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3" r:id="rId3"/>
    <p:sldId id="360" r:id="rId4"/>
    <p:sldId id="361" r:id="rId5"/>
    <p:sldId id="308" r:id="rId6"/>
    <p:sldId id="291" r:id="rId7"/>
    <p:sldId id="306" r:id="rId8"/>
    <p:sldId id="356" r:id="rId9"/>
    <p:sldId id="362" r:id="rId10"/>
    <p:sldId id="363" r:id="rId11"/>
    <p:sldId id="31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0000FF"/>
    <a:srgbClr val="FFFF99"/>
    <a:srgbClr val="FFFF66"/>
    <a:srgbClr val="CC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15.02.2025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40"/>
            <a:ext cx="8856983" cy="302433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6995" y="412179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bg2">
                    <a:lumMod val="25000"/>
                  </a:schemeClr>
                </a:solidFill>
              </a:rPr>
              <a:t>Середовища </a:t>
            </a:r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</a:rPr>
              <a:t>програмування</a:t>
            </a:r>
            <a:endParaRPr lang="uk-UA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6" name="Picture 4" descr="СУЧАСНА ІНФОРМАТИКА (сила практики в теорії): Поняття про мови програм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95" y="3241365"/>
            <a:ext cx="5863357" cy="35151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" y="404664"/>
            <a:ext cx="8562975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339752" y="1171578"/>
            <a:ext cx="58326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Обробники подій, пов’язаних з елементами керування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-46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1" y="692696"/>
            <a:ext cx="8786014" cy="550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uk-UA" sz="2400" b="1" kern="0" dirty="0" smtClean="0">
                <a:solidFill>
                  <a:srgbClr val="000066"/>
                </a:solidFill>
              </a:rPr>
              <a:t>Вправа </a:t>
            </a:r>
            <a:r>
              <a:rPr lang="en-US" sz="2400" b="1" kern="0" dirty="0" smtClean="0">
                <a:solidFill>
                  <a:srgbClr val="000066"/>
                </a:solidFill>
              </a:rPr>
              <a:t>3</a:t>
            </a:r>
            <a:r>
              <a:rPr lang="uk-UA" sz="2400" b="1" kern="0" dirty="0" smtClean="0"/>
              <a:t>.</a:t>
            </a:r>
            <a:r>
              <a:rPr lang="en-US" sz="2400" b="1" kern="0" dirty="0" smtClean="0"/>
              <a:t> </a:t>
            </a:r>
            <a:r>
              <a:rPr lang="uk-UA" sz="2400" b="1" dirty="0"/>
              <a:t>Годинник</a:t>
            </a:r>
            <a:r>
              <a:rPr lang="uk-UA" sz="2400" b="1" dirty="0" smtClean="0"/>
              <a:t>.</a:t>
            </a:r>
            <a:endParaRPr lang="en-US" sz="2400" b="1" kern="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7885" y="1340768"/>
            <a:ext cx="8753285" cy="1150858"/>
          </a:xfrm>
          <a:prstGeom prst="roundRect">
            <a:avLst>
              <a:gd name="adj" fmla="val 70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uk-UA" sz="2200" b="1" dirty="0" smtClean="0">
                <a:solidFill>
                  <a:srgbClr val="C00000"/>
                </a:solidFill>
              </a:rPr>
              <a:t>Завдання</a:t>
            </a:r>
            <a:r>
              <a:rPr lang="uk-UA" sz="2200" b="1" dirty="0" smtClean="0"/>
              <a:t>. </a:t>
            </a:r>
            <a:r>
              <a:rPr lang="uk-UA" sz="2200" dirty="0" smtClean="0"/>
              <a:t>Дослідіть, що отримують у результаті виконання програми. Як змінюється вікно програми після натиснення кнопки? Яке призначення модуля </a:t>
            </a:r>
            <a:r>
              <a:rPr lang="uk-UA" sz="2200" dirty="0" err="1" smtClean="0"/>
              <a:t>time</a:t>
            </a:r>
            <a:r>
              <a:rPr lang="uk-UA" sz="2200" dirty="0" smtClean="0"/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" y="44624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7" y="2636912"/>
            <a:ext cx="872490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97339"/>
            <a:ext cx="771524" cy="53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3456384" cy="133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</a:rPr>
              <a:t>Обробник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</a:rPr>
              <a:t>подій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923" y="1259176"/>
            <a:ext cx="8667651" cy="892552"/>
          </a:xfrm>
          <a:prstGeom prst="rect">
            <a:avLst/>
          </a:prstGeom>
          <a:gradFill>
            <a:gsLst>
              <a:gs pos="27000">
                <a:schemeClr val="accent6">
                  <a:tint val="37000"/>
                  <a:satMod val="300000"/>
                </a:schemeClr>
              </a:gs>
              <a:gs pos="75000">
                <a:schemeClr val="accent6">
                  <a:tint val="15000"/>
                  <a:satMod val="350000"/>
                </a:schemeClr>
              </a:gs>
            </a:gsLst>
          </a:gradFill>
          <a:ln w="12700">
            <a:solidFill>
              <a:srgbClr val="00006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Обробник події </a:t>
            </a:r>
            <a:r>
              <a:rPr lang="uk-UA" sz="2400" dirty="0" smtClean="0"/>
              <a:t>— це частина програми, що виконує певні дії у відповідь на подію (спричинену, наприклад, дією користувача).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783" y="2204864"/>
            <a:ext cx="8700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Описують подію за допомогою функції користувача. </a:t>
            </a:r>
          </a:p>
          <a:p>
            <a:pPr algn="just"/>
            <a:r>
              <a:rPr lang="uk-UA" sz="2000" dirty="0" smtClean="0"/>
              <a:t>Наприклад, подія «натиснуто кнопку» </a:t>
            </a:r>
            <a:r>
              <a:rPr lang="uk-UA" sz="2000" b="1" dirty="0" err="1" smtClean="0"/>
              <a:t>butto</a:t>
            </a:r>
            <a:r>
              <a:rPr lang="uk-UA" sz="2000" b="1" dirty="0" smtClean="0"/>
              <a:t>n_click() </a:t>
            </a:r>
            <a:r>
              <a:rPr lang="uk-UA" sz="2000" dirty="0" smtClean="0"/>
              <a:t>викликатиме команду</a:t>
            </a:r>
            <a:r>
              <a:rPr lang="en-US" sz="2000" dirty="0" smtClean="0"/>
              <a:t> </a:t>
            </a:r>
            <a:r>
              <a:rPr lang="uk-UA" sz="2000" b="1" dirty="0" err="1" smtClean="0"/>
              <a:t>print</a:t>
            </a:r>
            <a:r>
              <a:rPr lang="uk-UA" sz="2000" dirty="0" smtClean="0"/>
              <a:t>, за якою у вікні середовища отримаємо результат</a:t>
            </a:r>
            <a:r>
              <a:rPr lang="en-US" sz="2000" dirty="0"/>
              <a:t>.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5" y="3500437"/>
            <a:ext cx="4162425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7" y="3995338"/>
            <a:ext cx="420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У вікні середовища отримаємо результат — </a:t>
            </a:r>
            <a:r>
              <a:rPr lang="uk-UA" i="1" dirty="0" smtClean="0"/>
              <a:t>Привіт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21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0066"/>
                </a:solidFill>
              </a:rPr>
              <a:t>Обробник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</a:rPr>
              <a:t>подій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924" y="1094325"/>
            <a:ext cx="8697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Для опрацювання натиснення на кнопку в конструкторі кнопки потрібно встановити параметр </a:t>
            </a:r>
            <a:r>
              <a:rPr lang="uk-UA" sz="2000" b="1" dirty="0" err="1" smtClean="0"/>
              <a:t>command</a:t>
            </a:r>
            <a:r>
              <a:rPr lang="uk-UA" sz="2000" dirty="0" smtClean="0"/>
              <a:t>, надавши йому посилання на функцію, яка діятиме при натисненні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0" y="2103117"/>
            <a:ext cx="8087094" cy="400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7" y="1034675"/>
            <a:ext cx="9019966" cy="5231664"/>
          </a:xfrm>
          <a:prstGeom prst="roundRect">
            <a:avLst>
              <a:gd name="adj" fmla="val 8108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007" y="-27384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57" y="6124337"/>
            <a:ext cx="9019966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4962" y="6309320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-3394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44" y="19333"/>
            <a:ext cx="464061" cy="46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ыноска со стрелкой вниз 34"/>
          <p:cNvSpPr/>
          <p:nvPr/>
        </p:nvSpPr>
        <p:spPr>
          <a:xfrm>
            <a:off x="305174" y="573540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0066"/>
                </a:solidFill>
              </a:rPr>
              <a:t>Обробник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</a:rPr>
              <a:t>подій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238874" y="43701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341946" y="40957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2" y="5789564"/>
            <a:ext cx="1173234" cy="43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519" y="1139934"/>
            <a:ext cx="860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Зв’язувати об’єкт керування, подію та дію можна й за допомогою методу </a:t>
            </a:r>
            <a:r>
              <a:rPr lang="uk-UA" sz="2400" b="1" dirty="0" err="1" smtClean="0"/>
              <a:t>bind</a:t>
            </a:r>
            <a:r>
              <a:rPr lang="uk-UA" sz="2400" dirty="0" smtClean="0"/>
              <a:t>. </a:t>
            </a:r>
          </a:p>
          <a:p>
            <a:pPr algn="just"/>
            <a:r>
              <a:rPr lang="uk-UA" sz="2400" dirty="0" smtClean="0"/>
              <a:t>У функцій-обробників, які викликають через </a:t>
            </a:r>
            <a:r>
              <a:rPr lang="uk-UA" sz="2400" b="1" dirty="0" err="1" smtClean="0"/>
              <a:t>bind</a:t>
            </a:r>
            <a:r>
              <a:rPr lang="uk-UA" sz="2400" dirty="0" smtClean="0"/>
              <a:t>, а не через властивість </a:t>
            </a:r>
            <a:r>
              <a:rPr lang="uk-UA" sz="2400" b="1" dirty="0" err="1" smtClean="0"/>
              <a:t>command</a:t>
            </a:r>
            <a:r>
              <a:rPr lang="uk-UA" sz="2400" dirty="0" smtClean="0"/>
              <a:t>, має обов’язково бути параметр </a:t>
            </a:r>
            <a:r>
              <a:rPr lang="uk-UA" sz="2400" b="1" dirty="0" err="1" smtClean="0"/>
              <a:t>event</a:t>
            </a:r>
            <a:r>
              <a:rPr lang="uk-UA" sz="2400" dirty="0" smtClean="0"/>
              <a:t>, через який передається подія.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5442" y="3219569"/>
            <a:ext cx="7226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Тоді виклик цієї функції задається конструкцією:</a:t>
            </a:r>
          </a:p>
          <a:p>
            <a:pPr algn="ctr"/>
            <a:r>
              <a:rPr lang="uk-UA" sz="3200" b="1" dirty="0"/>
              <a:t>Об’єкт </a:t>
            </a:r>
            <a:r>
              <a:rPr lang="uk-UA" sz="3200" b="1" dirty="0" err="1"/>
              <a:t>bind</a:t>
            </a:r>
            <a:r>
              <a:rPr lang="uk-UA" sz="3200" b="1" dirty="0"/>
              <a:t>('&lt;подія&gt;', назва_функції</a:t>
            </a:r>
            <a:r>
              <a:rPr lang="uk-UA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4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Вивчити §1</a:t>
            </a: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uk-UA" sz="2800" b="1" dirty="0" smtClean="0">
                <a:solidFill>
                  <a:srgbClr val="C00000"/>
                </a:solidFill>
              </a:rPr>
              <a:t> стор. 1</a:t>
            </a:r>
            <a:r>
              <a:rPr lang="en-US" sz="2800" b="1" dirty="0" smtClean="0">
                <a:solidFill>
                  <a:srgbClr val="C00000"/>
                </a:solidFill>
              </a:rPr>
              <a:t>51</a:t>
            </a:r>
            <a:r>
              <a:rPr lang="uk-UA" sz="2800" b="1" dirty="0" smtClean="0">
                <a:solidFill>
                  <a:srgbClr val="C00000"/>
                </a:solidFill>
              </a:rPr>
              <a:t>-1</a:t>
            </a:r>
            <a:r>
              <a:rPr lang="en-US" sz="2800" b="1" dirty="0" smtClean="0">
                <a:solidFill>
                  <a:srgbClr val="C00000"/>
                </a:solidFill>
              </a:rPr>
              <a:t>53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і завдання з рубрик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</a:endParaRP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1100" b="1" dirty="0" smtClean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словничок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5" y="6067818"/>
            <a:ext cx="1983745" cy="67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1760" y="6093296"/>
            <a:ext cx="6484565" cy="624423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800" b="1" dirty="0" smtClean="0">
                <a:latin typeface="Segoe Print" pitchFamily="2" charset="0"/>
              </a:rPr>
              <a:t>Обробник подій, </a:t>
            </a:r>
            <a:r>
              <a:rPr lang="en-US" sz="2800" b="1" dirty="0" smtClean="0">
                <a:latin typeface="Segoe Print" pitchFamily="2" charset="0"/>
              </a:rPr>
              <a:t>Button</a:t>
            </a:r>
            <a:r>
              <a:rPr lang="uk-UA" sz="2800" b="1" dirty="0" smtClean="0">
                <a:latin typeface="Segoe Print" pitchFamily="2" charset="0"/>
              </a:rPr>
              <a:t>_</a:t>
            </a:r>
            <a:r>
              <a:rPr lang="en-US" sz="2800" b="1" dirty="0" smtClean="0">
                <a:latin typeface="Segoe Print" pitchFamily="2" charset="0"/>
              </a:rPr>
              <a:t>click()</a:t>
            </a:r>
            <a:endParaRPr lang="uk-UA" sz="2800" b="1" dirty="0">
              <a:latin typeface="Segoe Print" pitchFamily="2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17" y="1772816"/>
            <a:ext cx="2325824" cy="3394267"/>
          </a:xfrm>
          <a:prstGeom prst="roundRect">
            <a:avLst>
              <a:gd name="adj" fmla="val 11676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" y="2977923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08" y="3027437"/>
            <a:ext cx="2571187" cy="561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8" y="3710469"/>
            <a:ext cx="2804850" cy="649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45" y="3666985"/>
            <a:ext cx="2918658" cy="5804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3" y="4429622"/>
            <a:ext cx="3177770" cy="583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56" y="4437112"/>
            <a:ext cx="2609122" cy="583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9270"/>
            <a:ext cx="2047875" cy="600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68">
            <a:off x="601118" y="401952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01">
            <a:off x="8158722" y="437873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39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275856" y="60932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8" y="3210804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8" y="27712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31" y="3861048"/>
            <a:ext cx="1942641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КОЛІР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608" y="110217"/>
            <a:ext cx="140439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black">
          <a:xfrm>
            <a:off x="1763688" y="57125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68">
            <a:off x="486647" y="435559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01">
            <a:off x="8297535" y="437873"/>
            <a:ext cx="491388" cy="49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5" y="1916832"/>
            <a:ext cx="7814882" cy="288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-46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1" y="692696"/>
            <a:ext cx="8786014" cy="550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uk-UA" sz="2400" b="1" kern="0" dirty="0" smtClean="0">
                <a:solidFill>
                  <a:srgbClr val="000066"/>
                </a:solidFill>
              </a:rPr>
              <a:t>Вправа 2</a:t>
            </a:r>
            <a:r>
              <a:rPr lang="uk-UA" sz="2400" b="1" kern="0" dirty="0" smtClean="0"/>
              <a:t>. </a:t>
            </a:r>
            <a:r>
              <a:rPr lang="uk-UA" sz="2400" b="1" dirty="0"/>
              <a:t>Перетворення кольору</a:t>
            </a:r>
            <a:r>
              <a:rPr lang="uk-UA" sz="2400" b="1" dirty="0" smtClean="0"/>
              <a:t>.</a:t>
            </a:r>
            <a:endParaRPr lang="en-US" sz="2400" b="1" kern="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7885" y="1318141"/>
            <a:ext cx="8753285" cy="1246763"/>
          </a:xfrm>
          <a:prstGeom prst="roundRect">
            <a:avLst>
              <a:gd name="adj" fmla="val 70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uk-UA" sz="2200" b="1" smtClean="0">
                <a:solidFill>
                  <a:srgbClr val="C00000"/>
                </a:solidFill>
              </a:rPr>
              <a:t>Завдання</a:t>
            </a:r>
            <a:r>
              <a:rPr lang="uk-UA" sz="2200" b="1" smtClean="0"/>
              <a:t>. </a:t>
            </a:r>
            <a:r>
              <a:rPr lang="uk-UA" sz="2400" smtClean="0"/>
              <a:t>Створіть програму, у якій вікно змінюватиме колір фону на зелений після клацання лівою кнопкою миші й на червоний — після клацання правою.</a:t>
            </a:r>
            <a:endParaRPr lang="uk-UA" sz="220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" y="44624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28" y="6331437"/>
            <a:ext cx="702369" cy="48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904656" cy="413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17" y="2774118"/>
            <a:ext cx="10801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0" y="4463443"/>
            <a:ext cx="1302097" cy="16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77" y="4463443"/>
            <a:ext cx="1438224" cy="16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9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-46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1" y="692696"/>
            <a:ext cx="8786014" cy="55096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uk-UA" sz="2400" b="1" kern="0" dirty="0" smtClean="0">
                <a:solidFill>
                  <a:srgbClr val="000066"/>
                </a:solidFill>
              </a:rPr>
              <a:t>Вправа 2</a:t>
            </a:r>
            <a:r>
              <a:rPr lang="uk-UA" sz="2400" b="1" kern="0" dirty="0" smtClean="0"/>
              <a:t>. </a:t>
            </a:r>
            <a:r>
              <a:rPr lang="uk-UA" sz="2400" b="1" dirty="0"/>
              <a:t>Перетворення кольору</a:t>
            </a:r>
            <a:r>
              <a:rPr lang="uk-UA" sz="2400" b="1" dirty="0" smtClean="0"/>
              <a:t>.</a:t>
            </a:r>
            <a:endParaRPr lang="en-US" sz="2400" b="1" kern="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7885" y="1318141"/>
            <a:ext cx="8753285" cy="1246763"/>
          </a:xfrm>
          <a:prstGeom prst="roundRect">
            <a:avLst>
              <a:gd name="adj" fmla="val 707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uk-UA" sz="2200" b="1" smtClean="0">
                <a:solidFill>
                  <a:srgbClr val="C00000"/>
                </a:solidFill>
              </a:rPr>
              <a:t>Завдання</a:t>
            </a:r>
            <a:r>
              <a:rPr lang="uk-UA" sz="2200" b="1" smtClean="0"/>
              <a:t>. </a:t>
            </a:r>
            <a:r>
              <a:rPr lang="uk-UA" sz="2400" smtClean="0"/>
              <a:t>Створіть програму, у якій вікно змінюватиме колір фону на зелений після клацання лівою кнопкою миші й на червоний — після клацання правою.</a:t>
            </a:r>
            <a:endParaRPr lang="uk-UA" sz="220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" y="44624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28" y="6331437"/>
            <a:ext cx="702369" cy="48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52936"/>
            <a:ext cx="4968551" cy="355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08920"/>
            <a:ext cx="19812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19812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70" y="4242702"/>
            <a:ext cx="19812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423</Words>
  <Application>Microsoft Office PowerPoint</Application>
  <PresentationFormat>Екран (4:3)</PresentationFormat>
  <Paragraphs>66</Paragraphs>
  <Slides>11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Print</vt:lpstr>
      <vt:lpstr>Times New Roman</vt:lpstr>
      <vt:lpstr>Wingdings</vt:lpstr>
      <vt:lpstr>Wingdings 2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з комп'ютером</vt:lpstr>
      <vt:lpstr>Робота з комп'ютером</vt:lpstr>
      <vt:lpstr>Робота з комп'ютером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Ученик</cp:lastModifiedBy>
  <cp:revision>365</cp:revision>
  <dcterms:created xsi:type="dcterms:W3CDTF">2012-10-14T10:43:12Z</dcterms:created>
  <dcterms:modified xsi:type="dcterms:W3CDTF">2025-02-15T12:28:01Z</dcterms:modified>
</cp:coreProperties>
</file>