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1470025"/>
          </a:xfrm>
        </p:spPr>
        <p:txBody>
          <a:bodyPr>
            <a:normAutofit/>
          </a:bodyPr>
          <a:lstStyle/>
          <a:p>
            <a:r>
              <a:rPr lang="uk-UA" sz="8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Плоскі черви</a:t>
            </a:r>
            <a:endParaRPr lang="uk-UA" sz="8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47" y="2033827"/>
            <a:ext cx="6119731" cy="45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9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715" y="27275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Стоьжкові</a:t>
            </a:r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черви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Бичачий ціп’як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51142"/>
          <a:stretch/>
        </p:blipFill>
        <p:spPr bwMode="auto">
          <a:xfrm>
            <a:off x="265956" y="1844824"/>
            <a:ext cx="868183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556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розвитку Бичачого ціп’яка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17202" r="7004" b="-315"/>
          <a:stretch/>
        </p:blipFill>
        <p:spPr bwMode="auto">
          <a:xfrm>
            <a:off x="179512" y="1124744"/>
            <a:ext cx="8755970" cy="555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24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715" y="27275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Стоьжкові</a:t>
            </a:r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черви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Свинячий ціп’як (озброєний)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3"/>
          <a:stretch/>
        </p:blipFill>
        <p:spPr bwMode="auto">
          <a:xfrm>
            <a:off x="251520" y="1988840"/>
            <a:ext cx="8719614" cy="452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86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розвитку Свинячого ціп’яка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1643" r="7819" b="15880"/>
          <a:stretch/>
        </p:blipFill>
        <p:spPr bwMode="auto">
          <a:xfrm>
            <a:off x="323527" y="1412776"/>
            <a:ext cx="8569567" cy="509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749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715" y="27275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Стоьжкові</a:t>
            </a:r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черви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Ехінокок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82355" cy="4888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34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26876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розвитку Ехінокока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640960" cy="5742519"/>
          </a:xfrm>
        </p:spPr>
      </p:pic>
    </p:spTree>
    <p:extLst>
      <p:ext uri="{BB962C8B-B14F-4D97-AF65-F5344CB8AC3E}">
        <p14:creationId xmlns:p14="http://schemas.microsoft.com/office/powerpoint/2010/main" val="3928468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41763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 циклів розвитку паразитів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95268"/>
              </p:ext>
            </p:extLst>
          </p:nvPr>
        </p:nvGraphicFramePr>
        <p:xfrm>
          <a:off x="179512" y="1268760"/>
          <a:ext cx="8856984" cy="547378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03154"/>
                <a:gridCol w="2525338"/>
                <a:gridCol w="2214246"/>
                <a:gridCol w="2214246"/>
              </a:tblGrid>
              <a:tr h="720081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uk-UA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паразита</a:t>
                      </a:r>
                      <a:endParaRPr lang="uk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Остаточний хазяїн</a:t>
                      </a:r>
                      <a:endParaRPr lang="uk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Проміжний хазяїн</a:t>
                      </a:r>
                      <a:endParaRPr lang="uk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 відбувається зараження?</a:t>
                      </a:r>
                      <a:endParaRPr lang="uk-UA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61503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Печінковий сисун</a:t>
                      </a:r>
                      <a:endParaRPr lang="uk-UA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Велика рогата худоба, людина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Малий </a:t>
                      </a:r>
                      <a:r>
                        <a:rPr lang="uk-UA" sz="24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прудовик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Стояча вода, циста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14761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Котячий сисун</a:t>
                      </a:r>
                      <a:endParaRPr lang="uk-UA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Коти,</a:t>
                      </a:r>
                      <a:r>
                        <a:rPr lang="uk-UA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собаки, лисиці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Молюск </a:t>
                      </a:r>
                      <a:r>
                        <a:rPr lang="uk-UA" sz="24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битинія</a:t>
                      </a:r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Коропові риби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 солона, прожарена риба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456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Бичачий ціп’як, свинячий ціп’як</a:t>
                      </a:r>
                      <a:endParaRPr lang="uk-UA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Людина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Велика</a:t>
                      </a:r>
                      <a:r>
                        <a:rPr lang="uk-UA" sz="24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рогата худоба, свині</a:t>
                      </a:r>
                      <a:endParaRPr lang="uk-UA" sz="24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Погано прожарене м’ясо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456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Ехінокок</a:t>
                      </a:r>
                      <a:endParaRPr lang="uk-UA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Лисиця, собака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Людини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Шерсть тварин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371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642194"/>
          </a:xfrm>
        </p:spPr>
        <p:txBody>
          <a:bodyPr>
            <a:normAutofit fontScale="90000"/>
          </a:bodyPr>
          <a:lstStyle/>
          <a:p>
            <a:r>
              <a:rPr lang="uk-UA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Плоскі черви</a:t>
            </a:r>
            <a:br>
              <a:rPr lang="uk-UA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 12 тис. в.</a:t>
            </a:r>
            <a:br>
              <a:rPr lang="uk-UA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4752528" cy="5040560"/>
          </a:xfrm>
        </p:spPr>
        <p:txBody>
          <a:bodyPr>
            <a:normAutofit/>
          </a:bodyPr>
          <a:lstStyle/>
          <a:p>
            <a:r>
              <a:rPr lang="uk-UA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Війчасті черви,      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 3, 5 тис. в.</a:t>
            </a:r>
          </a:p>
          <a:p>
            <a:r>
              <a:rPr lang="uk-UA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Сисуни, 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близько 4 тис. в.</a:t>
            </a:r>
          </a:p>
          <a:p>
            <a:r>
              <a:rPr lang="uk-UA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Стьожкові черви (</a:t>
            </a:r>
            <a:r>
              <a:rPr lang="uk-UA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Цестоди</a:t>
            </a:r>
            <a:r>
              <a:rPr lang="uk-UA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близько 3,5 тис. в.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74" y="1556792"/>
            <a:ext cx="2935514" cy="166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74" y="3222696"/>
            <a:ext cx="2935513" cy="173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74" y="4955460"/>
            <a:ext cx="2964440" cy="174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7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Війчасті черви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Планарія</a:t>
            </a: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молочно-біла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41" y="2708920"/>
            <a:ext cx="869062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33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35416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внутрішньої будови </a:t>
            </a:r>
            <a:r>
              <a:rPr lang="uk-UA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Планарії</a:t>
            </a:r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молочно-білої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95849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01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91"/>
            <a:ext cx="8856984" cy="151216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Морські Плоскі черви - </a:t>
            </a:r>
            <a:r>
              <a:rPr lang="uk-UA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Турбелярії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51551"/>
            <a:ext cx="8568952" cy="527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81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Сисуни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Печінковий сисун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76872"/>
            <a:ext cx="8553989" cy="439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3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розвитку Сисуна печінкового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70286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16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88640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Сисуни</a:t>
            </a:r>
            <a:endParaRPr lang="uk-UA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Котячий сисун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0" r="1462" b="13413"/>
          <a:stretch/>
        </p:blipFill>
        <p:spPr bwMode="auto">
          <a:xfrm>
            <a:off x="251520" y="2089908"/>
            <a:ext cx="8712968" cy="461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90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41763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розвитку Сисуна котячого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" t="13296" r="1379" b="19681"/>
          <a:stretch/>
        </p:blipFill>
        <p:spPr bwMode="auto">
          <a:xfrm>
            <a:off x="179512" y="1556792"/>
            <a:ext cx="8738303" cy="460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297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154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Плоскі черви</vt:lpstr>
      <vt:lpstr>Плоскі черви близько 12 тис. в. </vt:lpstr>
      <vt:lpstr>Війчасті черви</vt:lpstr>
      <vt:lpstr>Особливості внутрішньої будови Планарії молочно-білої</vt:lpstr>
      <vt:lpstr>Морські Плоскі черви - Турбелярії</vt:lpstr>
      <vt:lpstr>Сисуни</vt:lpstr>
      <vt:lpstr>Цикл розвитку Сисуна печінкового</vt:lpstr>
      <vt:lpstr>Сисуни</vt:lpstr>
      <vt:lpstr>Цикл розвитку Сисуна котячого</vt:lpstr>
      <vt:lpstr>Стоьжкові черви</vt:lpstr>
      <vt:lpstr>Цикл розвитку Бичачого ціп’яка</vt:lpstr>
      <vt:lpstr>Стоьжкові черви</vt:lpstr>
      <vt:lpstr>Цикл розвитку Свинячого ціп’яка</vt:lpstr>
      <vt:lpstr>Стоьжкові черви</vt:lpstr>
      <vt:lpstr>Цикл розвитку Ехінокока</vt:lpstr>
      <vt:lpstr>Порівняння циклів розвитку паразитів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Плоскі черви</dc:title>
  <dc:creator>Ольга</dc:creator>
  <cp:lastModifiedBy>Ольга</cp:lastModifiedBy>
  <cp:revision>7</cp:revision>
  <dcterms:created xsi:type="dcterms:W3CDTF">2019-10-14T17:01:25Z</dcterms:created>
  <dcterms:modified xsi:type="dcterms:W3CDTF">2019-10-14T18:18:19Z</dcterms:modified>
</cp:coreProperties>
</file>