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466" r:id="rId8"/>
    <p:sldId id="297" r:id="rId9"/>
    <p:sldId id="293" r:id="rId10"/>
    <p:sldId id="301" r:id="rId11"/>
    <p:sldId id="307" r:id="rId12"/>
    <p:sldId id="308" r:id="rId13"/>
    <p:sldId id="302" r:id="rId14"/>
    <p:sldId id="303" r:id="rId15"/>
    <p:sldId id="304" r:id="rId16"/>
    <p:sldId id="305" r:id="rId17"/>
    <p:sldId id="309" r:id="rId18"/>
    <p:sldId id="306" r:id="rId19"/>
    <p:sldId id="262" r:id="rId20"/>
    <p:sldId id="310" r:id="rId21"/>
    <p:sldId id="465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2365DA-54E2-4188-8BA4-E286458DBEEA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A721FFC-5014-4D56-A355-656F6765F723}">
      <dgm:prSet phldrT="[Текст]"/>
      <dgm:spPr>
        <a:solidFill>
          <a:schemeClr val="accent6"/>
        </a:solidFill>
      </dgm:spPr>
      <dgm:t>
        <a:bodyPr/>
        <a:lstStyle/>
        <a:p>
          <a:r>
            <a:rPr lang="uk-UA" dirty="0"/>
            <a:t>Життєві форми</a:t>
          </a:r>
        </a:p>
      </dgm:t>
    </dgm:pt>
    <dgm:pt modelId="{9A79F8D3-1D6F-4CD5-88E6-6228E2A8FE79}" type="parTrans" cxnId="{9DE2535B-2CA4-4ACB-A4DD-8E01BBA80202}">
      <dgm:prSet/>
      <dgm:spPr/>
      <dgm:t>
        <a:bodyPr/>
        <a:lstStyle/>
        <a:p>
          <a:endParaRPr lang="uk-UA"/>
        </a:p>
      </dgm:t>
    </dgm:pt>
    <dgm:pt modelId="{7E422222-01CD-4AA3-B108-39216B2D3992}" type="sibTrans" cxnId="{9DE2535B-2CA4-4ACB-A4DD-8E01BBA80202}">
      <dgm:prSet/>
      <dgm:spPr>
        <a:solidFill>
          <a:schemeClr val="accent1"/>
        </a:solidFill>
      </dgm:spPr>
      <dgm:t>
        <a:bodyPr/>
        <a:lstStyle/>
        <a:p>
          <a:endParaRPr lang="uk-UA"/>
        </a:p>
      </dgm:t>
    </dgm:pt>
    <dgm:pt modelId="{081CCE50-D389-45C8-ADC9-003A261BA815}">
      <dgm:prSet phldrT="[Текст]"/>
      <dgm:spPr>
        <a:solidFill>
          <a:schemeClr val="accent6"/>
        </a:solidFill>
      </dgm:spPr>
      <dgm:t>
        <a:bodyPr/>
        <a:lstStyle/>
        <a:p>
          <a:r>
            <a:rPr lang="uk-UA" dirty="0"/>
            <a:t>Медуза</a:t>
          </a:r>
        </a:p>
      </dgm:t>
    </dgm:pt>
    <dgm:pt modelId="{0FF80AD3-2148-461A-AFCC-D2692A545BC1}" type="parTrans" cxnId="{B7CF18B0-AF18-4A8C-91A8-088225248055}">
      <dgm:prSet/>
      <dgm:spPr/>
      <dgm:t>
        <a:bodyPr/>
        <a:lstStyle/>
        <a:p>
          <a:endParaRPr lang="uk-UA"/>
        </a:p>
      </dgm:t>
    </dgm:pt>
    <dgm:pt modelId="{747B4152-D2EA-4909-B79E-336262DE3CA7}" type="sibTrans" cxnId="{B7CF18B0-AF18-4A8C-91A8-088225248055}">
      <dgm:prSet/>
      <dgm:spPr>
        <a:solidFill>
          <a:schemeClr val="accent1"/>
        </a:solidFill>
      </dgm:spPr>
      <dgm:t>
        <a:bodyPr/>
        <a:lstStyle/>
        <a:p>
          <a:endParaRPr lang="uk-UA"/>
        </a:p>
      </dgm:t>
    </dgm:pt>
    <dgm:pt modelId="{6D74D00A-F058-4613-99B3-9C552556385C}">
      <dgm:prSet phldrT="[Текст]"/>
      <dgm:spPr>
        <a:solidFill>
          <a:schemeClr val="accent6"/>
        </a:solidFill>
      </dgm:spPr>
      <dgm:t>
        <a:bodyPr/>
        <a:lstStyle/>
        <a:p>
          <a:r>
            <a:rPr lang="uk-UA" dirty="0"/>
            <a:t>Поліп</a:t>
          </a:r>
        </a:p>
      </dgm:t>
    </dgm:pt>
    <dgm:pt modelId="{B78F8F8F-1A43-439B-A0E7-BD2EDDB8EA1E}" type="parTrans" cxnId="{98AA9B4B-9B7E-465B-AA01-2F8C9849E8A9}">
      <dgm:prSet/>
      <dgm:spPr/>
      <dgm:t>
        <a:bodyPr/>
        <a:lstStyle/>
        <a:p>
          <a:endParaRPr lang="uk-UA"/>
        </a:p>
      </dgm:t>
    </dgm:pt>
    <dgm:pt modelId="{91B66A6B-F08F-4C8E-8252-ADA51E8A0846}" type="sibTrans" cxnId="{98AA9B4B-9B7E-465B-AA01-2F8C9849E8A9}">
      <dgm:prSet/>
      <dgm:spPr>
        <a:solidFill>
          <a:schemeClr val="accent1"/>
        </a:solidFill>
      </dgm:spPr>
      <dgm:t>
        <a:bodyPr/>
        <a:lstStyle/>
        <a:p>
          <a:endParaRPr lang="uk-UA"/>
        </a:p>
      </dgm:t>
    </dgm:pt>
    <dgm:pt modelId="{978657F6-2617-4E29-BA3E-1F758E990670}" type="pres">
      <dgm:prSet presAssocID="{812365DA-54E2-4188-8BA4-E286458DBEEA}" presName="Name0" presStyleCnt="0">
        <dgm:presLayoutVars>
          <dgm:dir/>
          <dgm:resizeHandles val="exact"/>
        </dgm:presLayoutVars>
      </dgm:prSet>
      <dgm:spPr/>
    </dgm:pt>
    <dgm:pt modelId="{77F58DBE-AB74-4FA0-8719-8AEEEE7B2F94}" type="pres">
      <dgm:prSet presAssocID="{9A721FFC-5014-4D56-A355-656F6765F723}" presName="node" presStyleLbl="node1" presStyleIdx="0" presStyleCnt="3" custRadScaleRad="101916">
        <dgm:presLayoutVars>
          <dgm:bulletEnabled val="1"/>
        </dgm:presLayoutVars>
      </dgm:prSet>
      <dgm:spPr/>
    </dgm:pt>
    <dgm:pt modelId="{E14ADDF4-71E1-4587-A3E6-161D5A1EEC7F}" type="pres">
      <dgm:prSet presAssocID="{7E422222-01CD-4AA3-B108-39216B2D3992}" presName="sibTrans" presStyleLbl="sibTrans2D1" presStyleIdx="0" presStyleCnt="3" custLinFactNeighborY="10437"/>
      <dgm:spPr>
        <a:prstGeom prst="rightArrow">
          <a:avLst/>
        </a:prstGeom>
      </dgm:spPr>
    </dgm:pt>
    <dgm:pt modelId="{71FA3F82-F420-4DE1-911D-2CF78CD18641}" type="pres">
      <dgm:prSet presAssocID="{7E422222-01CD-4AA3-B108-39216B2D3992}" presName="connectorText" presStyleLbl="sibTrans2D1" presStyleIdx="0" presStyleCnt="3"/>
      <dgm:spPr/>
    </dgm:pt>
    <dgm:pt modelId="{1A715F8D-9CAA-4E64-BD4B-61CEA82431FB}" type="pres">
      <dgm:prSet presAssocID="{081CCE50-D389-45C8-ADC9-003A261BA815}" presName="node" presStyleLbl="node1" presStyleIdx="1" presStyleCnt="3">
        <dgm:presLayoutVars>
          <dgm:bulletEnabled val="1"/>
        </dgm:presLayoutVars>
      </dgm:prSet>
      <dgm:spPr/>
    </dgm:pt>
    <dgm:pt modelId="{5EA0F3C5-865A-4790-8894-1616835D0D33}" type="pres">
      <dgm:prSet presAssocID="{747B4152-D2EA-4909-B79E-336262DE3CA7}" presName="sibTrans" presStyleLbl="sibTrans2D1" presStyleIdx="1" presStyleCnt="3"/>
      <dgm:spPr/>
    </dgm:pt>
    <dgm:pt modelId="{B1D1E770-F87C-4134-B08C-8586AFEB32B3}" type="pres">
      <dgm:prSet presAssocID="{747B4152-D2EA-4909-B79E-336262DE3CA7}" presName="connectorText" presStyleLbl="sibTrans2D1" presStyleIdx="1" presStyleCnt="3"/>
      <dgm:spPr/>
    </dgm:pt>
    <dgm:pt modelId="{9F6458BE-E22A-47B3-8A7A-9C9DBD4D5B26}" type="pres">
      <dgm:prSet presAssocID="{6D74D00A-F058-4613-99B3-9C552556385C}" presName="node" presStyleLbl="node1" presStyleIdx="2" presStyleCnt="3">
        <dgm:presLayoutVars>
          <dgm:bulletEnabled val="1"/>
        </dgm:presLayoutVars>
      </dgm:prSet>
      <dgm:spPr/>
    </dgm:pt>
    <dgm:pt modelId="{EA27EE85-8BD5-4A88-906D-D232EF7FE2BE}" type="pres">
      <dgm:prSet presAssocID="{91B66A6B-F08F-4C8E-8252-ADA51E8A0846}" presName="sibTrans" presStyleLbl="sibTrans2D1" presStyleIdx="2" presStyleCnt="3" custLinFactNeighborX="0" custLinFactNeighborY="0"/>
      <dgm:spPr>
        <a:prstGeom prst="leftArrow">
          <a:avLst/>
        </a:prstGeom>
      </dgm:spPr>
    </dgm:pt>
    <dgm:pt modelId="{AD1186FB-6AE1-44C5-B923-FD50A59682CB}" type="pres">
      <dgm:prSet presAssocID="{91B66A6B-F08F-4C8E-8252-ADA51E8A0846}" presName="connectorText" presStyleLbl="sibTrans2D1" presStyleIdx="2" presStyleCnt="3"/>
      <dgm:spPr/>
    </dgm:pt>
  </dgm:ptLst>
  <dgm:cxnLst>
    <dgm:cxn modelId="{DFD69221-F549-42ED-90E9-5EF26F418ECA}" type="presOf" srcId="{7E422222-01CD-4AA3-B108-39216B2D3992}" destId="{71FA3F82-F420-4DE1-911D-2CF78CD18641}" srcOrd="1" destOrd="0" presId="urn:microsoft.com/office/officeart/2005/8/layout/cycle7"/>
    <dgm:cxn modelId="{8981FE3A-D522-47AD-946B-C44CA44052FF}" type="presOf" srcId="{747B4152-D2EA-4909-B79E-336262DE3CA7}" destId="{B1D1E770-F87C-4134-B08C-8586AFEB32B3}" srcOrd="1" destOrd="0" presId="urn:microsoft.com/office/officeart/2005/8/layout/cycle7"/>
    <dgm:cxn modelId="{DB67E33E-79F8-4A1F-BF4A-CF4595F26727}" type="presOf" srcId="{812365DA-54E2-4188-8BA4-E286458DBEEA}" destId="{978657F6-2617-4E29-BA3E-1F758E990670}" srcOrd="0" destOrd="0" presId="urn:microsoft.com/office/officeart/2005/8/layout/cycle7"/>
    <dgm:cxn modelId="{9DE2535B-2CA4-4ACB-A4DD-8E01BBA80202}" srcId="{812365DA-54E2-4188-8BA4-E286458DBEEA}" destId="{9A721FFC-5014-4D56-A355-656F6765F723}" srcOrd="0" destOrd="0" parTransId="{9A79F8D3-1D6F-4CD5-88E6-6228E2A8FE79}" sibTransId="{7E422222-01CD-4AA3-B108-39216B2D3992}"/>
    <dgm:cxn modelId="{03E64663-BBBD-460E-A9F3-AE390C2F7C86}" type="presOf" srcId="{747B4152-D2EA-4909-B79E-336262DE3CA7}" destId="{5EA0F3C5-865A-4790-8894-1616835D0D33}" srcOrd="0" destOrd="0" presId="urn:microsoft.com/office/officeart/2005/8/layout/cycle7"/>
    <dgm:cxn modelId="{98AA9B4B-9B7E-465B-AA01-2F8C9849E8A9}" srcId="{812365DA-54E2-4188-8BA4-E286458DBEEA}" destId="{6D74D00A-F058-4613-99B3-9C552556385C}" srcOrd="2" destOrd="0" parTransId="{B78F8F8F-1A43-439B-A0E7-BD2EDDB8EA1E}" sibTransId="{91B66A6B-F08F-4C8E-8252-ADA51E8A0846}"/>
    <dgm:cxn modelId="{76BD1373-AAAC-4808-BC98-72C601237876}" type="presOf" srcId="{7E422222-01CD-4AA3-B108-39216B2D3992}" destId="{E14ADDF4-71E1-4587-A3E6-161D5A1EEC7F}" srcOrd="0" destOrd="0" presId="urn:microsoft.com/office/officeart/2005/8/layout/cycle7"/>
    <dgm:cxn modelId="{F4DD257D-9B4F-44C9-9925-B4F6FF2EA01F}" type="presOf" srcId="{6D74D00A-F058-4613-99B3-9C552556385C}" destId="{9F6458BE-E22A-47B3-8A7A-9C9DBD4D5B26}" srcOrd="0" destOrd="0" presId="urn:microsoft.com/office/officeart/2005/8/layout/cycle7"/>
    <dgm:cxn modelId="{A8D7E39F-7B42-4519-AC0F-019998F55DA2}" type="presOf" srcId="{91B66A6B-F08F-4C8E-8252-ADA51E8A0846}" destId="{EA27EE85-8BD5-4A88-906D-D232EF7FE2BE}" srcOrd="0" destOrd="0" presId="urn:microsoft.com/office/officeart/2005/8/layout/cycle7"/>
    <dgm:cxn modelId="{B7CF18B0-AF18-4A8C-91A8-088225248055}" srcId="{812365DA-54E2-4188-8BA4-E286458DBEEA}" destId="{081CCE50-D389-45C8-ADC9-003A261BA815}" srcOrd="1" destOrd="0" parTransId="{0FF80AD3-2148-461A-AFCC-D2692A545BC1}" sibTransId="{747B4152-D2EA-4909-B79E-336262DE3CA7}"/>
    <dgm:cxn modelId="{73269CCE-E924-4F22-855C-1E5B669BEC1D}" type="presOf" srcId="{9A721FFC-5014-4D56-A355-656F6765F723}" destId="{77F58DBE-AB74-4FA0-8719-8AEEEE7B2F94}" srcOrd="0" destOrd="0" presId="urn:microsoft.com/office/officeart/2005/8/layout/cycle7"/>
    <dgm:cxn modelId="{65F925ED-9BBA-447F-BDCC-061E5B90C859}" type="presOf" srcId="{91B66A6B-F08F-4C8E-8252-ADA51E8A0846}" destId="{AD1186FB-6AE1-44C5-B923-FD50A59682CB}" srcOrd="1" destOrd="0" presId="urn:microsoft.com/office/officeart/2005/8/layout/cycle7"/>
    <dgm:cxn modelId="{0F6F03F4-5CE1-4A1C-8475-DA2850722EC2}" type="presOf" srcId="{081CCE50-D389-45C8-ADC9-003A261BA815}" destId="{1A715F8D-9CAA-4E64-BD4B-61CEA82431FB}" srcOrd="0" destOrd="0" presId="urn:microsoft.com/office/officeart/2005/8/layout/cycle7"/>
    <dgm:cxn modelId="{B1711215-05AB-43E5-86C6-8D522C23CE3D}" type="presParOf" srcId="{978657F6-2617-4E29-BA3E-1F758E990670}" destId="{77F58DBE-AB74-4FA0-8719-8AEEEE7B2F94}" srcOrd="0" destOrd="0" presId="urn:microsoft.com/office/officeart/2005/8/layout/cycle7"/>
    <dgm:cxn modelId="{6E7E6944-707D-4916-8539-B736D53DF7D0}" type="presParOf" srcId="{978657F6-2617-4E29-BA3E-1F758E990670}" destId="{E14ADDF4-71E1-4587-A3E6-161D5A1EEC7F}" srcOrd="1" destOrd="0" presId="urn:microsoft.com/office/officeart/2005/8/layout/cycle7"/>
    <dgm:cxn modelId="{DC7CE762-9EF7-41A5-AC8E-8E22C45C884D}" type="presParOf" srcId="{E14ADDF4-71E1-4587-A3E6-161D5A1EEC7F}" destId="{71FA3F82-F420-4DE1-911D-2CF78CD18641}" srcOrd="0" destOrd="0" presId="urn:microsoft.com/office/officeart/2005/8/layout/cycle7"/>
    <dgm:cxn modelId="{98ECAF16-9B5A-472E-BF27-1C90723D4B30}" type="presParOf" srcId="{978657F6-2617-4E29-BA3E-1F758E990670}" destId="{1A715F8D-9CAA-4E64-BD4B-61CEA82431FB}" srcOrd="2" destOrd="0" presId="urn:microsoft.com/office/officeart/2005/8/layout/cycle7"/>
    <dgm:cxn modelId="{134EC6EC-F3DC-4B8C-AB61-312E4E2EAA69}" type="presParOf" srcId="{978657F6-2617-4E29-BA3E-1F758E990670}" destId="{5EA0F3C5-865A-4790-8894-1616835D0D33}" srcOrd="3" destOrd="0" presId="urn:microsoft.com/office/officeart/2005/8/layout/cycle7"/>
    <dgm:cxn modelId="{B39D22D4-03AF-47A7-9325-784530B342B5}" type="presParOf" srcId="{5EA0F3C5-865A-4790-8894-1616835D0D33}" destId="{B1D1E770-F87C-4134-B08C-8586AFEB32B3}" srcOrd="0" destOrd="0" presId="urn:microsoft.com/office/officeart/2005/8/layout/cycle7"/>
    <dgm:cxn modelId="{CFFC0378-B9EC-4F29-9576-5EEE858EA431}" type="presParOf" srcId="{978657F6-2617-4E29-BA3E-1F758E990670}" destId="{9F6458BE-E22A-47B3-8A7A-9C9DBD4D5B26}" srcOrd="4" destOrd="0" presId="urn:microsoft.com/office/officeart/2005/8/layout/cycle7"/>
    <dgm:cxn modelId="{A6D50419-73DF-4C8B-A420-A0BC4C6F3F81}" type="presParOf" srcId="{978657F6-2617-4E29-BA3E-1F758E990670}" destId="{EA27EE85-8BD5-4A88-906D-D232EF7FE2BE}" srcOrd="5" destOrd="0" presId="urn:microsoft.com/office/officeart/2005/8/layout/cycle7"/>
    <dgm:cxn modelId="{2C2F65B3-F693-47BA-8F9B-6C5B008BF92A}" type="presParOf" srcId="{EA27EE85-8BD5-4A88-906D-D232EF7FE2BE}" destId="{AD1186FB-6AE1-44C5-B923-FD50A59682C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FAAAC6-9F73-4C2C-A8A3-C300BDCFC8C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7AE0071-A32F-4E8E-939A-42C2725C2457}">
      <dgm:prSet phldrT="[Текст]"/>
      <dgm:spPr>
        <a:solidFill>
          <a:srgbClr val="7030A0"/>
        </a:solidFill>
      </dgm:spPr>
      <dgm:t>
        <a:bodyPr/>
        <a:lstStyle/>
        <a:p>
          <a:r>
            <a:rPr lang="uk-UA" dirty="0"/>
            <a:t>Поліп</a:t>
          </a:r>
        </a:p>
      </dgm:t>
    </dgm:pt>
    <dgm:pt modelId="{79B02227-6823-4780-9995-6E9CFE6409DD}" type="parTrans" cxnId="{CB6E7057-78FE-4B23-8734-DEF65EE28525}">
      <dgm:prSet/>
      <dgm:spPr/>
      <dgm:t>
        <a:bodyPr/>
        <a:lstStyle/>
        <a:p>
          <a:endParaRPr lang="uk-UA"/>
        </a:p>
      </dgm:t>
    </dgm:pt>
    <dgm:pt modelId="{9CC43A80-F48A-4C1D-AA32-CC6EAE3F5FD3}" type="sibTrans" cxnId="{CB6E7057-78FE-4B23-8734-DEF65EE28525}">
      <dgm:prSet/>
      <dgm:spPr/>
      <dgm:t>
        <a:bodyPr/>
        <a:lstStyle/>
        <a:p>
          <a:endParaRPr lang="uk-UA"/>
        </a:p>
      </dgm:t>
    </dgm:pt>
    <dgm:pt modelId="{AAD9F862-DB0F-4B1A-A384-D299339BC63D}">
      <dgm:prSet phldrT="[Текст]"/>
      <dgm:spPr/>
      <dgm:t>
        <a:bodyPr/>
        <a:lstStyle/>
        <a:p>
          <a:r>
            <a:rPr lang="uk-UA" dirty="0"/>
            <a:t> </a:t>
          </a:r>
        </a:p>
      </dgm:t>
    </dgm:pt>
    <dgm:pt modelId="{57FA7BD8-D198-4442-B311-26CEC961DBC2}" type="parTrans" cxnId="{48A0B3FE-A9CE-4233-A640-D462B3C8356E}">
      <dgm:prSet/>
      <dgm:spPr/>
      <dgm:t>
        <a:bodyPr/>
        <a:lstStyle/>
        <a:p>
          <a:endParaRPr lang="uk-UA"/>
        </a:p>
      </dgm:t>
    </dgm:pt>
    <dgm:pt modelId="{1C3757F7-E680-455C-996D-A063827CE363}" type="sibTrans" cxnId="{48A0B3FE-A9CE-4233-A640-D462B3C8356E}">
      <dgm:prSet/>
      <dgm:spPr/>
      <dgm:t>
        <a:bodyPr/>
        <a:lstStyle/>
        <a:p>
          <a:endParaRPr lang="uk-UA"/>
        </a:p>
      </dgm:t>
    </dgm:pt>
    <dgm:pt modelId="{C9A17D4B-3D82-4A08-B1FE-AE8A76392150}">
      <dgm:prSet phldrT="[Текст]"/>
      <dgm:spPr>
        <a:solidFill>
          <a:srgbClr val="7030A0"/>
        </a:solidFill>
      </dgm:spPr>
      <dgm:t>
        <a:bodyPr/>
        <a:lstStyle/>
        <a:p>
          <a:r>
            <a:rPr lang="uk-UA" dirty="0"/>
            <a:t>Медуза</a:t>
          </a:r>
        </a:p>
      </dgm:t>
    </dgm:pt>
    <dgm:pt modelId="{20D723AE-310F-4B88-82D8-D326F3E4AB43}" type="parTrans" cxnId="{D789A0DE-14C9-4B6C-A440-E08A4B9503A3}">
      <dgm:prSet/>
      <dgm:spPr/>
      <dgm:t>
        <a:bodyPr/>
        <a:lstStyle/>
        <a:p>
          <a:endParaRPr lang="uk-UA"/>
        </a:p>
      </dgm:t>
    </dgm:pt>
    <dgm:pt modelId="{B99795C2-D79B-4B40-ACA9-6DB483C87912}" type="sibTrans" cxnId="{D789A0DE-14C9-4B6C-A440-E08A4B9503A3}">
      <dgm:prSet/>
      <dgm:spPr/>
      <dgm:t>
        <a:bodyPr/>
        <a:lstStyle/>
        <a:p>
          <a:endParaRPr lang="uk-UA"/>
        </a:p>
      </dgm:t>
    </dgm:pt>
    <dgm:pt modelId="{531CFB4F-F79C-4CE8-AD81-ECE9BD771F1F}">
      <dgm:prSet phldrT="[Текст]"/>
      <dgm:spPr/>
      <dgm:t>
        <a:bodyPr/>
        <a:lstStyle/>
        <a:p>
          <a:r>
            <a:rPr lang="uk-UA" dirty="0"/>
            <a:t>  </a:t>
          </a:r>
        </a:p>
      </dgm:t>
    </dgm:pt>
    <dgm:pt modelId="{68D1FEE6-E5CB-4683-B01E-63FB24D2B86F}" type="parTrans" cxnId="{41C7ACB2-0C64-4007-8FAE-4454ACB79AD8}">
      <dgm:prSet/>
      <dgm:spPr/>
      <dgm:t>
        <a:bodyPr/>
        <a:lstStyle/>
        <a:p>
          <a:endParaRPr lang="uk-UA"/>
        </a:p>
      </dgm:t>
    </dgm:pt>
    <dgm:pt modelId="{97054FC4-ADF8-4F8F-A127-0C9A1FFCBDF8}" type="sibTrans" cxnId="{41C7ACB2-0C64-4007-8FAE-4454ACB79AD8}">
      <dgm:prSet/>
      <dgm:spPr/>
      <dgm:t>
        <a:bodyPr/>
        <a:lstStyle/>
        <a:p>
          <a:endParaRPr lang="uk-UA"/>
        </a:p>
      </dgm:t>
    </dgm:pt>
    <dgm:pt modelId="{4B975709-1A4B-41C3-9DC5-E500200F8761}" type="pres">
      <dgm:prSet presAssocID="{B6FAAAC6-9F73-4C2C-A8A3-C300BDCFC8C7}" presName="Name0" presStyleCnt="0">
        <dgm:presLayoutVars>
          <dgm:dir/>
          <dgm:animLvl val="lvl"/>
          <dgm:resizeHandles/>
        </dgm:presLayoutVars>
      </dgm:prSet>
      <dgm:spPr/>
    </dgm:pt>
    <dgm:pt modelId="{C3F8BE84-028D-481F-BF97-9DC6BABDDFC3}" type="pres">
      <dgm:prSet presAssocID="{77AE0071-A32F-4E8E-939A-42C2725C2457}" presName="linNode" presStyleCnt="0"/>
      <dgm:spPr/>
    </dgm:pt>
    <dgm:pt modelId="{C7DD9A32-F20D-4636-8D1F-81C08C7D132D}" type="pres">
      <dgm:prSet presAssocID="{77AE0071-A32F-4E8E-939A-42C2725C2457}" presName="parentShp" presStyleLbl="node1" presStyleIdx="0" presStyleCnt="2" custLinFactNeighborY="-1975">
        <dgm:presLayoutVars>
          <dgm:bulletEnabled val="1"/>
        </dgm:presLayoutVars>
      </dgm:prSet>
      <dgm:spPr/>
    </dgm:pt>
    <dgm:pt modelId="{78D9349D-F4FC-4CE0-9614-A60AEFACE40D}" type="pres">
      <dgm:prSet presAssocID="{77AE0071-A32F-4E8E-939A-42C2725C2457}" presName="childShp" presStyleLbl="bgAccFollowNode1" presStyleIdx="0" presStyleCnt="2" custLinFactNeighborX="-2265" custLinFactNeighborY="-1211">
        <dgm:presLayoutVars>
          <dgm:bulletEnabled val="1"/>
        </dgm:presLayoutVars>
      </dgm:prSet>
      <dgm:spPr/>
    </dgm:pt>
    <dgm:pt modelId="{0B6C0736-F37C-41B3-8F48-76D47D8D702A}" type="pres">
      <dgm:prSet presAssocID="{9CC43A80-F48A-4C1D-AA32-CC6EAE3F5FD3}" presName="spacing" presStyleCnt="0"/>
      <dgm:spPr/>
    </dgm:pt>
    <dgm:pt modelId="{EB92A096-3273-4073-9314-7C185E61E8B5}" type="pres">
      <dgm:prSet presAssocID="{C9A17D4B-3D82-4A08-B1FE-AE8A76392150}" presName="linNode" presStyleCnt="0"/>
      <dgm:spPr/>
    </dgm:pt>
    <dgm:pt modelId="{B2B2218A-1D38-4417-B7D3-ED21ECF511EB}" type="pres">
      <dgm:prSet presAssocID="{C9A17D4B-3D82-4A08-B1FE-AE8A76392150}" presName="parentShp" presStyleLbl="node1" presStyleIdx="1" presStyleCnt="2">
        <dgm:presLayoutVars>
          <dgm:bulletEnabled val="1"/>
        </dgm:presLayoutVars>
      </dgm:prSet>
      <dgm:spPr/>
    </dgm:pt>
    <dgm:pt modelId="{CF4CE740-9AF4-4B8E-A180-326DB9E9925A}" type="pres">
      <dgm:prSet presAssocID="{C9A17D4B-3D82-4A08-B1FE-AE8A76392150}" presName="childShp" presStyleLbl="bgAccFollowNode1" presStyleIdx="1" presStyleCnt="2" custLinFactNeighborX="-2265" custLinFactNeighborY="-4392">
        <dgm:presLayoutVars>
          <dgm:bulletEnabled val="1"/>
        </dgm:presLayoutVars>
      </dgm:prSet>
      <dgm:spPr/>
    </dgm:pt>
  </dgm:ptLst>
  <dgm:cxnLst>
    <dgm:cxn modelId="{0A87C72F-8190-42BD-A652-076043465554}" type="presOf" srcId="{AAD9F862-DB0F-4B1A-A384-D299339BC63D}" destId="{78D9349D-F4FC-4CE0-9614-A60AEFACE40D}" srcOrd="0" destOrd="0" presId="urn:microsoft.com/office/officeart/2005/8/layout/vList6"/>
    <dgm:cxn modelId="{835CC370-C064-4570-AC66-A3CFA20CDFF0}" type="presOf" srcId="{77AE0071-A32F-4E8E-939A-42C2725C2457}" destId="{C7DD9A32-F20D-4636-8D1F-81C08C7D132D}" srcOrd="0" destOrd="0" presId="urn:microsoft.com/office/officeart/2005/8/layout/vList6"/>
    <dgm:cxn modelId="{CB6E7057-78FE-4B23-8734-DEF65EE28525}" srcId="{B6FAAAC6-9F73-4C2C-A8A3-C300BDCFC8C7}" destId="{77AE0071-A32F-4E8E-939A-42C2725C2457}" srcOrd="0" destOrd="0" parTransId="{79B02227-6823-4780-9995-6E9CFE6409DD}" sibTransId="{9CC43A80-F48A-4C1D-AA32-CC6EAE3F5FD3}"/>
    <dgm:cxn modelId="{D3C1FF87-3164-4D6C-A3FF-E50E5036EC54}" type="presOf" srcId="{C9A17D4B-3D82-4A08-B1FE-AE8A76392150}" destId="{B2B2218A-1D38-4417-B7D3-ED21ECF511EB}" srcOrd="0" destOrd="0" presId="urn:microsoft.com/office/officeart/2005/8/layout/vList6"/>
    <dgm:cxn modelId="{2F24C18D-966C-4B87-9245-9359CB290081}" type="presOf" srcId="{531CFB4F-F79C-4CE8-AD81-ECE9BD771F1F}" destId="{CF4CE740-9AF4-4B8E-A180-326DB9E9925A}" srcOrd="0" destOrd="0" presId="urn:microsoft.com/office/officeart/2005/8/layout/vList6"/>
    <dgm:cxn modelId="{41C7ACB2-0C64-4007-8FAE-4454ACB79AD8}" srcId="{C9A17D4B-3D82-4A08-B1FE-AE8A76392150}" destId="{531CFB4F-F79C-4CE8-AD81-ECE9BD771F1F}" srcOrd="0" destOrd="0" parTransId="{68D1FEE6-E5CB-4683-B01E-63FB24D2B86F}" sibTransId="{97054FC4-ADF8-4F8F-A127-0C9A1FFCBDF8}"/>
    <dgm:cxn modelId="{91C06FDD-7FC9-4CF3-A40D-D7F90123FEA3}" type="presOf" srcId="{B6FAAAC6-9F73-4C2C-A8A3-C300BDCFC8C7}" destId="{4B975709-1A4B-41C3-9DC5-E500200F8761}" srcOrd="0" destOrd="0" presId="urn:microsoft.com/office/officeart/2005/8/layout/vList6"/>
    <dgm:cxn modelId="{D789A0DE-14C9-4B6C-A440-E08A4B9503A3}" srcId="{B6FAAAC6-9F73-4C2C-A8A3-C300BDCFC8C7}" destId="{C9A17D4B-3D82-4A08-B1FE-AE8A76392150}" srcOrd="1" destOrd="0" parTransId="{20D723AE-310F-4B88-82D8-D326F3E4AB43}" sibTransId="{B99795C2-D79B-4B40-ACA9-6DB483C87912}"/>
    <dgm:cxn modelId="{48A0B3FE-A9CE-4233-A640-D462B3C8356E}" srcId="{77AE0071-A32F-4E8E-939A-42C2725C2457}" destId="{AAD9F862-DB0F-4B1A-A384-D299339BC63D}" srcOrd="0" destOrd="0" parTransId="{57FA7BD8-D198-4442-B311-26CEC961DBC2}" sibTransId="{1C3757F7-E680-455C-996D-A063827CE363}"/>
    <dgm:cxn modelId="{395DD197-FBC3-4706-AD7C-53C06591FC27}" type="presParOf" srcId="{4B975709-1A4B-41C3-9DC5-E500200F8761}" destId="{C3F8BE84-028D-481F-BF97-9DC6BABDDFC3}" srcOrd="0" destOrd="0" presId="urn:microsoft.com/office/officeart/2005/8/layout/vList6"/>
    <dgm:cxn modelId="{784C1B98-9366-4F26-B5F8-A5EF57C52732}" type="presParOf" srcId="{C3F8BE84-028D-481F-BF97-9DC6BABDDFC3}" destId="{C7DD9A32-F20D-4636-8D1F-81C08C7D132D}" srcOrd="0" destOrd="0" presId="urn:microsoft.com/office/officeart/2005/8/layout/vList6"/>
    <dgm:cxn modelId="{A512D2D7-C8CE-4F3C-9D46-7B8569D99104}" type="presParOf" srcId="{C3F8BE84-028D-481F-BF97-9DC6BABDDFC3}" destId="{78D9349D-F4FC-4CE0-9614-A60AEFACE40D}" srcOrd="1" destOrd="0" presId="urn:microsoft.com/office/officeart/2005/8/layout/vList6"/>
    <dgm:cxn modelId="{1F6A8968-D19E-47E7-BC75-3B8AF300E601}" type="presParOf" srcId="{4B975709-1A4B-41C3-9DC5-E500200F8761}" destId="{0B6C0736-F37C-41B3-8F48-76D47D8D702A}" srcOrd="1" destOrd="0" presId="urn:microsoft.com/office/officeart/2005/8/layout/vList6"/>
    <dgm:cxn modelId="{69B44471-69ED-4F24-A356-24FCC57A445E}" type="presParOf" srcId="{4B975709-1A4B-41C3-9DC5-E500200F8761}" destId="{EB92A096-3273-4073-9314-7C185E61E8B5}" srcOrd="2" destOrd="0" presId="urn:microsoft.com/office/officeart/2005/8/layout/vList6"/>
    <dgm:cxn modelId="{989FCEA0-AD5E-48FD-B197-B859939DD96C}" type="presParOf" srcId="{EB92A096-3273-4073-9314-7C185E61E8B5}" destId="{B2B2218A-1D38-4417-B7D3-ED21ECF511EB}" srcOrd="0" destOrd="0" presId="urn:microsoft.com/office/officeart/2005/8/layout/vList6"/>
    <dgm:cxn modelId="{BE3CDBA1-EC7F-453E-AA94-2C6355F65D61}" type="presParOf" srcId="{EB92A096-3273-4073-9314-7C185E61E8B5}" destId="{CF4CE740-9AF4-4B8E-A180-326DB9E9925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58DBE-AB74-4FA0-8719-8AEEEE7B2F94}">
      <dsp:nvSpPr>
        <dsp:cNvPr id="0" name=""/>
        <dsp:cNvSpPr/>
      </dsp:nvSpPr>
      <dsp:spPr>
        <a:xfrm>
          <a:off x="4168973" y="0"/>
          <a:ext cx="3015853" cy="1507926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900" kern="1200" dirty="0"/>
            <a:t>Життєві форми</a:t>
          </a:r>
        </a:p>
      </dsp:txBody>
      <dsp:txXfrm>
        <a:off x="4213139" y="44166"/>
        <a:ext cx="2927521" cy="1419594"/>
      </dsp:txXfrm>
    </dsp:sp>
    <dsp:sp modelId="{E14ADDF4-71E1-4587-A3E6-161D5A1EEC7F}">
      <dsp:nvSpPr>
        <dsp:cNvPr id="0" name=""/>
        <dsp:cNvSpPr/>
      </dsp:nvSpPr>
      <dsp:spPr>
        <a:xfrm rot="3600619">
          <a:off x="6136223" y="2702511"/>
          <a:ext cx="1571413" cy="527774"/>
        </a:xfrm>
        <a:prstGeom prst="rightArrow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200" kern="1200"/>
        </a:p>
      </dsp:txBody>
      <dsp:txXfrm>
        <a:off x="6294555" y="2808066"/>
        <a:ext cx="1254749" cy="316664"/>
      </dsp:txXfrm>
    </dsp:sp>
    <dsp:sp modelId="{1A715F8D-9CAA-4E64-BD4B-61CEA82431FB}">
      <dsp:nvSpPr>
        <dsp:cNvPr id="0" name=""/>
        <dsp:cNvSpPr/>
      </dsp:nvSpPr>
      <dsp:spPr>
        <a:xfrm>
          <a:off x="6659033" y="4314703"/>
          <a:ext cx="3015853" cy="1507926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900" kern="1200" dirty="0"/>
            <a:t>Медуза</a:t>
          </a:r>
        </a:p>
      </dsp:txBody>
      <dsp:txXfrm>
        <a:off x="6703199" y="4358869"/>
        <a:ext cx="2927521" cy="1419594"/>
      </dsp:txXfrm>
    </dsp:sp>
    <dsp:sp modelId="{5EA0F3C5-865A-4790-8894-1616835D0D33}">
      <dsp:nvSpPr>
        <dsp:cNvPr id="0" name=""/>
        <dsp:cNvSpPr/>
      </dsp:nvSpPr>
      <dsp:spPr>
        <a:xfrm rot="10800000">
          <a:off x="4891193" y="4804779"/>
          <a:ext cx="1571413" cy="52777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200" kern="1200"/>
        </a:p>
      </dsp:txBody>
      <dsp:txXfrm rot="10800000">
        <a:off x="5049525" y="4910334"/>
        <a:ext cx="1254749" cy="316664"/>
      </dsp:txXfrm>
    </dsp:sp>
    <dsp:sp modelId="{9F6458BE-E22A-47B3-8A7A-9C9DBD4D5B26}">
      <dsp:nvSpPr>
        <dsp:cNvPr id="0" name=""/>
        <dsp:cNvSpPr/>
      </dsp:nvSpPr>
      <dsp:spPr>
        <a:xfrm>
          <a:off x="1678913" y="4314703"/>
          <a:ext cx="3015853" cy="1507926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900" kern="1200" dirty="0"/>
            <a:t>Поліп</a:t>
          </a:r>
        </a:p>
      </dsp:txBody>
      <dsp:txXfrm>
        <a:off x="1723079" y="4358869"/>
        <a:ext cx="2927521" cy="1419594"/>
      </dsp:txXfrm>
    </dsp:sp>
    <dsp:sp modelId="{EA27EE85-8BD5-4A88-906D-D232EF7FE2BE}">
      <dsp:nvSpPr>
        <dsp:cNvPr id="0" name=""/>
        <dsp:cNvSpPr/>
      </dsp:nvSpPr>
      <dsp:spPr>
        <a:xfrm rot="17999381">
          <a:off x="3646163" y="2647427"/>
          <a:ext cx="1571413" cy="527774"/>
        </a:xfrm>
        <a:prstGeom prst="leftArrow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200" kern="1200"/>
        </a:p>
      </dsp:txBody>
      <dsp:txXfrm>
        <a:off x="3804495" y="2752982"/>
        <a:ext cx="1254749" cy="316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9349D-F4FC-4CE0-9614-A60AEFACE40D}">
      <dsp:nvSpPr>
        <dsp:cNvPr id="0" name=""/>
        <dsp:cNvSpPr/>
      </dsp:nvSpPr>
      <dsp:spPr>
        <a:xfrm>
          <a:off x="4279298" y="0"/>
          <a:ext cx="6567705" cy="278859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6500" kern="1200" dirty="0"/>
            <a:t> </a:t>
          </a:r>
        </a:p>
      </dsp:txBody>
      <dsp:txXfrm>
        <a:off x="4279298" y="348574"/>
        <a:ext cx="5521983" cy="2091444"/>
      </dsp:txXfrm>
    </dsp:sp>
    <dsp:sp modelId="{C7DD9A32-F20D-4636-8D1F-81C08C7D132D}">
      <dsp:nvSpPr>
        <dsp:cNvPr id="0" name=""/>
        <dsp:cNvSpPr/>
      </dsp:nvSpPr>
      <dsp:spPr>
        <a:xfrm>
          <a:off x="0" y="0"/>
          <a:ext cx="4378470" cy="2788592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6500" kern="1200" dirty="0"/>
            <a:t>Поліп</a:t>
          </a:r>
        </a:p>
      </dsp:txBody>
      <dsp:txXfrm>
        <a:off x="136128" y="136128"/>
        <a:ext cx="4106214" cy="2516336"/>
      </dsp:txXfrm>
    </dsp:sp>
    <dsp:sp modelId="{CF4CE740-9AF4-4B8E-A180-326DB9E9925A}">
      <dsp:nvSpPr>
        <dsp:cNvPr id="0" name=""/>
        <dsp:cNvSpPr/>
      </dsp:nvSpPr>
      <dsp:spPr>
        <a:xfrm>
          <a:off x="4279298" y="2945691"/>
          <a:ext cx="6567705" cy="278859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6500" kern="1200" dirty="0"/>
            <a:t>  </a:t>
          </a:r>
        </a:p>
      </dsp:txBody>
      <dsp:txXfrm>
        <a:off x="4279298" y="3294265"/>
        <a:ext cx="5521983" cy="2091444"/>
      </dsp:txXfrm>
    </dsp:sp>
    <dsp:sp modelId="{B2B2218A-1D38-4417-B7D3-ED21ECF511EB}">
      <dsp:nvSpPr>
        <dsp:cNvPr id="0" name=""/>
        <dsp:cNvSpPr/>
      </dsp:nvSpPr>
      <dsp:spPr>
        <a:xfrm>
          <a:off x="0" y="3068166"/>
          <a:ext cx="4378470" cy="2788592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6500" kern="1200" dirty="0"/>
            <a:t>Медуза</a:t>
          </a:r>
        </a:p>
      </dsp:txBody>
      <dsp:txXfrm>
        <a:off x="136128" y="3204294"/>
        <a:ext cx="4106214" cy="2516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DC386-563A-4770-846A-F1B00BBE1416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26240-A46E-4B80-99EB-ADEA8E6FCC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81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26240-A46E-4B80-99EB-ADEA8E6FCC4A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2739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3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1CA8F-3B65-418E-B1F4-BC8A4B72D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6CEF230-5799-4F7B-8139-D9D341765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DBA90A-C1A3-4EB8-9235-5571D024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4FB25C-8F41-4D19-A262-379D65C5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54D857-11A3-45F5-9836-760271FD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189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52E64-A040-4666-8DCE-D9104A48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A9D91FD-0786-4067-8F9C-665DA621D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B3A808-0BAA-471C-9D11-57E73524E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136EF7-B76F-4CAE-8987-249A9C09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5BF337-9D1B-4D97-8E18-37AF506C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113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CF5DF3A-F90A-468B-BE6E-619948F11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70C27A9-7515-4294-B971-E93093978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84BB49-948F-493C-9EE4-760F5876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F22789-5219-44CC-AD9B-3B1DCD5CD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1376B0-05D7-454C-A336-87CCAED0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150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6AFE8-8CD2-41A5-9099-8E2B80DD3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683CAE-A6B8-4983-8981-BB4B270C5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0C4686-984E-47EF-8D3C-0B36397D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6C14AF-1BF9-4C0A-BE7B-2420D992D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5D09B-BBEC-4522-8C6B-F6740D78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847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FF045-F5DF-44A5-9EC0-72151E03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76D884E-4AE2-4996-9865-61FC2BD78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644A19-BFBC-457B-B0D0-7580A9E8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3BA76D-885D-467A-A049-7467D07F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E4E1151-0435-465F-AB1A-C8559DE5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054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5CD90-4DD7-47EA-9D5D-2168E2CBD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D0CD45-CE27-4C11-8F0A-CF7BF0DE0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ADCE45-0D85-4894-8811-11EA20EFD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82039D-54AE-4A2D-9E3B-03278060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A70BD74-2CB2-4BD7-8F10-9E7044D8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89BB9BC-CFD1-4476-BC88-58A37694C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884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16A6C-69AC-459B-8AC2-83639826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D345CF-454D-451A-B6DE-875463714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D65BAD2-30AB-47AD-9A7A-39AB9F403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DB6253E-10A8-45AC-B5CA-C2BF3576B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F156CF6-F91D-40F5-8D11-0B49F484E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7EB97A8-C6E3-4C5B-91C4-C056D0F8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D6E34C7-5E85-49CD-99E4-D8D617BB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751EEE-92AC-4AC1-981B-657B1D73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290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BDE3E-7405-4FBF-9379-122B95F01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8AE8AA8-473D-40BD-8E53-7DAC86930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5800F39-22A7-46C6-A2F4-3BFDD0F8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D306CEE-43C0-4FB4-907B-D18FD59D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619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6418815-090B-47C5-8ABF-C9E55F153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1A5E9C9-2E1E-49C8-95B7-770F053A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5C6233-EAE7-4513-8B6E-A30991527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8963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42BB4-85A9-42A4-A8A6-DF5AB9D4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AA1E37-21D1-46D7-A946-F825B56A6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8373499-7DF1-4A98-85A6-6DAB2347C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539A80-72E6-4E3E-B4DE-3C7CD47B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DAF84B-D049-4439-8623-99D3EB41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0411359-3AB9-4B28-8497-CBF7082CD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009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5D50A-979C-484E-9A71-C4EFC65E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633C54-21C9-4013-A90C-E3837F8A9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3F55FE6-7AFD-4C1E-A3E9-6C892FB07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A65D63-FE8C-4496-9590-51507AB2E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2AAED88-1064-42EA-82C5-4B0DEC98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6B64EB2-A82E-4A43-9FE7-7C2BCF85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96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209BF15-ED30-48C9-AC87-9BC5F889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629D5EF-1CC3-4611-92A7-CFB618B33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78AD2-660B-40D3-8D6E-BF6B01829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90BAC-1921-42DB-92AD-770F4AC9CEEF}" type="datetimeFigureOut">
              <a:rPr lang="uk-UA" smtClean="0"/>
              <a:t>02.02.2024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400464F-F92A-4D43-8DBB-0929F61F8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AC1A33-04F4-45AD-8FBF-DC873ED21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BE606-4A10-488F-AA17-6D1C79AB64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864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vwm2tkHm47U&amp;t=5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04C4D-3FB0-4CE9-B9F0-77A1425BF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221" y="242372"/>
            <a:ext cx="11031557" cy="2387600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chemeClr val="accent6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Жалкі – двошарові тварини. Небезпека жалких для здоров’я людини.</a:t>
            </a:r>
            <a:endParaRPr lang="uk-UA" sz="19900" b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Кишковопорожнинні (Жалкі). | Тест на 15 запитань. Біологія">
            <a:extLst>
              <a:ext uri="{FF2B5EF4-FFF2-40B4-BE49-F238E27FC236}">
                <a16:creationId xmlns:a16="http://schemas.microsoft.com/office/drawing/2014/main" id="{5335DC89-3C48-4E0F-9442-EF41F8C6A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" b="49761"/>
          <a:stretch/>
        </p:blipFill>
        <p:spPr bwMode="auto">
          <a:xfrm>
            <a:off x="1065828" y="2953578"/>
            <a:ext cx="9807123" cy="303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08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C82D3B04-79E9-4DDD-BCF8-D75BF8F2E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7" r="7864"/>
          <a:stretch>
            <a:fillRect/>
          </a:stretch>
        </p:blipFill>
        <p:spPr bwMode="auto">
          <a:xfrm>
            <a:off x="5091113" y="3060701"/>
            <a:ext cx="3373438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>
            <a:extLst>
              <a:ext uri="{FF2B5EF4-FFF2-40B4-BE49-F238E27FC236}">
                <a16:creationId xmlns:a16="http://schemas.microsoft.com/office/drawing/2014/main" id="{ADCE6073-56BF-4C70-999D-D76E51797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/>
          <a:stretch>
            <a:fillRect/>
          </a:stretch>
        </p:blipFill>
        <p:spPr bwMode="auto">
          <a:xfrm>
            <a:off x="550863" y="3060701"/>
            <a:ext cx="450850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Заголовок 1">
            <a:extLst>
              <a:ext uri="{FF2B5EF4-FFF2-40B4-BE49-F238E27FC236}">
                <a16:creationId xmlns:a16="http://schemas.microsoft.com/office/drawing/2014/main" id="{E837EB8A-E09E-4510-B837-90A6455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4" y="333375"/>
            <a:ext cx="11953875" cy="1125538"/>
          </a:xfrm>
        </p:spPr>
        <p:txBody>
          <a:bodyPr/>
          <a:lstStyle/>
          <a:p>
            <a:pPr algn="ctr" eaLnBrk="1" hangingPunct="1"/>
            <a:r>
              <a:rPr lang="uk-UA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Медузозої</a:t>
            </a:r>
            <a:r>
              <a:rPr lang="uk-UA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Сцифоїдні (</a:t>
            </a:r>
            <a:r>
              <a:rPr lang="en-US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Scyphozoa</a:t>
            </a:r>
            <a:r>
              <a:rPr lang="en-US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197" name="Объект 1">
            <a:extLst>
              <a:ext uri="{FF2B5EF4-FFF2-40B4-BE49-F238E27FC236}">
                <a16:creationId xmlns:a16="http://schemas.microsoft.com/office/drawing/2014/main" id="{7D31FED8-A181-4562-83C9-025EEA7A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1" y="1557338"/>
            <a:ext cx="8001000" cy="1295400"/>
          </a:xfrm>
        </p:spPr>
        <p:txBody>
          <a:bodyPr/>
          <a:lstStyle/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морські жалкі;</a:t>
            </a:r>
          </a:p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більша частина життєвого циклу припадає на стадію медузи</a:t>
            </a:r>
          </a:p>
        </p:txBody>
      </p:sp>
      <p:sp>
        <p:nvSpPr>
          <p:cNvPr id="8198" name="Прямоугольник 12">
            <a:extLst>
              <a:ext uri="{FF2B5EF4-FFF2-40B4-BE49-F238E27FC236}">
                <a16:creationId xmlns:a16="http://schemas.microsoft.com/office/drawing/2014/main" id="{323AED22-7A7D-4F13-B10C-E10B45A93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7" y="5867401"/>
            <a:ext cx="321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Ряд Коренероті медузи. </a:t>
            </a:r>
            <a:endParaRPr lang="en-US" altLang="uk-UA" sz="1400" b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Золота медуза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Mastigias papua)</a:t>
            </a:r>
            <a:endParaRPr lang="uk-UA" altLang="uk-UA" sz="1400">
              <a:solidFill>
                <a:schemeClr val="bg1"/>
              </a:solidFill>
            </a:endParaRPr>
          </a:p>
        </p:txBody>
      </p:sp>
      <p:sp>
        <p:nvSpPr>
          <p:cNvPr id="8199" name="Прямоугольник 14">
            <a:extLst>
              <a:ext uri="{FF2B5EF4-FFF2-40B4-BE49-F238E27FC236}">
                <a16:creationId xmlns:a16="http://schemas.microsoft.com/office/drawing/2014/main" id="{608935E8-8801-418A-B449-88F50A862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1" y="5875339"/>
            <a:ext cx="4506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Ряд Дискомедузи. </a:t>
            </a:r>
            <a:endParaRPr lang="en-US" altLang="uk-UA" sz="1400" b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Медуза вухата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Aurelia aurita</a:t>
            </a: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8200" name="Picture 4">
            <a:extLst>
              <a:ext uri="{FF2B5EF4-FFF2-40B4-BE49-F238E27FC236}">
                <a16:creationId xmlns:a16="http://schemas.microsoft.com/office/drawing/2014/main" id="{6CCDA796-A513-4F4F-89BB-50905C415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9"/>
          <a:stretch>
            <a:fillRect/>
          </a:stretch>
        </p:blipFill>
        <p:spPr bwMode="auto">
          <a:xfrm>
            <a:off x="8543926" y="1652589"/>
            <a:ext cx="3421062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Прямоугольник 13">
            <a:extLst>
              <a:ext uri="{FF2B5EF4-FFF2-40B4-BE49-F238E27FC236}">
                <a16:creationId xmlns:a16="http://schemas.microsoft.com/office/drawing/2014/main" id="{157A54D1-B28B-4F40-9E3C-CB186B227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27" y="5867401"/>
            <a:ext cx="321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Ряд Корономедузи. </a:t>
            </a:r>
            <a:endParaRPr lang="en-US" altLang="uk-UA" sz="1400" b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Медуза Атолла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Atolla parva)</a:t>
            </a:r>
            <a:endParaRPr lang="uk-UA" altLang="uk-UA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CA5BC82-4D6F-4454-9D48-D5DBD76F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26630" b="24901"/>
          <a:stretch>
            <a:fillRect/>
          </a:stretch>
        </p:blipFill>
        <p:spPr bwMode="auto">
          <a:xfrm>
            <a:off x="6756401" y="4562476"/>
            <a:ext cx="508635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Заголовок 1">
            <a:extLst>
              <a:ext uri="{FF2B5EF4-FFF2-40B4-BE49-F238E27FC236}">
                <a16:creationId xmlns:a16="http://schemas.microsoft.com/office/drawing/2014/main" id="{B06A6541-88E4-4FFB-B7D3-46BDD0A4E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4" y="333375"/>
            <a:ext cx="11953875" cy="1125538"/>
          </a:xfrm>
        </p:spPr>
        <p:txBody>
          <a:bodyPr/>
          <a:lstStyle/>
          <a:p>
            <a:pPr algn="ctr" eaLnBrk="1" hangingPunct="1"/>
            <a:r>
              <a:rPr lang="uk-UA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Медузозої</a:t>
            </a:r>
            <a:r>
              <a:rPr lang="uk-UA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</a:t>
            </a:r>
            <a:r>
              <a:rPr lang="uk-UA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Кубомедузи</a:t>
            </a:r>
            <a:r>
              <a:rPr lang="uk-UA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(С</a:t>
            </a:r>
            <a:r>
              <a:rPr lang="en-US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ubozoa</a:t>
            </a:r>
            <a:r>
              <a:rPr lang="en-US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220" name="Объект 1">
            <a:extLst>
              <a:ext uri="{FF2B5EF4-FFF2-40B4-BE49-F238E27FC236}">
                <a16:creationId xmlns:a16="http://schemas.microsoft.com/office/drawing/2014/main" id="{DF7F6408-03D8-487C-91DC-FDF88108E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36689"/>
            <a:ext cx="6192838" cy="4719637"/>
          </a:xfrm>
        </p:spPr>
        <p:txBody>
          <a:bodyPr/>
          <a:lstStyle/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мешканці тропічних морей з океанічною солоністю; </a:t>
            </a:r>
          </a:p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мають купол прямокутної форми;</a:t>
            </a:r>
          </a:p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складні очі мають відіграють роль у харчуванні та розмноженні;</a:t>
            </a:r>
          </a:p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статоцисти – органи рівноваги сприяють швидким рухам;</a:t>
            </a:r>
          </a:p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притаманний позитивний фототаксис;</a:t>
            </a:r>
          </a:p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отрута небезпечна для людини</a:t>
            </a:r>
          </a:p>
        </p:txBody>
      </p:sp>
      <p:sp>
        <p:nvSpPr>
          <p:cNvPr id="9221" name="Прямоугольник 13">
            <a:extLst>
              <a:ext uri="{FF2B5EF4-FFF2-40B4-BE49-F238E27FC236}">
                <a16:creationId xmlns:a16="http://schemas.microsoft.com/office/drawing/2014/main" id="{3D3BE1C1-92CE-4A1D-A322-7F9B6F0CC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952" y="6132514"/>
            <a:ext cx="120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Іруканджі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9222" name="Picture 3">
            <a:extLst>
              <a:ext uri="{FF2B5EF4-FFF2-40B4-BE49-F238E27FC236}">
                <a16:creationId xmlns:a16="http://schemas.microsoft.com/office/drawing/2014/main" id="{D7A07FEC-F1A9-455D-A452-787F362DD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1949"/>
          <a:stretch>
            <a:fillRect/>
          </a:stretch>
        </p:blipFill>
        <p:spPr bwMode="auto">
          <a:xfrm>
            <a:off x="6756401" y="1395414"/>
            <a:ext cx="508635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Прямоугольник 13">
            <a:extLst>
              <a:ext uri="{FF2B5EF4-FFF2-40B4-BE49-F238E27FC236}">
                <a16:creationId xmlns:a16="http://schemas.microsoft.com/office/drawing/2014/main" id="{E9D2F316-19F6-465D-BA25-4EA9EE900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4939" y="4141789"/>
            <a:ext cx="1547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Морська оса</a:t>
            </a:r>
            <a:endParaRPr lang="uk-UA" altLang="uk-UA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9A8D6544-807D-430D-90AC-428FF5CA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4" y="3249613"/>
            <a:ext cx="41052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Заголовок 1">
            <a:extLst>
              <a:ext uri="{FF2B5EF4-FFF2-40B4-BE49-F238E27FC236}">
                <a16:creationId xmlns:a16="http://schemas.microsoft.com/office/drawing/2014/main" id="{CE189622-2223-4C24-BFF6-497BC7B3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" y="404814"/>
            <a:ext cx="12169775" cy="11255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Медузозої</a:t>
            </a:r>
            <a:r>
              <a:rPr lang="uk-UA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 </a:t>
            </a:r>
            <a:r>
              <a:rPr lang="uk-UA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Ставромедузи</a:t>
            </a:r>
            <a:r>
              <a:rPr lang="uk-UA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(</a:t>
            </a:r>
            <a:r>
              <a:rPr lang="en-US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Staurozoa</a:t>
            </a:r>
            <a:r>
              <a:rPr lang="en-US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244" name="Объект 1">
            <a:extLst>
              <a:ext uri="{FF2B5EF4-FFF2-40B4-BE49-F238E27FC236}">
                <a16:creationId xmlns:a16="http://schemas.microsoft.com/office/drawing/2014/main" id="{5EE3D85B-176E-4C63-8217-B264663FC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800226"/>
            <a:ext cx="11301413" cy="1439863"/>
          </a:xfrm>
        </p:spPr>
        <p:txBody>
          <a:bodyPr/>
          <a:lstStyle/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сидячі медузи;</a:t>
            </a:r>
          </a:p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прикріплюються до субстрату липким диском на кінці стебловидного виросту зовнішньої поверхні куполу</a:t>
            </a:r>
          </a:p>
        </p:txBody>
      </p:sp>
      <p:sp>
        <p:nvSpPr>
          <p:cNvPr id="10245" name="Прямоугольник 13">
            <a:extLst>
              <a:ext uri="{FF2B5EF4-FFF2-40B4-BE49-F238E27FC236}">
                <a16:creationId xmlns:a16="http://schemas.microsoft.com/office/drawing/2014/main" id="{CA58A5B5-16D3-4441-98E7-C9FB6176B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4" y="6129339"/>
            <a:ext cx="410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Халіклістус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Haliclystus sanjuanensis</a:t>
            </a: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  <a:endParaRPr lang="uk-UA" altLang="uk-UA" sz="1400">
              <a:solidFill>
                <a:schemeClr val="bg1"/>
              </a:solidFill>
            </a:endParaRPr>
          </a:p>
        </p:txBody>
      </p:sp>
      <p:sp>
        <p:nvSpPr>
          <p:cNvPr id="10246" name="Прямоугольник 13">
            <a:extLst>
              <a:ext uri="{FF2B5EF4-FFF2-40B4-BE49-F238E27FC236}">
                <a16:creationId xmlns:a16="http://schemas.microsoft.com/office/drawing/2014/main" id="{E172B4A4-B8EB-4AB2-97C5-CC8AF6155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4939" y="4141789"/>
            <a:ext cx="1547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Морська оса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0247" name="Picture 5">
            <a:extLst>
              <a:ext uri="{FF2B5EF4-FFF2-40B4-BE49-F238E27FC236}">
                <a16:creationId xmlns:a16="http://schemas.microsoft.com/office/drawing/2014/main" id="{92DADC64-1CAA-4E59-8889-336F0AECE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8519" r="6790" b="5644"/>
          <a:stretch>
            <a:fillRect/>
          </a:stretch>
        </p:blipFill>
        <p:spPr bwMode="auto">
          <a:xfrm>
            <a:off x="4727576" y="3249613"/>
            <a:ext cx="3757612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Прямоугольник 13">
            <a:extLst>
              <a:ext uri="{FF2B5EF4-FFF2-40B4-BE49-F238E27FC236}">
                <a16:creationId xmlns:a16="http://schemas.microsoft.com/office/drawing/2014/main" id="{A0AE70B5-5412-4FF6-9309-7857C0C3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302" y="6129339"/>
            <a:ext cx="2505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Люцернарія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Lucernaria)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0249" name="Picture 6">
            <a:extLst>
              <a:ext uri="{FF2B5EF4-FFF2-40B4-BE49-F238E27FC236}">
                <a16:creationId xmlns:a16="http://schemas.microsoft.com/office/drawing/2014/main" id="{E89B47AB-3501-4343-897A-AA0F76C4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6" t="739" r="19405" b="-739"/>
          <a:stretch>
            <a:fillRect/>
          </a:stretch>
        </p:blipFill>
        <p:spPr bwMode="auto">
          <a:xfrm>
            <a:off x="8585202" y="3249613"/>
            <a:ext cx="31654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Прямоугольник 13">
            <a:extLst>
              <a:ext uri="{FF2B5EF4-FFF2-40B4-BE49-F238E27FC236}">
                <a16:creationId xmlns:a16="http://schemas.microsoft.com/office/drawing/2014/main" id="{422B87CE-EC86-416C-90A2-476AEC255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188" y="6127751"/>
            <a:ext cx="2503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тавромедуза</a:t>
            </a:r>
            <a:endParaRPr lang="uk-UA" altLang="uk-UA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extLst>
              <a:ext uri="{FF2B5EF4-FFF2-40B4-BE49-F238E27FC236}">
                <a16:creationId xmlns:a16="http://schemas.microsoft.com/office/drawing/2014/main" id="{B3205950-CE23-42D8-8130-37683C14A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" r="-232"/>
          <a:stretch>
            <a:fillRect/>
          </a:stretch>
        </p:blipFill>
        <p:spPr bwMode="auto">
          <a:xfrm>
            <a:off x="6686551" y="4562476"/>
            <a:ext cx="30226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4BB88912-39F9-42E7-9889-12DEC43F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738" y="1733551"/>
            <a:ext cx="182245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Заголовок 1">
            <a:extLst>
              <a:ext uri="{FF2B5EF4-FFF2-40B4-BE49-F238E27FC236}">
                <a16:creationId xmlns:a16="http://schemas.microsoft.com/office/drawing/2014/main" id="{D68549E4-EBD9-4828-B7F6-A852DE7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7" y="333375"/>
            <a:ext cx="11953875" cy="1125538"/>
          </a:xfrm>
        </p:spPr>
        <p:txBody>
          <a:bodyPr/>
          <a:lstStyle/>
          <a:p>
            <a:pPr algn="ctr" eaLnBrk="1" hangingPunct="1"/>
            <a:r>
              <a:rPr lang="uk-UA" altLang="uk-UA" sz="60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Коралові поліпи (</a:t>
            </a:r>
            <a:r>
              <a:rPr lang="en-US" altLang="uk-UA" sz="60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Anthozoa)</a:t>
            </a:r>
          </a:p>
        </p:txBody>
      </p:sp>
      <p:sp>
        <p:nvSpPr>
          <p:cNvPr id="11269" name="Объект 1">
            <a:extLst>
              <a:ext uri="{FF2B5EF4-FFF2-40B4-BE49-F238E27FC236}">
                <a16:creationId xmlns:a16="http://schemas.microsoft.com/office/drawing/2014/main" id="{0102E5D2-0BCA-4AC8-A944-2EC0B57D3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7" y="1628776"/>
            <a:ext cx="6408737" cy="2087563"/>
          </a:xfrm>
        </p:spPr>
        <p:txBody>
          <a:bodyPr>
            <a:normAutofit lnSpcReduction="10000"/>
          </a:bodyPr>
          <a:lstStyle/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виключно морські;</a:t>
            </a:r>
          </a:p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у життєвому циклі відсутня зміна поколінь і стадія медузи, є лише поліпоїдне покоління; внутрішня порожнина розділена на камери</a:t>
            </a:r>
          </a:p>
        </p:txBody>
      </p:sp>
      <p:sp>
        <p:nvSpPr>
          <p:cNvPr id="11270" name="Прямоугольник 12">
            <a:extLst>
              <a:ext uri="{FF2B5EF4-FFF2-40B4-BE49-F238E27FC236}">
                <a16:creationId xmlns:a16="http://schemas.microsoft.com/office/drawing/2014/main" id="{83C62F20-3BDA-42F0-8ABE-8CC01BB75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3613" y="3951289"/>
            <a:ext cx="182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uk-UA" sz="1400" b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Морське перо</a:t>
            </a:r>
            <a:endParaRPr lang="uk-UA" altLang="uk-UA" sz="1400">
              <a:solidFill>
                <a:schemeClr val="bg1"/>
              </a:solidFill>
            </a:endParaRPr>
          </a:p>
        </p:txBody>
      </p:sp>
      <p:sp>
        <p:nvSpPr>
          <p:cNvPr id="11271" name="Прямоугольник 13">
            <a:extLst>
              <a:ext uri="{FF2B5EF4-FFF2-40B4-BE49-F238E27FC236}">
                <a16:creationId xmlns:a16="http://schemas.microsoft.com/office/drawing/2014/main" id="{F23D8DDC-CC99-41B6-A73E-7466E61F2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114" y="5930900"/>
            <a:ext cx="27289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Сонячні корали. </a:t>
            </a:r>
            <a:endParaRPr lang="en-US" altLang="uk-UA" sz="1400" b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Тубастрея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Tubastrea aurea)</a:t>
            </a:r>
            <a:endParaRPr lang="uk-UA" altLang="uk-UA" sz="140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C3C2937-1185-4FA7-B632-2E73091A27DE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4348164"/>
          <a:ext cx="5905500" cy="2072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922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Восьмипроменеві</a:t>
                      </a:r>
                    </a:p>
                  </a:txBody>
                  <a:tcPr marL="91470" marR="91470" marT="45646" marB="4564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22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Рогові корали</a:t>
                      </a:r>
                    </a:p>
                  </a:txBody>
                  <a:tcPr marL="91470" marR="91470" marT="45646" marB="4564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22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Морські пера</a:t>
                      </a:r>
                    </a:p>
                  </a:txBody>
                  <a:tcPr marL="91470" marR="91470" marT="45646" marB="4564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922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Сонячні корали</a:t>
                      </a:r>
                    </a:p>
                  </a:txBody>
                  <a:tcPr marL="91470" marR="91470" marT="45646" marB="4564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284" name="Picture 4">
            <a:extLst>
              <a:ext uri="{FF2B5EF4-FFF2-40B4-BE49-F238E27FC236}">
                <a16:creationId xmlns:a16="http://schemas.microsoft.com/office/drawing/2014/main" id="{B82541D4-F40C-4815-A86F-39DECE266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6767" b="3822"/>
          <a:stretch>
            <a:fillRect/>
          </a:stretch>
        </p:blipFill>
        <p:spPr bwMode="auto">
          <a:xfrm>
            <a:off x="6686552" y="1733551"/>
            <a:ext cx="3032125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5" name="Прямоугольник 16">
            <a:extLst>
              <a:ext uri="{FF2B5EF4-FFF2-40B4-BE49-F238E27FC236}">
                <a16:creationId xmlns:a16="http://schemas.microsoft.com/office/drawing/2014/main" id="{D6423EA4-CDCF-484F-B257-D7535A584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764" y="3951289"/>
            <a:ext cx="2728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Рогові корали</a:t>
            </a:r>
            <a:endParaRPr lang="en-US" altLang="uk-UA" sz="1400" b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Склераксонія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Scleraxonia</a:t>
            </a: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1286" name="Picture 7">
            <a:extLst>
              <a:ext uri="{FF2B5EF4-FFF2-40B4-BE49-F238E27FC236}">
                <a16:creationId xmlns:a16="http://schemas.microsoft.com/office/drawing/2014/main" id="{7FBFFE34-4B2E-4920-BC46-F6327DF1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25978" r="26904" b="-793"/>
          <a:stretch>
            <a:fillRect/>
          </a:stretch>
        </p:blipFill>
        <p:spPr bwMode="auto">
          <a:xfrm>
            <a:off x="9837738" y="4562475"/>
            <a:ext cx="1822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7" name="Прямоугольник 18">
            <a:extLst>
              <a:ext uri="{FF2B5EF4-FFF2-40B4-BE49-F238E27FC236}">
                <a16:creationId xmlns:a16="http://schemas.microsoft.com/office/drawing/2014/main" id="{06A351C7-15BF-4587-8C72-3B7C62567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7738" y="6107114"/>
            <a:ext cx="1822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Морське перо</a:t>
            </a:r>
            <a:endParaRPr lang="uk-UA" altLang="uk-UA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09CE0A2B-99E6-42FD-9BE7-E17245708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3767138"/>
            <a:ext cx="30241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0B148F0B-0A2D-4E0E-A244-5756E9A9D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67" b="-2"/>
          <a:stretch>
            <a:fillRect/>
          </a:stretch>
        </p:blipFill>
        <p:spPr bwMode="auto">
          <a:xfrm>
            <a:off x="434977" y="3767138"/>
            <a:ext cx="31527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>
            <a:extLst>
              <a:ext uri="{FF2B5EF4-FFF2-40B4-BE49-F238E27FC236}">
                <a16:creationId xmlns:a16="http://schemas.microsoft.com/office/drawing/2014/main" id="{2C09146F-2227-4CD5-BE19-C703389AC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t="-46" r="13956" b="46"/>
          <a:stretch>
            <a:fillRect/>
          </a:stretch>
        </p:blipFill>
        <p:spPr bwMode="auto">
          <a:xfrm>
            <a:off x="6737352" y="1435101"/>
            <a:ext cx="4935537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Заголовок 1">
            <a:extLst>
              <a:ext uri="{FF2B5EF4-FFF2-40B4-BE49-F238E27FC236}">
                <a16:creationId xmlns:a16="http://schemas.microsoft.com/office/drawing/2014/main" id="{0069BC85-6F43-4463-9499-2CF49504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89" y="260350"/>
            <a:ext cx="11953875" cy="1125538"/>
          </a:xfrm>
        </p:spPr>
        <p:txBody>
          <a:bodyPr/>
          <a:lstStyle/>
          <a:p>
            <a:pPr algn="ctr" eaLnBrk="1" hangingPunct="1"/>
            <a:r>
              <a:rPr lang="uk-UA" altLang="uk-UA" sz="60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Коралові поліпи (</a:t>
            </a:r>
            <a:r>
              <a:rPr lang="en-US" altLang="uk-UA" sz="60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Anthozoa)</a:t>
            </a:r>
          </a:p>
        </p:txBody>
      </p:sp>
      <p:sp>
        <p:nvSpPr>
          <p:cNvPr id="12294" name="Прямоугольник 13">
            <a:extLst>
              <a:ext uri="{FF2B5EF4-FFF2-40B4-BE49-F238E27FC236}">
                <a16:creationId xmlns:a16="http://schemas.microsoft.com/office/drawing/2014/main" id="{B630E397-73F7-4C50-99B8-AF58590FC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2" y="5842000"/>
            <a:ext cx="3152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Ряд Кіркові корали. </a:t>
            </a:r>
            <a:endParaRPr lang="en-US" altLang="uk-UA" sz="1400" b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Кіркові коралли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Zoantharia)</a:t>
            </a:r>
            <a:endParaRPr lang="uk-UA" altLang="uk-UA" sz="140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0FC45EA-9C5F-41FF-8FF3-8A30002A9DAB}"/>
              </a:ext>
            </a:extLst>
          </p:cNvPr>
          <p:cNvGraphicFramePr>
            <a:graphicFrameLocks noGrp="1"/>
          </p:cNvGraphicFramePr>
          <p:nvPr/>
        </p:nvGraphicFramePr>
        <p:xfrm>
          <a:off x="469901" y="1484314"/>
          <a:ext cx="6203950" cy="216058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20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147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Шестипроменеві</a:t>
                      </a:r>
                    </a:p>
                  </a:txBody>
                  <a:tcPr marL="91426" marR="91426" marT="45663" marB="4566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147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Актинії</a:t>
                      </a:r>
                    </a:p>
                  </a:txBody>
                  <a:tcPr marL="91426" marR="91426" marT="45663" marB="4566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147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Мадрепорові корали</a:t>
                      </a:r>
                    </a:p>
                  </a:txBody>
                  <a:tcPr marL="91426" marR="91426" marT="45663" marB="4566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147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Кіркові корали</a:t>
                      </a:r>
                    </a:p>
                  </a:txBody>
                  <a:tcPr marL="91426" marR="91426" marT="45663" marB="4566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307" name="Прямоугольник 16">
            <a:extLst>
              <a:ext uri="{FF2B5EF4-FFF2-40B4-BE49-F238E27FC236}">
                <a16:creationId xmlns:a16="http://schemas.microsoft.com/office/drawing/2014/main" id="{656B57C2-D7FC-44E3-AD82-BEA0C753C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814" y="6089650"/>
            <a:ext cx="4918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Ряд Актинії. Актинія кінська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Actiniaria)</a:t>
            </a:r>
            <a:endParaRPr lang="uk-UA" altLang="uk-UA" sz="1400">
              <a:solidFill>
                <a:schemeClr val="bg1"/>
              </a:solidFill>
            </a:endParaRPr>
          </a:p>
        </p:txBody>
      </p:sp>
      <p:sp>
        <p:nvSpPr>
          <p:cNvPr id="12308" name="Прямоугольник 18">
            <a:extLst>
              <a:ext uri="{FF2B5EF4-FFF2-40B4-BE49-F238E27FC236}">
                <a16:creationId xmlns:a16="http://schemas.microsoft.com/office/drawing/2014/main" id="{BD83EB3E-5A5D-4125-94D5-FAB8A2436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5842000"/>
            <a:ext cx="30241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Ряд Мадрепорові корали</a:t>
            </a:r>
            <a:endParaRPr lang="en-US" altLang="uk-UA" sz="1400" b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Платигіра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Platygyra lamellina</a:t>
            </a: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uk-UA" altLang="uk-UA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5E5DFF28-5E1D-41AA-A1F6-A5862B46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" y="404813"/>
            <a:ext cx="12169775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Роль Жалких у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природі</a:t>
            </a: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 та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житті</a:t>
            </a: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людини</a:t>
            </a:r>
            <a:b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endParaRPr lang="uk-UA" altLang="uk-UA" sz="5400" b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315" name="Объект 2">
            <a:extLst>
              <a:ext uri="{FF2B5EF4-FFF2-40B4-BE49-F238E27FC236}">
                <a16:creationId xmlns:a16="http://schemas.microsoft.com/office/drawing/2014/main" id="{938120E2-8D0E-4523-BAE3-EC086FD3A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989138"/>
            <a:ext cx="6553200" cy="4248150"/>
          </a:xfrm>
        </p:spPr>
        <p:txBody>
          <a:bodyPr/>
          <a:lstStyle/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будівельний матеріал (вапняк із рифоутворюючих мадрепорових коралів);</a:t>
            </a:r>
          </a:p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виготовлення ювелірних прикрас (червоні, чорні корали);</a:t>
            </a:r>
          </a:p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лікарські препарати (простагландини з коралів);</a:t>
            </a:r>
          </a:p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лабораторні об’єкти (гідри для вивчення регенерації)</a:t>
            </a:r>
          </a:p>
        </p:txBody>
      </p:sp>
      <p:sp>
        <p:nvSpPr>
          <p:cNvPr id="13316" name="Прямоугольник 6">
            <a:extLst>
              <a:ext uri="{FF2B5EF4-FFF2-40B4-BE49-F238E27FC236}">
                <a16:creationId xmlns:a16="http://schemas.microsoft.com/office/drawing/2014/main" id="{9DCBF744-7192-4368-9B0F-D9FCB2A9B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626" y="4775201"/>
            <a:ext cx="320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Атол</a:t>
            </a:r>
            <a:endParaRPr lang="uk-UA" altLang="uk-UA" sz="1400">
              <a:solidFill>
                <a:schemeClr val="bg1"/>
              </a:solidFill>
            </a:endParaRPr>
          </a:p>
        </p:txBody>
      </p:sp>
      <p:sp>
        <p:nvSpPr>
          <p:cNvPr id="13317" name="Прямоугольник 8">
            <a:extLst>
              <a:ext uri="{FF2B5EF4-FFF2-40B4-BE49-F238E27FC236}">
                <a16:creationId xmlns:a16="http://schemas.microsoft.com/office/drawing/2014/main" id="{A49D7818-1092-4047-94EA-49D060F44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626" y="6151564"/>
            <a:ext cx="320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Морська оса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3318" name="Picture 10">
            <a:extLst>
              <a:ext uri="{FF2B5EF4-FFF2-40B4-BE49-F238E27FC236}">
                <a16:creationId xmlns:a16="http://schemas.microsoft.com/office/drawing/2014/main" id="{C8D199B8-C18F-4ACD-8697-D3AD1AFB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r="10791" b="3557"/>
          <a:stretch>
            <a:fillRect/>
          </a:stretch>
        </p:blipFill>
        <p:spPr bwMode="auto">
          <a:xfrm>
            <a:off x="7104063" y="2133600"/>
            <a:ext cx="24574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>
            <a:extLst>
              <a:ext uri="{FF2B5EF4-FFF2-40B4-BE49-F238E27FC236}">
                <a16:creationId xmlns:a16="http://schemas.microsoft.com/office/drawing/2014/main" id="{105CCE4B-55C6-40E4-8855-007FB55A7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r="10083"/>
          <a:stretch>
            <a:fillRect/>
          </a:stretch>
        </p:blipFill>
        <p:spPr bwMode="auto">
          <a:xfrm>
            <a:off x="9629776" y="2133600"/>
            <a:ext cx="2133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Прямоугольник 3">
            <a:extLst>
              <a:ext uri="{FF2B5EF4-FFF2-40B4-BE49-F238E27FC236}">
                <a16:creationId xmlns:a16="http://schemas.microsoft.com/office/drawing/2014/main" id="{3649568D-E2AA-4E91-B899-D48747CF6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3051" y="3779839"/>
            <a:ext cx="134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Чорні корали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3321" name="Picture 12">
            <a:extLst>
              <a:ext uri="{FF2B5EF4-FFF2-40B4-BE49-F238E27FC236}">
                <a16:creationId xmlns:a16="http://schemas.microsoft.com/office/drawing/2014/main" id="{3A095E77-F57A-4F6D-8043-1EC22E899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2" r="1357" b="2220"/>
          <a:stretch>
            <a:fillRect/>
          </a:stretch>
        </p:blipFill>
        <p:spPr bwMode="auto">
          <a:xfrm>
            <a:off x="9644063" y="4140200"/>
            <a:ext cx="2135188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Прямоугольник 21">
            <a:extLst>
              <a:ext uri="{FF2B5EF4-FFF2-40B4-BE49-F238E27FC236}">
                <a16:creationId xmlns:a16="http://schemas.microsoft.com/office/drawing/2014/main" id="{4A5DCDB6-2342-4413-A460-265847129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9776" y="5997576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Червоні корали</a:t>
            </a:r>
            <a:endParaRPr lang="uk-UA" altLang="uk-UA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450722F5-282E-491E-AA53-7CF8856E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" y="404813"/>
            <a:ext cx="12169775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Роль Жалких у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природі</a:t>
            </a: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 та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житті</a:t>
            </a: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людини</a:t>
            </a:r>
            <a:b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endParaRPr lang="uk-UA" altLang="uk-UA" sz="5400" b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339" name="Объект 2">
            <a:extLst>
              <a:ext uri="{FF2B5EF4-FFF2-40B4-BE49-F238E27FC236}">
                <a16:creationId xmlns:a16="http://schemas.microsoft.com/office/drawing/2014/main" id="{A6C4E63B-A2EC-4D04-BA39-22F94BFA9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7" y="1989138"/>
            <a:ext cx="7272337" cy="2940050"/>
          </a:xfrm>
        </p:spPr>
        <p:txBody>
          <a:bodyPr/>
          <a:lstStyle/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формують екосистеми морів; </a:t>
            </a:r>
          </a:p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утворення рифів та островів – атолів;</a:t>
            </a:r>
          </a:p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отруйні (фізалії, медуза-вітрильник, медуза-хрестовик, морська оса);</a:t>
            </a:r>
          </a:p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їжа для людини (аурелія, ропілема їстівна)</a:t>
            </a: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5F4272FF-2DE3-4F75-8EF6-64F9960CE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7" y="1989139"/>
            <a:ext cx="38814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Прямоугольник 4">
            <a:extLst>
              <a:ext uri="{FF2B5EF4-FFF2-40B4-BE49-F238E27FC236}">
                <a16:creationId xmlns:a16="http://schemas.microsoft.com/office/drawing/2014/main" id="{18172116-B07B-45C8-B9DD-B2ED8E858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626" y="3522664"/>
            <a:ext cx="320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Коралові рифи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4342" name="Picture 3">
            <a:extLst>
              <a:ext uri="{FF2B5EF4-FFF2-40B4-BE49-F238E27FC236}">
                <a16:creationId xmlns:a16="http://schemas.microsoft.com/office/drawing/2014/main" id="{0D568A52-06DA-495B-BD11-5F666D755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t="26511" r="-345" b="26511"/>
          <a:stretch>
            <a:fillRect/>
          </a:stretch>
        </p:blipFill>
        <p:spPr bwMode="auto">
          <a:xfrm>
            <a:off x="7896227" y="3867151"/>
            <a:ext cx="3881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Прямоугольник 6">
            <a:extLst>
              <a:ext uri="{FF2B5EF4-FFF2-40B4-BE49-F238E27FC236}">
                <a16:creationId xmlns:a16="http://schemas.microsoft.com/office/drawing/2014/main" id="{1AC8A575-7728-4A9E-9EA8-8C6B665DF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626" y="4775201"/>
            <a:ext cx="320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Атол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4344" name="Picture 4">
            <a:extLst>
              <a:ext uri="{FF2B5EF4-FFF2-40B4-BE49-F238E27FC236}">
                <a16:creationId xmlns:a16="http://schemas.microsoft.com/office/drawing/2014/main" id="{1893151C-D1AE-4420-A5A3-8450CE32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8" b="17577"/>
          <a:stretch>
            <a:fillRect/>
          </a:stretch>
        </p:blipFill>
        <p:spPr bwMode="auto">
          <a:xfrm>
            <a:off x="7896226" y="5151438"/>
            <a:ext cx="38671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Прямоугольник 8">
            <a:extLst>
              <a:ext uri="{FF2B5EF4-FFF2-40B4-BE49-F238E27FC236}">
                <a16:creationId xmlns:a16="http://schemas.microsoft.com/office/drawing/2014/main" id="{4DADA176-9CD2-4742-8F66-5D0D602AF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626" y="6151564"/>
            <a:ext cx="320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Морська оса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4346" name="Picture 5">
            <a:extLst>
              <a:ext uri="{FF2B5EF4-FFF2-40B4-BE49-F238E27FC236}">
                <a16:creationId xmlns:a16="http://schemas.microsoft.com/office/drawing/2014/main" id="{C2002047-D3C1-43BE-93D7-F0DA7EA5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5011739"/>
            <a:ext cx="3240088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Прямоугольник 12">
            <a:extLst>
              <a:ext uri="{FF2B5EF4-FFF2-40B4-BE49-F238E27FC236}">
                <a16:creationId xmlns:a16="http://schemas.microsoft.com/office/drawing/2014/main" id="{6DCC8825-0E46-49F1-A43A-024CB6BEC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27" y="6121401"/>
            <a:ext cx="3330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Опіки, спричинені Морською осою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4348" name="Picture 8">
            <a:extLst>
              <a:ext uri="{FF2B5EF4-FFF2-40B4-BE49-F238E27FC236}">
                <a16:creationId xmlns:a16="http://schemas.microsoft.com/office/drawing/2014/main" id="{A2FF6F90-6003-4C4A-B7D9-1E411B92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r="6709"/>
          <a:stretch>
            <a:fillRect/>
          </a:stretch>
        </p:blipFill>
        <p:spPr bwMode="auto">
          <a:xfrm>
            <a:off x="563563" y="5011739"/>
            <a:ext cx="1828800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Прямоугольник 14">
            <a:extLst>
              <a:ext uri="{FF2B5EF4-FFF2-40B4-BE49-F238E27FC236}">
                <a16:creationId xmlns:a16="http://schemas.microsoft.com/office/drawing/2014/main" id="{503F8B32-72D3-4CAB-BFF3-DE6897E7E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9" y="6140451"/>
            <a:ext cx="180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Ропілема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4350" name="Picture 9">
            <a:extLst>
              <a:ext uri="{FF2B5EF4-FFF2-40B4-BE49-F238E27FC236}">
                <a16:creationId xmlns:a16="http://schemas.microsoft.com/office/drawing/2014/main" id="{33069ECD-5238-4FF4-8379-B52121D88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-711"/>
          <a:stretch>
            <a:fillRect/>
          </a:stretch>
        </p:blipFill>
        <p:spPr bwMode="auto">
          <a:xfrm>
            <a:off x="2468564" y="5002213"/>
            <a:ext cx="2047875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Прямоугольник 16">
            <a:extLst>
              <a:ext uri="{FF2B5EF4-FFF2-40B4-BE49-F238E27FC236}">
                <a16:creationId xmlns:a16="http://schemas.microsoft.com/office/drawing/2014/main" id="{866E5CB9-45D2-402A-96B9-E1A46749B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4" y="6113464"/>
            <a:ext cx="202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Медуза-хрестовик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2304" name="Picture 16">
            <a:extLst>
              <a:ext uri="{FF2B5EF4-FFF2-40B4-BE49-F238E27FC236}">
                <a16:creationId xmlns:a16="http://schemas.microsoft.com/office/drawing/2014/main" id="{BA04AC71-7C58-4627-9C4F-8D23AB44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5023070"/>
            <a:ext cx="941950" cy="9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BECDC2B-8AA2-4B90-A87B-2C7104EED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7" y="3440114"/>
            <a:ext cx="51847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Заголовок 1">
            <a:extLst>
              <a:ext uri="{FF2B5EF4-FFF2-40B4-BE49-F238E27FC236}">
                <a16:creationId xmlns:a16="http://schemas.microsoft.com/office/drawing/2014/main" id="{A368B56F-80C3-460B-963F-B822F169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" y="404813"/>
            <a:ext cx="12169775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Роль Жалких у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природі</a:t>
            </a: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 та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житті</a:t>
            </a: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людини</a:t>
            </a:r>
            <a:b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endParaRPr lang="uk-UA" altLang="uk-UA" sz="5400" b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364" name="Объект 2">
            <a:extLst>
              <a:ext uri="{FF2B5EF4-FFF2-40B4-BE49-F238E27FC236}">
                <a16:creationId xmlns:a16="http://schemas.microsoft.com/office/drawing/2014/main" id="{5E278CE9-E0CE-431B-8FDD-C60145E30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2" y="1958975"/>
            <a:ext cx="11376025" cy="1830388"/>
          </a:xfrm>
        </p:spPr>
        <p:txBody>
          <a:bodyPr/>
          <a:lstStyle/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гідри завдають шкоду рибницьким господарствам;</a:t>
            </a:r>
          </a:p>
          <a:p>
            <a:r>
              <a:rPr lang="ru-RU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скелети мадрепорових коралів є сировиною для добування вапна та шліфувальних матеріалів </a:t>
            </a:r>
            <a:endParaRPr lang="uk-UA" altLang="uk-UA" b="1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uk-UA" altLang="uk-UA" b="1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5" name="Прямоугольник 8">
            <a:extLst>
              <a:ext uri="{FF2B5EF4-FFF2-40B4-BE49-F238E27FC236}">
                <a16:creationId xmlns:a16="http://schemas.microsoft.com/office/drawing/2014/main" id="{F196DDA1-5EE0-4F73-BF8B-DA8592EAC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626" y="6151564"/>
            <a:ext cx="320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Морська оса</a:t>
            </a:r>
            <a:endParaRPr lang="uk-UA" altLang="uk-UA" sz="1400">
              <a:solidFill>
                <a:schemeClr val="bg1"/>
              </a:solidFill>
            </a:endParaRPr>
          </a:p>
        </p:txBody>
      </p:sp>
      <p:sp>
        <p:nvSpPr>
          <p:cNvPr id="15366" name="Прямоугольник 12">
            <a:extLst>
              <a:ext uri="{FF2B5EF4-FFF2-40B4-BE49-F238E27FC236}">
                <a16:creationId xmlns:a16="http://schemas.microsoft.com/office/drawing/2014/main" id="{FE7B84C0-A7FF-42FD-B5F3-FB5F5A806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39" y="6116639"/>
            <a:ext cx="3330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Гідра зелена і дафнія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5367" name="Picture 3">
            <a:extLst>
              <a:ext uri="{FF2B5EF4-FFF2-40B4-BE49-F238E27FC236}">
                <a16:creationId xmlns:a16="http://schemas.microsoft.com/office/drawing/2014/main" id="{6ABF1531-3EDE-49DD-9810-01DD444E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3"/>
          <a:stretch>
            <a:fillRect/>
          </a:stretch>
        </p:blipFill>
        <p:spPr bwMode="auto">
          <a:xfrm>
            <a:off x="5735639" y="3454400"/>
            <a:ext cx="6132513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Прямоугольник 12">
            <a:extLst>
              <a:ext uri="{FF2B5EF4-FFF2-40B4-BE49-F238E27FC236}">
                <a16:creationId xmlns:a16="http://schemas.microsoft.com/office/drawing/2014/main" id="{4CC4D89C-B762-4440-8FED-C41AED9B1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7" y="6151564"/>
            <a:ext cx="3330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Мадрепорові корали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D2752A6D-5CE4-4FB9-AB65-828B785B4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3454395"/>
            <a:ext cx="1020288" cy="102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>
            <a:extLst>
              <a:ext uri="{FF2B5EF4-FFF2-40B4-BE49-F238E27FC236}">
                <a16:creationId xmlns:a16="http://schemas.microsoft.com/office/drawing/2014/main" id="{21BA8316-3243-4ABF-B56A-573C46F6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676775"/>
            <a:ext cx="29495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5">
            <a:extLst>
              <a:ext uri="{FF2B5EF4-FFF2-40B4-BE49-F238E27FC236}">
                <a16:creationId xmlns:a16="http://schemas.microsoft.com/office/drawing/2014/main" id="{70ABF9BA-84EE-49B3-B890-3B9296FE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2" y="4676775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2B64224B-2107-484B-8CB3-D9BE935ED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-197" r="17439" b="197"/>
          <a:stretch>
            <a:fillRect/>
          </a:stretch>
        </p:blipFill>
        <p:spPr bwMode="auto">
          <a:xfrm>
            <a:off x="9199564" y="4017963"/>
            <a:ext cx="2817813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>
            <a:extLst>
              <a:ext uri="{FF2B5EF4-FFF2-40B4-BE49-F238E27FC236}">
                <a16:creationId xmlns:a16="http://schemas.microsoft.com/office/drawing/2014/main" id="{8577F267-FF9A-4C9C-BFB9-1E292C9CC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2" y="4676775"/>
            <a:ext cx="28844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Заголовок 1">
            <a:extLst>
              <a:ext uri="{FF2B5EF4-FFF2-40B4-BE49-F238E27FC236}">
                <a16:creationId xmlns:a16="http://schemas.microsoft.com/office/drawing/2014/main" id="{0602C6EF-DC78-400C-8BA0-29A58862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" y="404813"/>
            <a:ext cx="12169775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Роль Жалких у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природі</a:t>
            </a: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 та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житті</a:t>
            </a:r>
            <a: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</a:rPr>
              <a:t>людини</a:t>
            </a:r>
            <a:br>
              <a:rPr lang="ru-RU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endParaRPr lang="uk-UA" altLang="uk-UA" sz="5400" b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391" name="Объект 2">
            <a:extLst>
              <a:ext uri="{FF2B5EF4-FFF2-40B4-BE49-F238E27FC236}">
                <a16:creationId xmlns:a16="http://schemas.microsoft.com/office/drawing/2014/main" id="{A4CDB352-0626-4B63-9F22-C03731772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773238"/>
            <a:ext cx="8540750" cy="2940050"/>
          </a:xfrm>
        </p:spPr>
        <p:txBody>
          <a:bodyPr/>
          <a:lstStyle/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ланцюги живлення;</a:t>
            </a:r>
          </a:p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поліподій паразитує на ікрі осетрових риб;</a:t>
            </a:r>
          </a:p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мутуалізм (взаємовигідне співжиття) рака-відлюдника та актиній;</a:t>
            </a:r>
          </a:p>
          <a:p>
            <a:r>
              <a:rPr lang="uk-UA" altLang="uk-UA" b="1">
                <a:solidFill>
                  <a:srgbClr val="002060"/>
                </a:solidFill>
                <a:latin typeface="Comic Sans MS" panose="030F0702030302020204" pitchFamily="66" charset="0"/>
              </a:rPr>
              <a:t>Червона книга України – Оліндіас несподіваний, Меризія азовська </a:t>
            </a:r>
          </a:p>
          <a:p>
            <a:endParaRPr lang="uk-UA" altLang="uk-UA" b="1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392" name="Прямоугольник 4">
            <a:extLst>
              <a:ext uri="{FF2B5EF4-FFF2-40B4-BE49-F238E27FC236}">
                <a16:creationId xmlns:a16="http://schemas.microsoft.com/office/drawing/2014/main" id="{E86E922C-3748-4D41-A30A-03B4DC387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626" y="3522664"/>
            <a:ext cx="320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Коралові рифи</a:t>
            </a:r>
            <a:endParaRPr lang="uk-UA" altLang="uk-UA" sz="1400">
              <a:solidFill>
                <a:schemeClr val="bg1"/>
              </a:solidFill>
            </a:endParaRPr>
          </a:p>
        </p:txBody>
      </p:sp>
      <p:sp>
        <p:nvSpPr>
          <p:cNvPr id="16393" name="Прямоугольник 8">
            <a:extLst>
              <a:ext uri="{FF2B5EF4-FFF2-40B4-BE49-F238E27FC236}">
                <a16:creationId xmlns:a16="http://schemas.microsoft.com/office/drawing/2014/main" id="{8C83648F-BB4B-4385-AAEF-78B3EE56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2813" y="6203951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Рак-відлюдник</a:t>
            </a:r>
            <a:endParaRPr lang="uk-UA" altLang="uk-UA" sz="1400">
              <a:solidFill>
                <a:schemeClr val="bg1"/>
              </a:solidFill>
            </a:endParaRPr>
          </a:p>
        </p:txBody>
      </p:sp>
      <p:sp>
        <p:nvSpPr>
          <p:cNvPr id="16394" name="Прямоугольник 12">
            <a:extLst>
              <a:ext uri="{FF2B5EF4-FFF2-40B4-BE49-F238E27FC236}">
                <a16:creationId xmlns:a16="http://schemas.microsoft.com/office/drawing/2014/main" id="{E24B4C27-4AF6-4B4E-BEE9-84EEEA18A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202" y="6203951"/>
            <a:ext cx="244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Оліндіас несподіваний</a:t>
            </a:r>
            <a:endParaRPr lang="uk-UA" altLang="uk-UA" sz="1400">
              <a:solidFill>
                <a:schemeClr val="bg1"/>
              </a:solidFill>
            </a:endParaRPr>
          </a:p>
        </p:txBody>
      </p:sp>
      <p:sp>
        <p:nvSpPr>
          <p:cNvPr id="16395" name="Прямоугольник 14">
            <a:extLst>
              <a:ext uri="{FF2B5EF4-FFF2-40B4-BE49-F238E27FC236}">
                <a16:creationId xmlns:a16="http://schemas.microsoft.com/office/drawing/2014/main" id="{86AB81A7-4B55-4E27-B2DF-4FE873E08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2" y="6192839"/>
            <a:ext cx="2859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«Кришталеве м’ясо»</a:t>
            </a:r>
            <a:endParaRPr lang="uk-UA" altLang="uk-UA" sz="1400">
              <a:solidFill>
                <a:schemeClr val="bg1"/>
              </a:solidFill>
            </a:endParaRPr>
          </a:p>
        </p:txBody>
      </p:sp>
      <p:sp>
        <p:nvSpPr>
          <p:cNvPr id="16396" name="Прямоугольник 16">
            <a:extLst>
              <a:ext uri="{FF2B5EF4-FFF2-40B4-BE49-F238E27FC236}">
                <a16:creationId xmlns:a16="http://schemas.microsoft.com/office/drawing/2014/main" id="{7680F8D5-F0EB-4924-8D09-14058E91B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439" y="6165851"/>
            <a:ext cx="202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Меризія азовська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16397" name="Picture 2">
            <a:extLst>
              <a:ext uri="{FF2B5EF4-FFF2-40B4-BE49-F238E27FC236}">
                <a16:creationId xmlns:a16="http://schemas.microsoft.com/office/drawing/2014/main" id="{135370BA-003E-4B1C-BB08-8BF774F4B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564" y="1773239"/>
            <a:ext cx="28178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Прямоугольник 1">
            <a:extLst>
              <a:ext uri="{FF2B5EF4-FFF2-40B4-BE49-F238E27FC236}">
                <a16:creationId xmlns:a16="http://schemas.microsoft.com/office/drawing/2014/main" id="{6E1827E3-5628-4E59-AA19-730BB1822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7714" y="3609976"/>
            <a:ext cx="110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Поліподій</a:t>
            </a:r>
            <a:endParaRPr lang="uk-UA" altLang="uk-UA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11F1C-3CE1-4A1E-9A4E-3BC0F314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Узагальнення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3E3F23-FF71-4B5A-A2B6-D4534C707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Жалкі – безхребетні тварини, що мешкають у водоймах.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Тіло складається з двох шарів клітин.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 жалкі клітини для нападу та захисту.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групи Жалкі (Кишковопорожнинні) належать поліпи, медузи, корали.</a:t>
            </a:r>
          </a:p>
        </p:txBody>
      </p:sp>
    </p:spTree>
    <p:extLst>
      <p:ext uri="{BB962C8B-B14F-4D97-AF65-F5344CB8AC3E}">
        <p14:creationId xmlns:p14="http://schemas.microsoft.com/office/powerpoint/2010/main" val="365686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98631-CE6D-4836-990D-B27D23ED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Характерні риси жалких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A48DEC-1323-4040-B817-FDFB3FA01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Жалкі – постійні мешканці водойм, як морів, так і прісних. На відміну від губок, у них формуються тканини.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Жалкі – це двошарові тварини, їхнє тіло побудоване із зовнішнього шару – </a:t>
            </a:r>
            <a:r>
              <a:rPr lang="uk-UA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ектодерми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внутрішнього шару – </a:t>
            </a:r>
            <a:r>
              <a:rPr lang="uk-UA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ентодерми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Кишковопорожнинні (Жалкі). | Тест на 15 запитань. Біологія">
            <a:extLst>
              <a:ext uri="{FF2B5EF4-FFF2-40B4-BE49-F238E27FC236}">
                <a16:creationId xmlns:a16="http://schemas.microsoft.com/office/drawing/2014/main" id="{99E6C025-92C2-4278-B1C1-4139612B0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-905"/>
          <a:stretch/>
        </p:blipFill>
        <p:spPr bwMode="auto">
          <a:xfrm>
            <a:off x="1941573" y="3778786"/>
            <a:ext cx="8308853" cy="253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845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DD0BC-2EF0-4EC5-BEB4-A4B6B469B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Поміркуйте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0F8A63-3870-4920-99CF-D78C9A743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77" y="1825625"/>
            <a:ext cx="11446524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жалких –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кишковопорожнинні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прикріпленого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коралових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поліпів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кого з жалких –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поліпів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медуз –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система?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Аргументуйте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98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Рефлексія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9FF545-05CE-BA9B-5F66-6CAD5FAC7B44}"/>
              </a:ext>
            </a:extLst>
          </p:cNvPr>
          <p:cNvSpPr txBox="1"/>
          <p:nvPr/>
        </p:nvSpPr>
        <p:spPr>
          <a:xfrm>
            <a:off x="3444536" y="1162532"/>
            <a:ext cx="8530892" cy="646331"/>
          </a:xfrm>
          <a:prstGeom prst="rect">
            <a:avLst/>
          </a:prstGeom>
          <a:solidFill>
            <a:srgbClr val="00B0F0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Nova"/>
              </a:rPr>
              <a:t>На уроці я: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2" descr="План - конспект заняття на тему: « Їжачок » ( ліплення в середній садовій  групі ) | Конспект. Дошкілля">
            <a:extLst>
              <a:ext uri="{FF2B5EF4-FFF2-40B4-BE49-F238E27FC236}">
                <a16:creationId xmlns:a16="http://schemas.microsoft.com/office/drawing/2014/main" id="{B17AC11C-D28B-8343-2DA0-D4CDBF0763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B2BF3E-8731-D3EA-C717-66BAD1BAEE8B}"/>
              </a:ext>
            </a:extLst>
          </p:cNvPr>
          <p:cNvSpPr txBox="1"/>
          <p:nvPr/>
        </p:nvSpPr>
        <p:spPr>
          <a:xfrm>
            <a:off x="3456183" y="2076756"/>
            <a:ext cx="8530892" cy="4467057"/>
          </a:xfrm>
          <a:prstGeom prst="rect">
            <a:avLst/>
          </a:prstGeom>
          <a:solidFill>
            <a:srgbClr val="92D050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44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0" u="none" strike="noStrike" dirty="0" err="1">
                <a:latin typeface="+mn-lt"/>
              </a:rPr>
              <a:t>Дізнався</a:t>
            </a:r>
            <a:r>
              <a:rPr lang="ru-RU" sz="2400" i="0" u="none" strike="noStrike" dirty="0">
                <a:latin typeface="+mn-lt"/>
              </a:rPr>
              <a:t>/</a:t>
            </a:r>
            <a:r>
              <a:rPr lang="ru-RU" sz="2400" i="0" u="none" strike="noStrike" dirty="0" err="1">
                <a:latin typeface="+mn-lt"/>
              </a:rPr>
              <a:t>лася</a:t>
            </a:r>
            <a:r>
              <a:rPr lang="ru-RU" sz="2400" i="0" u="none" strike="noStrike" dirty="0">
                <a:latin typeface="+mn-lt"/>
              </a:rPr>
              <a:t>…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0" u="none" strike="noStrike" dirty="0" err="1">
                <a:latin typeface="+mn-lt"/>
              </a:rPr>
              <a:t>Зрозумів</a:t>
            </a:r>
            <a:r>
              <a:rPr lang="ru-RU" sz="2400" i="0" u="none" strike="noStrike" dirty="0">
                <a:latin typeface="+mn-lt"/>
              </a:rPr>
              <a:t>/ла…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0" u="none" strike="noStrike" dirty="0" err="1">
                <a:latin typeface="+mn-lt"/>
              </a:rPr>
              <a:t>Навчився</a:t>
            </a:r>
            <a:r>
              <a:rPr lang="ru-RU" sz="2400" i="0" u="none" strike="noStrike" dirty="0">
                <a:latin typeface="+mn-lt"/>
              </a:rPr>
              <a:t>/</a:t>
            </a:r>
            <a:r>
              <a:rPr lang="ru-RU" sz="2400" i="0" u="none" strike="noStrike" dirty="0" err="1">
                <a:latin typeface="+mn-lt"/>
              </a:rPr>
              <a:t>лася</a:t>
            </a:r>
            <a:r>
              <a:rPr lang="ru-RU" sz="2400" i="0" u="none" strike="noStrike" dirty="0">
                <a:latin typeface="+mn-lt"/>
              </a:rPr>
              <a:t>…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0" u="none" strike="noStrike" dirty="0" err="1">
                <a:latin typeface="+mn-lt"/>
              </a:rPr>
              <a:t>Найбільший</a:t>
            </a:r>
            <a:r>
              <a:rPr lang="ru-RU" sz="2400" i="0" u="none" strike="noStrike" dirty="0">
                <a:latin typeface="+mn-lt"/>
              </a:rPr>
              <a:t> </a:t>
            </a:r>
            <a:r>
              <a:rPr lang="ru-RU" sz="2400" i="0" u="none" strike="noStrike" dirty="0" err="1">
                <a:latin typeface="+mn-lt"/>
              </a:rPr>
              <a:t>мій</a:t>
            </a:r>
            <a:r>
              <a:rPr lang="ru-RU" sz="2400" i="0" u="none" strike="noStrike" dirty="0">
                <a:latin typeface="+mn-lt"/>
              </a:rPr>
              <a:t> </a:t>
            </a:r>
            <a:r>
              <a:rPr lang="ru-RU" sz="2400" i="0" u="none" strike="noStrike" dirty="0" err="1">
                <a:latin typeface="+mn-lt"/>
              </a:rPr>
              <a:t>успіх</a:t>
            </a:r>
            <a:r>
              <a:rPr lang="ru-RU" sz="2400" i="0" u="none" strike="noStrike" dirty="0">
                <a:latin typeface="+mn-lt"/>
              </a:rPr>
              <a:t> – </a:t>
            </a:r>
            <a:r>
              <a:rPr lang="ru-RU" sz="2400" i="0" u="none" strike="noStrike" dirty="0" err="1">
                <a:latin typeface="+mn-lt"/>
              </a:rPr>
              <a:t>це</a:t>
            </a:r>
            <a:r>
              <a:rPr lang="ru-RU" sz="2400" i="0" u="none" strike="noStrike" dirty="0">
                <a:latin typeface="+mn-lt"/>
              </a:rPr>
              <a:t>…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0" u="none" strike="noStrike" dirty="0" err="1">
                <a:latin typeface="+mn-lt"/>
              </a:rPr>
              <a:t>Найбільші</a:t>
            </a:r>
            <a:r>
              <a:rPr lang="ru-RU" sz="2400" i="0" u="none" strike="noStrike" dirty="0">
                <a:latin typeface="+mn-lt"/>
              </a:rPr>
              <a:t> </a:t>
            </a:r>
            <a:r>
              <a:rPr lang="ru-RU" sz="2400" i="0" u="none" strike="noStrike" dirty="0" err="1">
                <a:latin typeface="+mn-lt"/>
              </a:rPr>
              <a:t>труднощі</a:t>
            </a:r>
            <a:r>
              <a:rPr lang="ru-RU" sz="2400" i="0" u="none" strike="noStrike" dirty="0">
                <a:latin typeface="+mn-lt"/>
              </a:rPr>
              <a:t> я </a:t>
            </a:r>
            <a:r>
              <a:rPr lang="ru-RU" sz="2400" i="0" u="none" strike="noStrike" dirty="0" err="1">
                <a:latin typeface="+mn-lt"/>
              </a:rPr>
              <a:t>відчув</a:t>
            </a:r>
            <a:r>
              <a:rPr lang="ru-RU" sz="2400" i="0" u="none" strike="noStrike" dirty="0">
                <a:latin typeface="+mn-lt"/>
              </a:rPr>
              <a:t>/ла…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0" u="none" strike="noStrike" dirty="0">
                <a:latin typeface="+mn-lt"/>
              </a:rPr>
              <a:t>Я не </a:t>
            </a:r>
            <a:r>
              <a:rPr lang="ru-RU" sz="2400" i="0" u="none" strike="noStrike" dirty="0" err="1">
                <a:latin typeface="+mn-lt"/>
              </a:rPr>
              <a:t>вмів</a:t>
            </a:r>
            <a:r>
              <a:rPr lang="ru-RU" sz="2400" dirty="0">
                <a:latin typeface="+mn-lt"/>
              </a:rPr>
              <a:t>/</a:t>
            </a:r>
            <a:r>
              <a:rPr lang="ru-RU" sz="2400" i="0" u="none" strike="noStrike" dirty="0">
                <a:latin typeface="+mn-lt"/>
              </a:rPr>
              <a:t>ла, а </a:t>
            </a:r>
            <a:r>
              <a:rPr lang="ru-RU" sz="2400" i="0" u="none" strike="noStrike" dirty="0" err="1">
                <a:latin typeface="+mn-lt"/>
              </a:rPr>
              <a:t>тепер</a:t>
            </a:r>
            <a:r>
              <a:rPr lang="ru-RU" sz="2400" i="0" u="none" strike="noStrike" dirty="0">
                <a:latin typeface="+mn-lt"/>
              </a:rPr>
              <a:t> </a:t>
            </a:r>
            <a:r>
              <a:rPr lang="ru-RU" sz="2400" i="0" u="none" strike="noStrike" dirty="0" err="1">
                <a:latin typeface="+mn-lt"/>
              </a:rPr>
              <a:t>умію</a:t>
            </a:r>
            <a:r>
              <a:rPr lang="ru-RU" sz="2400" i="0" u="none" strike="noStrike" dirty="0">
                <a:latin typeface="+mn-lt"/>
              </a:rPr>
              <a:t>…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0" u="none" strike="noStrike" dirty="0">
                <a:latin typeface="+mn-lt"/>
              </a:rPr>
              <a:t>Я </a:t>
            </a:r>
            <a:r>
              <a:rPr lang="ru-RU" sz="2400" i="0" u="none" strike="noStrike" dirty="0" err="1">
                <a:latin typeface="+mn-lt"/>
              </a:rPr>
              <a:t>змінив</a:t>
            </a:r>
            <a:r>
              <a:rPr lang="ru-RU" sz="2400" i="0" u="none" strike="noStrike" dirty="0">
                <a:latin typeface="+mn-lt"/>
              </a:rPr>
              <a:t>/ла </a:t>
            </a:r>
            <a:r>
              <a:rPr lang="ru-RU" sz="2400" i="0" u="none" strike="noStrike" dirty="0" err="1">
                <a:latin typeface="+mn-lt"/>
              </a:rPr>
              <a:t>своє</a:t>
            </a:r>
            <a:r>
              <a:rPr lang="ru-RU" sz="2400" i="0" u="none" strike="noStrike" dirty="0">
                <a:latin typeface="+mn-lt"/>
              </a:rPr>
              <a:t> </a:t>
            </a:r>
            <a:r>
              <a:rPr lang="ru-RU" sz="2400" i="0" u="none" strike="noStrike" dirty="0" err="1">
                <a:latin typeface="+mn-lt"/>
              </a:rPr>
              <a:t>ставлення</a:t>
            </a:r>
            <a:r>
              <a:rPr lang="ru-RU" sz="2400" i="0" u="none" strike="noStrike" dirty="0">
                <a:latin typeface="+mn-lt"/>
              </a:rPr>
              <a:t> до…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i="0" u="none" strike="noStrike" dirty="0">
                <a:latin typeface="+mn-lt"/>
              </a:rPr>
              <a:t>На </a:t>
            </a:r>
            <a:r>
              <a:rPr lang="ru-RU" sz="2400" i="0" u="none" strike="noStrike" dirty="0" err="1">
                <a:latin typeface="+mn-lt"/>
              </a:rPr>
              <a:t>наступному</a:t>
            </a:r>
            <a:r>
              <a:rPr lang="ru-RU" sz="2400" i="0" u="none" strike="noStrike" dirty="0">
                <a:latin typeface="+mn-lt"/>
              </a:rPr>
              <a:t> уроці я хочу…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5324FC1-BDCB-893B-CC0F-833FE776B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79" y="1262630"/>
            <a:ext cx="4371975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341E3C81-2D38-4DB4-9E6B-4580FA7276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889807"/>
              </p:ext>
            </p:extLst>
          </p:nvPr>
        </p:nvGraphicFramePr>
        <p:xfrm>
          <a:off x="0" y="352540"/>
          <a:ext cx="11353800" cy="5824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Кишковопорожнинні">
            <a:extLst>
              <a:ext uri="{FF2B5EF4-FFF2-40B4-BE49-F238E27FC236}">
                <a16:creationId xmlns:a16="http://schemas.microsoft.com/office/drawing/2014/main" id="{02AE618C-59E7-49EC-A463-E9F639585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6" r="55246"/>
          <a:stretch/>
        </p:blipFill>
        <p:spPr bwMode="auto">
          <a:xfrm>
            <a:off x="629556" y="1443209"/>
            <a:ext cx="2961943" cy="245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ишковопорожнинні">
            <a:extLst>
              <a:ext uri="{FF2B5EF4-FFF2-40B4-BE49-F238E27FC236}">
                <a16:creationId xmlns:a16="http://schemas.microsoft.com/office/drawing/2014/main" id="{0455F3D6-C2EC-4310-90E6-64B3047D5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410"/>
          <a:stretch/>
        </p:blipFill>
        <p:spPr bwMode="auto">
          <a:xfrm>
            <a:off x="8431576" y="1751682"/>
            <a:ext cx="2926222" cy="215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062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C07FC769-BC46-4E9A-80FE-DB7F6E0D8B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4072692"/>
              </p:ext>
            </p:extLst>
          </p:nvPr>
        </p:nvGraphicFramePr>
        <p:xfrm>
          <a:off x="407624" y="319489"/>
          <a:ext cx="10946176" cy="5857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CD7F815-FFE2-4F5E-BC9D-E2C6A0800EDC}"/>
              </a:ext>
            </a:extLst>
          </p:cNvPr>
          <p:cNvSpPr txBox="1"/>
          <p:nvPr/>
        </p:nvSpPr>
        <p:spPr>
          <a:xfrm>
            <a:off x="5089793" y="804231"/>
            <a:ext cx="5266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прикріплений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малорухливий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нагадує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мішок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верхньому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полюсі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щупальцями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2B5782-A80C-4C3E-A1AC-87FEE9756FBD}"/>
              </a:ext>
            </a:extLst>
          </p:cNvPr>
          <p:cNvSpPr txBox="1"/>
          <p:nvPr/>
        </p:nvSpPr>
        <p:spPr>
          <a:xfrm>
            <a:off x="5089792" y="3668617"/>
            <a:ext cx="5706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Аактивно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товщі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схоже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парасольку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краях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щупальця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ввігнутої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парасольки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ротове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стебельце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ротовим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отвором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верхівці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8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5141A-4885-48DE-B39E-2BA340ED5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Гідра – поодинокий поліп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AB6A20-26FC-461E-9432-3393823DF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71" y="1825625"/>
            <a:ext cx="750465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прісних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водоймах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предметах,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прикріплюються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підошвою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стебельця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присосок.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протилежному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полюсі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щупальцями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Гидра пресноводная | Животный и растительный мир | Дзен">
            <a:extLst>
              <a:ext uri="{FF2B5EF4-FFF2-40B4-BE49-F238E27FC236}">
                <a16:creationId xmlns:a16="http://schemas.microsoft.com/office/drawing/2014/main" id="{34FBF6E5-D29C-4EC1-8F90-CF365082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42" y="1445360"/>
            <a:ext cx="3863737" cy="2894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4DAE45-6258-4A86-A7B0-42308B40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074" y="4339433"/>
            <a:ext cx="3894622" cy="2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2409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2EDF198-5A35-4E95-9C06-B9816CCAC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73" y="451692"/>
            <a:ext cx="5012675" cy="56701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Стінки тіла жалких складаються з двох шарів клітин – </a:t>
            </a:r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 і внутрішнього.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 ними розташований тоненький шар міжклітинної речовини, що має вигляд пружної пластинки. Він виконує опорну функцію.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Рот у гідри веде в мішкоподібну кишкову порожнину, в якій перетравлюється їжа. У жалких рот слугує як для поглинання їжі, так і для виведення неперетравлених її решток.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зовнішньому шарі є </a:t>
            </a:r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жалкі клітини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(звідси й походить назва цих тварин – жалкі). Слугують жалкі клітини для захисту, ураження здобичі та її утримання; найбільше їх на щупальцях.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FFFEE-8EB1-409D-933C-876A10921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40" y="801057"/>
            <a:ext cx="7146861" cy="480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A16D0D-3A83-44D1-A850-90CD046D531A}"/>
              </a:ext>
            </a:extLst>
          </p:cNvPr>
          <p:cNvSpPr txBox="1"/>
          <p:nvPr/>
        </p:nvSpPr>
        <p:spPr>
          <a:xfrm>
            <a:off x="5387248" y="5783855"/>
            <a:ext cx="6947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 клітин: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епітеліально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-м’язові клітини, 2. нервові клітини, 3. травні клітини, 4. залозисті клітини, 5. жалкі клітини.</a:t>
            </a:r>
          </a:p>
        </p:txBody>
      </p:sp>
    </p:spTree>
    <p:extLst>
      <p:ext uri="{BB962C8B-B14F-4D97-AF65-F5344CB8AC3E}">
        <p14:creationId xmlns:p14="http://schemas.microsoft.com/office/powerpoint/2010/main" val="3195628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F0268-BDEB-42C4-BA22-8A875FDB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Розмноження гідри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4AD5B3-527B-41E2-802E-AA4E27E55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2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https://www.youtube.com/watch?v=vwm2tkHm47U&amp;t=5s</a:t>
            </a: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26" name="Picture 2" descr="Презентація до уроку: &quot;Кишковопорожнинні&quot;">
            <a:extLst>
              <a:ext uri="{FF2B5EF4-FFF2-40B4-BE49-F238E27FC236}">
                <a16:creationId xmlns:a16="http://schemas.microsoft.com/office/drawing/2014/main" id="{10BA8E1D-CBBF-4194-8D10-4CF156D7C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/>
          <a:stretch/>
        </p:blipFill>
        <p:spPr bwMode="auto">
          <a:xfrm>
            <a:off x="1640021" y="2431934"/>
            <a:ext cx="8911957" cy="442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32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F23A541-A406-46DE-8115-9D5099FFCD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114" y="476251"/>
            <a:ext cx="12169775" cy="10080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uk-UA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Різноманітність Жалких </a:t>
            </a:r>
            <a:br>
              <a:rPr lang="uk-UA" altLang="uk-UA" b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endParaRPr lang="ru-RU" altLang="uk-UA" sz="2800" b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0CFCBBC-941E-43F2-B45B-FFE0B2ED450C}"/>
              </a:ext>
            </a:extLst>
          </p:cNvPr>
          <p:cNvGraphicFramePr>
            <a:graphicFrameLocks noGrp="1"/>
          </p:cNvGraphicFramePr>
          <p:nvPr/>
        </p:nvGraphicFramePr>
        <p:xfrm>
          <a:off x="479426" y="1268414"/>
          <a:ext cx="11377612" cy="518804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12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1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36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289">
                <a:tc rowSpan="8">
                  <a:txBody>
                    <a:bodyPr/>
                    <a:lstStyle/>
                    <a:p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Підряд</a:t>
                      </a:r>
                    </a:p>
                  </a:txBody>
                  <a:tcPr marL="91442" marR="91442" marT="45690" marB="45690"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Медузозої (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Medusozoa)</a:t>
                      </a:r>
                      <a:r>
                        <a:rPr lang="uk-UA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,</a:t>
                      </a: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близько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4 000</a:t>
                      </a: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видів</a:t>
                      </a:r>
                      <a:endParaRPr lang="uk-UA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0" marB="45690"/>
                </a:tc>
                <a:tc hMerge="1">
                  <a:txBody>
                    <a:bodyPr/>
                    <a:lstStyle/>
                    <a:p>
                      <a:endParaRPr lang="uk-UA" sz="28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39" marR="91439" marT="45698" marB="45698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0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Гідроїдні (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Hydrozoa)</a:t>
                      </a: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:</a:t>
                      </a:r>
                    </a:p>
                  </a:txBody>
                  <a:tcPr marL="91442" marR="91442" marT="45690" marB="45690"/>
                </a:tc>
                <a:tc rowSpan="2"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/>
                    </a:p>
                  </a:txBody>
                  <a:tcPr marL="91442" marR="91442" marT="45692" marB="456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6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Сифонофори</a:t>
                      </a:r>
                      <a:endParaRPr lang="uk-UA" sz="2600" dirty="0">
                        <a:solidFill>
                          <a:srgbClr val="002060"/>
                        </a:solidFill>
                      </a:endParaRPr>
                    </a:p>
                  </a:txBody>
                  <a:tcPr marL="91442" marR="91442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0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uk-UA" sz="28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2" marB="45692"/>
                </a:tc>
                <a:tc hMerge="1" v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91442" marR="91442" marT="45692" marB="45692"/>
                </a:tc>
                <a:tc>
                  <a:txBody>
                    <a:bodyPr/>
                    <a:lstStyle/>
                    <a:p>
                      <a:r>
                        <a:rPr lang="uk-UA" sz="26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Антомедузи</a:t>
                      </a:r>
                      <a:endParaRPr lang="uk-UA" sz="2600" dirty="0">
                        <a:solidFill>
                          <a:srgbClr val="002060"/>
                        </a:solidFill>
                      </a:endParaRPr>
                    </a:p>
                  </a:txBody>
                  <a:tcPr marL="91442" marR="91442" marT="45690" marB="456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022">
                <a:tc vMerge="1">
                  <a:txBody>
                    <a:bodyPr/>
                    <a:lstStyle/>
                    <a:p>
                      <a:endParaRPr lang="uk-UA" sz="28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2" marB="45692"/>
                </a:tc>
                <a:tc rowSpan="3" gridSpan="2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Сцифоїдні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(Scyphozoa</a:t>
                      </a: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):</a:t>
                      </a:r>
                      <a:endParaRPr lang="uk-UA" sz="2800" b="1" dirty="0">
                        <a:solidFill>
                          <a:srgbClr val="3366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0" marB="45690"/>
                </a:tc>
                <a:tc rowSpan="3" hMerge="1">
                  <a:txBody>
                    <a:bodyPr/>
                    <a:lstStyle/>
                    <a:p>
                      <a:endParaRPr lang="uk-UA" sz="2800" b="1" dirty="0">
                        <a:solidFill>
                          <a:srgbClr val="3366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2" marB="456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6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Дискомедузи</a:t>
                      </a:r>
                    </a:p>
                  </a:txBody>
                  <a:tcPr marL="91442" marR="91442" marT="45690" marB="456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2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uk-UA" sz="2800" b="1" dirty="0">
                        <a:solidFill>
                          <a:srgbClr val="3366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2" marB="45692"/>
                </a:tc>
                <a:tc hMerge="1" vMerge="1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uk-UA" sz="2800" b="1" dirty="0">
                        <a:solidFill>
                          <a:srgbClr val="3366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2" marB="456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26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Коренероті медузи</a:t>
                      </a:r>
                    </a:p>
                  </a:txBody>
                  <a:tcPr marL="91442" marR="91442" marT="45690" marB="456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02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uk-UA" sz="2800" b="1" dirty="0">
                        <a:solidFill>
                          <a:srgbClr val="3366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2" marB="45692"/>
                </a:tc>
                <a:tc hMerge="1" vMerge="1">
                  <a:txBody>
                    <a:bodyPr/>
                    <a:lstStyle/>
                    <a:p>
                      <a:endParaRPr lang="uk-UA" dirty="0">
                        <a:solidFill>
                          <a:srgbClr val="3366CC"/>
                        </a:solidFill>
                      </a:endParaRPr>
                    </a:p>
                  </a:txBody>
                  <a:tcPr marL="91442" marR="91442" marT="45692" marB="456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6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Корономедузи</a:t>
                      </a:r>
                      <a:endParaRPr lang="uk-UA" sz="2600" dirty="0">
                        <a:solidFill>
                          <a:srgbClr val="002060"/>
                        </a:solidFill>
                      </a:endParaRPr>
                    </a:p>
                  </a:txBody>
                  <a:tcPr marL="91442" marR="91442" marT="45690" marB="456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081">
                <a:tc vMerge="1">
                  <a:txBody>
                    <a:bodyPr/>
                    <a:lstStyle/>
                    <a:p>
                      <a:endParaRPr lang="uk-UA" sz="28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2" marB="45692"/>
                </a:tc>
                <a:tc gridSpan="2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Кубомедузи (С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ubozoa)</a:t>
                      </a:r>
                      <a:endParaRPr lang="uk-UA" sz="28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0" marB="45690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91442" marR="91442" marT="45692" marB="456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600" dirty="0">
                        <a:solidFill>
                          <a:srgbClr val="002060"/>
                        </a:solidFill>
                      </a:endParaRPr>
                    </a:p>
                  </a:txBody>
                  <a:tcPr marL="91442" marR="91442" marT="45690" marB="456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081">
                <a:tc vMerge="1">
                  <a:txBody>
                    <a:bodyPr/>
                    <a:lstStyle/>
                    <a:p>
                      <a:endParaRPr lang="uk-UA" sz="28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2" marB="45692"/>
                </a:tc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Ставромедузи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(Staurozoa)</a:t>
                      </a:r>
                      <a:endParaRPr lang="uk-UA" sz="28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0" marB="45690"/>
                </a:tc>
                <a:tc hMerge="1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uk-UA" sz="2800" b="1" dirty="0">
                        <a:solidFill>
                          <a:srgbClr val="3366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2" marB="456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600" dirty="0">
                        <a:solidFill>
                          <a:srgbClr val="002060"/>
                        </a:solidFill>
                      </a:endParaRPr>
                    </a:p>
                  </a:txBody>
                  <a:tcPr marL="91442" marR="91442" marT="45690" marB="456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081">
                <a:tc rowSpan="2">
                  <a:txBody>
                    <a:bodyPr/>
                    <a:lstStyle/>
                    <a:p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Підряд</a:t>
                      </a:r>
                    </a:p>
                  </a:txBody>
                  <a:tcPr marL="91442" marR="91442" marT="45690" marB="45690"/>
                </a:tc>
                <a:tc gridSpan="3">
                  <a:txBody>
                    <a:bodyPr/>
                    <a:lstStyle/>
                    <a:p>
                      <a:r>
                        <a:rPr lang="uk-UA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Коралові поліпи (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Anthozoa</a:t>
                      </a:r>
                      <a:r>
                        <a:rPr lang="uk-UA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), </a:t>
                      </a: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близько 6 000 видів</a:t>
                      </a:r>
                    </a:p>
                  </a:txBody>
                  <a:tcPr marL="91442" marR="91442" marT="45690" marB="4569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915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Восьмипроменеві</a:t>
                      </a:r>
                      <a:endParaRPr lang="uk-UA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2" marR="91442" marT="45690" marB="45690"/>
                </a:tc>
                <a:tc gridSpan="2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Шестипроменеві</a:t>
                      </a:r>
                    </a:p>
                  </a:txBody>
                  <a:tcPr marL="91442" marR="91442" marT="45690" marB="4569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C29B9768-84F1-49A8-8B16-E515B4C9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" y="260350"/>
            <a:ext cx="11988800" cy="1125538"/>
          </a:xfrm>
        </p:spPr>
        <p:txBody>
          <a:bodyPr/>
          <a:lstStyle/>
          <a:p>
            <a:pPr algn="ctr" eaLnBrk="1" hangingPunct="1"/>
            <a:r>
              <a:rPr lang="uk-UA" altLang="uk-UA" sz="5400" b="1" dirty="0" err="1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Медузозої</a:t>
            </a:r>
            <a:r>
              <a:rPr lang="uk-UA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Гідроїдні (</a:t>
            </a:r>
            <a:r>
              <a:rPr lang="en-US" altLang="uk-UA" sz="5400" b="1" dirty="0">
                <a:solidFill>
                  <a:schemeClr val="accent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Hydrozoa)</a:t>
            </a:r>
          </a:p>
        </p:txBody>
      </p:sp>
      <p:sp>
        <p:nvSpPr>
          <p:cNvPr id="7171" name="Объект 1">
            <a:extLst>
              <a:ext uri="{FF2B5EF4-FFF2-40B4-BE49-F238E27FC236}">
                <a16:creationId xmlns:a16="http://schemas.microsoft.com/office/drawing/2014/main" id="{106558DD-A12A-4EA2-A039-5F8EE9713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514475"/>
            <a:ext cx="6367462" cy="2078038"/>
          </a:xfrm>
        </p:spPr>
        <p:txBody>
          <a:bodyPr>
            <a:normAutofit lnSpcReduction="10000"/>
          </a:bodyPr>
          <a:lstStyle/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життєвий цикл, зазвичай,  має стадії поліпа й медузи, включає личинку (планулу);</a:t>
            </a:r>
          </a:p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пануюче покоління – поліп;</a:t>
            </a:r>
          </a:p>
          <a:p>
            <a:r>
              <a:rPr lang="uk-UA" altLang="uk-UA" sz="2600" b="1">
                <a:solidFill>
                  <a:srgbClr val="002060"/>
                </a:solidFill>
                <a:latin typeface="Comic Sans MS" panose="030F0702030302020204" pitchFamily="66" charset="0"/>
              </a:rPr>
              <a:t>медузоїдне покоління просте</a:t>
            </a:r>
          </a:p>
        </p:txBody>
      </p:sp>
      <p:pic>
        <p:nvPicPr>
          <p:cNvPr id="7172" name="Picture 8">
            <a:extLst>
              <a:ext uri="{FF2B5EF4-FFF2-40B4-BE49-F238E27FC236}">
                <a16:creationId xmlns:a16="http://schemas.microsoft.com/office/drawing/2014/main" id="{978AD817-9D29-4449-B8BB-F2A370394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19321" r="195" b="13631"/>
          <a:stretch>
            <a:fillRect/>
          </a:stretch>
        </p:blipFill>
        <p:spPr bwMode="auto">
          <a:xfrm>
            <a:off x="7143751" y="1563689"/>
            <a:ext cx="4583112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Прямоугольник 2">
            <a:extLst>
              <a:ext uri="{FF2B5EF4-FFF2-40B4-BE49-F238E27FC236}">
                <a16:creationId xmlns:a16="http://schemas.microsoft.com/office/drawing/2014/main" id="{8215CDAF-0531-4570-8D15-5FF0BA839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913" y="3429001"/>
            <a:ext cx="455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Антомедузи. Гідра звичайна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Hydra vulgaris</a:t>
            </a: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7174" name="Picture 11">
            <a:extLst>
              <a:ext uri="{FF2B5EF4-FFF2-40B4-BE49-F238E27FC236}">
                <a16:creationId xmlns:a16="http://schemas.microsoft.com/office/drawing/2014/main" id="{689EF79F-8D00-4F98-AA1F-ED01A7AB5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14241" r="220" b="8286"/>
          <a:stretch>
            <a:fillRect/>
          </a:stretch>
        </p:blipFill>
        <p:spPr bwMode="auto">
          <a:xfrm>
            <a:off x="7143752" y="3824289"/>
            <a:ext cx="4592637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Прямоугольник 12">
            <a:extLst>
              <a:ext uri="{FF2B5EF4-FFF2-40B4-BE49-F238E27FC236}">
                <a16:creationId xmlns:a16="http://schemas.microsoft.com/office/drawing/2014/main" id="{D68454BB-4028-49E6-9A3A-E2A707501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913" y="6083301"/>
            <a:ext cx="455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Антомедузи. Гідра зелена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Hydra viridissima</a:t>
            </a: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7176" name="Picture 12">
            <a:extLst>
              <a:ext uri="{FF2B5EF4-FFF2-40B4-BE49-F238E27FC236}">
                <a16:creationId xmlns:a16="http://schemas.microsoft.com/office/drawing/2014/main" id="{E07B0CC8-0630-4EB7-A223-7411D37D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14363" r="-294" b="23369"/>
          <a:stretch>
            <a:fillRect/>
          </a:stretch>
        </p:blipFill>
        <p:spPr bwMode="auto">
          <a:xfrm>
            <a:off x="479426" y="3835400"/>
            <a:ext cx="6634162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Прямоугольник 14">
            <a:extLst>
              <a:ext uri="{FF2B5EF4-FFF2-40B4-BE49-F238E27FC236}">
                <a16:creationId xmlns:a16="http://schemas.microsoft.com/office/drawing/2014/main" id="{A82C5494-007B-4C94-9F0C-9CDD8B166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6" y="6083301"/>
            <a:ext cx="6553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Сифонофори. Португальський кораблик (</a:t>
            </a:r>
            <a:r>
              <a:rPr lang="en-US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Phisalia physalis</a:t>
            </a:r>
            <a:r>
              <a:rPr lang="uk-UA" altLang="uk-UA" sz="1400" b="1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uk-UA" altLang="uk-UA" sz="1400">
              <a:solidFill>
                <a:schemeClr val="bg1"/>
              </a:solidFill>
            </a:endParaRPr>
          </a:p>
        </p:txBody>
      </p:sp>
      <p:pic>
        <p:nvPicPr>
          <p:cNvPr id="8202" name="Picture 10">
            <a:extLst>
              <a:ext uri="{FF2B5EF4-FFF2-40B4-BE49-F238E27FC236}">
                <a16:creationId xmlns:a16="http://schemas.microsoft.com/office/drawing/2014/main" id="{2DC7F7EC-4F67-4D97-8DF3-288FDF268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805" y="1563329"/>
            <a:ext cx="853058" cy="85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943</Words>
  <Application>Microsoft Office PowerPoint</Application>
  <PresentationFormat>Широкий екран</PresentationFormat>
  <Paragraphs>154</Paragraphs>
  <Slides>21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Monotype Corsiva</vt:lpstr>
      <vt:lpstr>ProximaNova</vt:lpstr>
      <vt:lpstr>Times New Roman</vt:lpstr>
      <vt:lpstr>Wingdings</vt:lpstr>
      <vt:lpstr>Тема Office</vt:lpstr>
      <vt:lpstr>Жалкі – двошарові тварини. Небезпека жалких для здоров’я людини.</vt:lpstr>
      <vt:lpstr>Характерні риси жалких</vt:lpstr>
      <vt:lpstr>Презентація PowerPoint</vt:lpstr>
      <vt:lpstr>Презентація PowerPoint</vt:lpstr>
      <vt:lpstr>Гідра – поодинокий поліп</vt:lpstr>
      <vt:lpstr>Презентація PowerPoint</vt:lpstr>
      <vt:lpstr>Розмноження гідри</vt:lpstr>
      <vt:lpstr>Різноманітність Жалких  </vt:lpstr>
      <vt:lpstr>Медузозої: Гідроїдні (Hydrozoa)</vt:lpstr>
      <vt:lpstr>Медузозої: Сцифоїдні (Scyphozoa)</vt:lpstr>
      <vt:lpstr>Медузозої: Кубомедузи (Сubozoa)</vt:lpstr>
      <vt:lpstr>Медузозої:  Ставромедузи (Staurozoa)</vt:lpstr>
      <vt:lpstr>Коралові поліпи (Anthozoa)</vt:lpstr>
      <vt:lpstr>Коралові поліпи (Anthozoa)</vt:lpstr>
      <vt:lpstr> Роль Жалких у природі та житті людини </vt:lpstr>
      <vt:lpstr> Роль Жалких у природі та житті людини </vt:lpstr>
      <vt:lpstr> Роль Жалких у природі та житті людини </vt:lpstr>
      <vt:lpstr> Роль Жалких у природі та житті людини </vt:lpstr>
      <vt:lpstr>Узагальнення</vt:lpstr>
      <vt:lpstr>Поміркуйте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Жалкі – двошарові тварини. Небезпека жалких для здоров’я людини.</dc:title>
  <dc:creator>Admin</dc:creator>
  <cp:lastModifiedBy>Admin</cp:lastModifiedBy>
  <cp:revision>7</cp:revision>
  <dcterms:created xsi:type="dcterms:W3CDTF">2024-02-02T16:16:20Z</dcterms:created>
  <dcterms:modified xsi:type="dcterms:W3CDTF">2024-02-02T17:25:30Z</dcterms:modified>
</cp:coreProperties>
</file>