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8288000" cy="10287000"/>
  <p:notesSz cx="6858000" cy="9144000"/>
  <p:embeddedFontLst>
    <p:embeddedFont>
      <p:font typeface="Comic Sans" charset="1" panose="03000702030302020204"/>
      <p:regular r:id="rId21"/>
    </p:embeddedFont>
    <p:embeddedFont>
      <p:font typeface="Comic Sans Bold" charset="1" panose="03000902030302020204"/>
      <p:regular r:id="rId22"/>
    </p:embeddedFont>
    <p:embeddedFont>
      <p:font typeface="Open Sans" charset="1" panose="020B0606030504020204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28.png" Type="http://schemas.openxmlformats.org/officeDocument/2006/relationships/image"/><Relationship Id="rId5" Target="../media/image29.svg" Type="http://schemas.openxmlformats.org/officeDocument/2006/relationships/image"/><Relationship Id="rId6" Target="../media/image27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30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31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32.png" Type="http://schemas.openxmlformats.org/officeDocument/2006/relationships/image"/><Relationship Id="rId7" Target="../media/image33.jpe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0.png" Type="http://schemas.openxmlformats.org/officeDocument/2006/relationships/image"/><Relationship Id="rId2" Target="../media/image34.png" Type="http://schemas.openxmlformats.org/officeDocument/2006/relationships/image"/><Relationship Id="rId3" Target="../media/image35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36.png" Type="http://schemas.openxmlformats.org/officeDocument/2006/relationships/image"/><Relationship Id="rId7" Target="../media/image37.png" Type="http://schemas.openxmlformats.org/officeDocument/2006/relationships/image"/><Relationship Id="rId8" Target="../media/image38.svg" Type="http://schemas.openxmlformats.org/officeDocument/2006/relationships/image"/><Relationship Id="rId9" Target="../media/image39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1.png" Type="http://schemas.openxmlformats.org/officeDocument/2006/relationships/image"/><Relationship Id="rId3" Target="../media/image42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43.png" Type="http://schemas.openxmlformats.org/officeDocument/2006/relationships/image"/><Relationship Id="rId7" Target="../media/image44.svg" Type="http://schemas.openxmlformats.org/officeDocument/2006/relationships/image"/><Relationship Id="rId8" Target="../media/image45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2.jpeg" Type="http://schemas.openxmlformats.org/officeDocument/2006/relationships/image"/><Relationship Id="rId7" Target="../media/image13.png" Type="http://schemas.openxmlformats.org/officeDocument/2006/relationships/image"/><Relationship Id="rId8" Target="../media/image14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5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6.jpeg" Type="http://schemas.openxmlformats.org/officeDocument/2006/relationships/image"/><Relationship Id="rId7" Target="../media/image17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18.jpeg" Type="http://schemas.openxmlformats.org/officeDocument/2006/relationships/image"/><Relationship Id="rId7" Target="../media/image19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svg" Type="http://schemas.openxmlformats.org/officeDocument/2006/relationships/image"/><Relationship Id="rId4" Target="../media/image10.png" Type="http://schemas.openxmlformats.org/officeDocument/2006/relationships/image"/><Relationship Id="rId5" Target="../media/image11.svg" Type="http://schemas.openxmlformats.org/officeDocument/2006/relationships/image"/><Relationship Id="rId6" Target="../media/image20.jpeg" Type="http://schemas.openxmlformats.org/officeDocument/2006/relationships/image"/><Relationship Id="rId7" Target="../media/image2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Relationship Id="rId6" Target="../media/image24.jpeg" Type="http://schemas.openxmlformats.org/officeDocument/2006/relationships/image"/><Relationship Id="rId7" Target="../media/image25.png" Type="http://schemas.openxmlformats.org/officeDocument/2006/relationships/image"/><Relationship Id="rId8" Target="../media/image26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png" Type="http://schemas.openxmlformats.org/officeDocument/2006/relationships/image"/><Relationship Id="rId3" Target="../media/image11.svg" Type="http://schemas.openxmlformats.org/officeDocument/2006/relationships/image"/><Relationship Id="rId4" Target="../media/image22.png" Type="http://schemas.openxmlformats.org/officeDocument/2006/relationships/image"/><Relationship Id="rId5" Target="../media/image23.svg" Type="http://schemas.openxmlformats.org/officeDocument/2006/relationships/image"/><Relationship Id="rId6" Target="../media/image27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24948" y="538667"/>
            <a:ext cx="16837114" cy="980056"/>
          </a:xfrm>
          <a:custGeom>
            <a:avLst/>
            <a:gdLst/>
            <a:ahLst/>
            <a:cxnLst/>
            <a:rect r="r" b="b" t="t" l="l"/>
            <a:pathLst>
              <a:path h="980056" w="16837114">
                <a:moveTo>
                  <a:pt x="0" y="0"/>
                </a:moveTo>
                <a:lnTo>
                  <a:pt x="16837114" y="0"/>
                </a:lnTo>
                <a:lnTo>
                  <a:pt x="16837114" y="980056"/>
                </a:lnTo>
                <a:lnTo>
                  <a:pt x="0" y="98005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6551" y="4547416"/>
            <a:ext cx="18421093" cy="5803078"/>
          </a:xfrm>
          <a:custGeom>
            <a:avLst/>
            <a:gdLst/>
            <a:ahLst/>
            <a:cxnLst/>
            <a:rect r="r" b="b" t="t" l="l"/>
            <a:pathLst>
              <a:path h="5803078" w="18421093">
                <a:moveTo>
                  <a:pt x="0" y="0"/>
                </a:moveTo>
                <a:lnTo>
                  <a:pt x="18421093" y="0"/>
                </a:lnTo>
                <a:lnTo>
                  <a:pt x="18421093" y="5803078"/>
                </a:lnTo>
                <a:lnTo>
                  <a:pt x="0" y="58030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381361" y="2550538"/>
            <a:ext cx="2781300" cy="4114800"/>
          </a:xfrm>
          <a:custGeom>
            <a:avLst/>
            <a:gdLst/>
            <a:ahLst/>
            <a:cxnLst/>
            <a:rect r="r" b="b" t="t" l="l"/>
            <a:pathLst>
              <a:path h="4114800" w="2781300">
                <a:moveTo>
                  <a:pt x="0" y="0"/>
                </a:moveTo>
                <a:lnTo>
                  <a:pt x="2781300" y="0"/>
                </a:lnTo>
                <a:lnTo>
                  <a:pt x="27813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7895368" y="8955519"/>
            <a:ext cx="2826003" cy="488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26"/>
              </a:lnSpc>
            </a:pPr>
            <a:r>
              <a:rPr lang="en-US" sz="287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932896" y="631965"/>
            <a:ext cx="3741761" cy="67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14"/>
              </a:lnSpc>
            </a:pPr>
            <a:r>
              <a:rPr lang="en-US" sz="3938">
                <a:solidFill>
                  <a:srgbClr val="10100F"/>
                </a:solidFill>
                <a:latin typeface="Comic Sans"/>
                <a:ea typeface="Comic Sans"/>
                <a:cs typeface="Comic Sans"/>
                <a:sym typeface="Comic Sans"/>
              </a:rPr>
              <a:t>7 КЛАС НУШ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5753655" y="6733251"/>
            <a:ext cx="3683473" cy="6714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514"/>
              </a:lnSpc>
            </a:pPr>
            <a:r>
              <a:rPr lang="en-US" sz="3938">
                <a:solidFill>
                  <a:srgbClr val="10100F"/>
                </a:solidFill>
                <a:latin typeface="Comic Sans"/>
                <a:ea typeface="Comic Sans"/>
                <a:cs typeface="Comic Sans"/>
                <a:sym typeface="Comic Sans"/>
              </a:rPr>
              <a:t>С. 181-184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396775" y="3069231"/>
            <a:ext cx="13788266" cy="38684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349"/>
              </a:lnSpc>
            </a:pPr>
            <a:r>
              <a:rPr lang="en-US" sz="744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Кільчасті черви.. Характерні риси . Різноманітність.  Роль у природі та житті людини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3503" y="2076307"/>
            <a:ext cx="18375097" cy="8274196"/>
          </a:xfrm>
          <a:custGeom>
            <a:avLst/>
            <a:gdLst/>
            <a:ahLst/>
            <a:cxnLst/>
            <a:rect r="r" b="b" t="t" l="l"/>
            <a:pathLst>
              <a:path h="8274196" w="18375097">
                <a:moveTo>
                  <a:pt x="0" y="0"/>
                </a:moveTo>
                <a:lnTo>
                  <a:pt x="18375096" y="0"/>
                </a:lnTo>
                <a:lnTo>
                  <a:pt x="18375096" y="8274196"/>
                </a:lnTo>
                <a:lnTo>
                  <a:pt x="0" y="827419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02894" y="2401033"/>
            <a:ext cx="7362825" cy="5486400"/>
          </a:xfrm>
          <a:custGeom>
            <a:avLst/>
            <a:gdLst/>
            <a:ahLst/>
            <a:cxnLst/>
            <a:rect r="r" b="b" t="t" l="l"/>
            <a:pathLst>
              <a:path h="5486400" w="7362825">
                <a:moveTo>
                  <a:pt x="0" y="0"/>
                </a:moveTo>
                <a:lnTo>
                  <a:pt x="7362825" y="0"/>
                </a:lnTo>
                <a:lnTo>
                  <a:pt x="7362825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6255" t="-329630" r="-296965" b="-98148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661445" y="3651267"/>
            <a:ext cx="8709873" cy="598572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39"/>
              </a:lnSpc>
            </a:pPr>
            <a:r>
              <a:rPr lang="en-US" b="true" sz="4263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У ПЕРЕДНІЙ ЧАСТИНІ ТІЛА СТАТЕВОЗРІЛИХ ОСОБИН Є ПОЯСОК,З ЯКОГО ФОРМУЄТЬСЯ КОКОН. В НЬОМУ Є ВСІ НЕОБХІДНІ РЕЧОВИНИ ДЛЯ РОЗВИТКУ ЗАРОДКА. ПОШИРЕНІ В ГРУНТІ/ПРІСНИХ ВОДАХ.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278773" y="-188690"/>
            <a:ext cx="10117731" cy="1491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299"/>
              </a:lnSpc>
            </a:pPr>
            <a:r>
              <a:rPr lang="en-US" sz="878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Малощетинков 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028700" y="2731179"/>
            <a:ext cx="15849600" cy="6524625"/>
          </a:xfrm>
          <a:custGeom>
            <a:avLst/>
            <a:gdLst/>
            <a:ahLst/>
            <a:cxnLst/>
            <a:rect r="r" b="b" t="t" l="l"/>
            <a:pathLst>
              <a:path h="6524625" w="15849600">
                <a:moveTo>
                  <a:pt x="0" y="0"/>
                </a:moveTo>
                <a:lnTo>
                  <a:pt x="15849600" y="0"/>
                </a:lnTo>
                <a:lnTo>
                  <a:pt x="15849600" y="6524625"/>
                </a:lnTo>
                <a:lnTo>
                  <a:pt x="0" y="65246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5388" t="-187363" r="-24911" b="-523877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945839" y="62784"/>
            <a:ext cx="12110037" cy="1741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270"/>
              </a:lnSpc>
            </a:pPr>
            <a:r>
              <a:rPr lang="en-US" sz="10193">
                <a:solidFill>
                  <a:srgbClr val="BDC43B"/>
                </a:solidFill>
                <a:latin typeface="Comic Sans"/>
                <a:ea typeface="Comic Sans"/>
                <a:cs typeface="Comic Sans"/>
                <a:sym typeface="Comic Sans"/>
              </a:rPr>
              <a:t>Різноманітність 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0" y="3292412"/>
            <a:ext cx="17259300" cy="5172075"/>
          </a:xfrm>
          <a:custGeom>
            <a:avLst/>
            <a:gdLst/>
            <a:ahLst/>
            <a:cxnLst/>
            <a:rect r="r" b="b" t="t" l="l"/>
            <a:pathLst>
              <a:path h="5172075" w="17259300">
                <a:moveTo>
                  <a:pt x="0" y="0"/>
                </a:moveTo>
                <a:lnTo>
                  <a:pt x="17259300" y="0"/>
                </a:lnTo>
                <a:lnTo>
                  <a:pt x="17259300" y="5172074"/>
                </a:lnTo>
                <a:lnTo>
                  <a:pt x="0" y="517207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8390" t="-450011" r="-21068" b="-48442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606706" y="62779"/>
            <a:ext cx="12110037" cy="17413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4270"/>
              </a:lnSpc>
            </a:pPr>
            <a:r>
              <a:rPr lang="en-US" sz="10193">
                <a:solidFill>
                  <a:srgbClr val="BDC43B"/>
                </a:solidFill>
                <a:latin typeface="Comic Sans"/>
                <a:ea typeface="Comic Sans"/>
                <a:cs typeface="Comic Sans"/>
                <a:sym typeface="Comic Sans"/>
              </a:rPr>
              <a:t>Різноманітність 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6425346"/>
            <a:ext cx="18375097" cy="3925157"/>
          </a:xfrm>
          <a:custGeom>
            <a:avLst/>
            <a:gdLst/>
            <a:ahLst/>
            <a:cxnLst/>
            <a:rect r="r" b="b" t="t" l="l"/>
            <a:pathLst>
              <a:path h="3925157" w="1837509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194327" y="6797250"/>
            <a:ext cx="7381875" cy="3181350"/>
          </a:xfrm>
          <a:custGeom>
            <a:avLst/>
            <a:gdLst/>
            <a:ahLst/>
            <a:cxnLst/>
            <a:rect r="r" b="b" t="t" l="l"/>
            <a:pathLst>
              <a:path h="3181350" w="7381875">
                <a:moveTo>
                  <a:pt x="0" y="0"/>
                </a:moveTo>
                <a:lnTo>
                  <a:pt x="7381875" y="0"/>
                </a:lnTo>
                <a:lnTo>
                  <a:pt x="7381875" y="3181350"/>
                </a:lnTo>
                <a:lnTo>
                  <a:pt x="0" y="31813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768043" y="2005193"/>
            <a:ext cx="5543550" cy="3624767"/>
          </a:xfrm>
          <a:custGeom>
            <a:avLst/>
            <a:gdLst/>
            <a:ahLst/>
            <a:cxnLst/>
            <a:rect r="r" b="b" t="t" l="l"/>
            <a:pathLst>
              <a:path h="3624767" w="5543550">
                <a:moveTo>
                  <a:pt x="0" y="0"/>
                </a:moveTo>
                <a:lnTo>
                  <a:pt x="5543550" y="0"/>
                </a:lnTo>
                <a:lnTo>
                  <a:pt x="5543550" y="3624768"/>
                </a:lnTo>
                <a:lnTo>
                  <a:pt x="0" y="362476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-13519" r="0" b="-70161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400181" y="447465"/>
            <a:ext cx="293627" cy="13078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9672"/>
              </a:lnSpc>
            </a:pPr>
            <a:r>
              <a:rPr lang="en-US" sz="8785" spc="-17">
                <a:solidFill>
                  <a:srgbClr val="547228"/>
                </a:solidFill>
                <a:latin typeface="Open Sans"/>
                <a:ea typeface="Open Sans"/>
                <a:cs typeface="Open Sans"/>
                <a:sym typeface="Open Sans"/>
              </a:rPr>
              <a:t> 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12710" y="2858909"/>
            <a:ext cx="12646909" cy="66600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786"/>
              </a:lnSpc>
            </a:pPr>
            <a:r>
              <a:rPr lang="en-US" b="true" sz="4347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П'явки поширені переважно в морях або прісних</a:t>
            </a:r>
          </a:p>
          <a:p>
            <a:pPr algn="l">
              <a:lnSpc>
                <a:spcPts val="6995"/>
              </a:lnSpc>
            </a:pPr>
            <a:r>
              <a:rPr lang="en-US" b="true" sz="4347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водах,але можуть трапитися і на суходолі.Вони живляться</a:t>
            </a:r>
          </a:p>
          <a:p>
            <a:pPr algn="l">
              <a:lnSpc>
                <a:spcPts val="4978"/>
              </a:lnSpc>
            </a:pPr>
            <a:r>
              <a:rPr lang="en-US" b="true" sz="4347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кров'ю людини чи тварин . Її щелепи вкриті</a:t>
            </a:r>
          </a:p>
          <a:p>
            <a:pPr algn="l">
              <a:lnSpc>
                <a:spcPts val="6995"/>
              </a:lnSpc>
            </a:pPr>
            <a:r>
              <a:rPr lang="en-US" b="true" sz="4347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зубчиками,якими вона прорізає шкіру і висмоктує</a:t>
            </a:r>
          </a:p>
          <a:p>
            <a:pPr algn="l">
              <a:lnSpc>
                <a:spcPts val="4978"/>
              </a:lnSpc>
            </a:pPr>
            <a:r>
              <a:rPr lang="en-US" b="true" sz="4347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кров.Кров зберігається в ній ,як консерв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4768701" y="513845"/>
            <a:ext cx="9824190" cy="1491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299"/>
              </a:lnSpc>
            </a:pPr>
            <a:r>
              <a:rPr lang="en-US" sz="878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Малощетинкові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1922993"/>
            <a:ext cx="18414997" cy="8427501"/>
          </a:xfrm>
          <a:custGeom>
            <a:avLst/>
            <a:gdLst/>
            <a:ahLst/>
            <a:cxnLst/>
            <a:rect r="r" b="b" t="t" l="l"/>
            <a:pathLst>
              <a:path h="8427501" w="18414997">
                <a:moveTo>
                  <a:pt x="0" y="0"/>
                </a:moveTo>
                <a:lnTo>
                  <a:pt x="18414997" y="0"/>
                </a:lnTo>
                <a:lnTo>
                  <a:pt x="18414997" y="8427501"/>
                </a:lnTo>
                <a:lnTo>
                  <a:pt x="0" y="84275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0284" y="2522334"/>
            <a:ext cx="3609975" cy="4133850"/>
          </a:xfrm>
          <a:custGeom>
            <a:avLst/>
            <a:gdLst/>
            <a:ahLst/>
            <a:cxnLst/>
            <a:rect r="r" b="b" t="t" l="l"/>
            <a:pathLst>
              <a:path h="4133850" w="3609975">
                <a:moveTo>
                  <a:pt x="0" y="0"/>
                </a:moveTo>
                <a:lnTo>
                  <a:pt x="3609975" y="0"/>
                </a:lnTo>
                <a:lnTo>
                  <a:pt x="3609975" y="4133850"/>
                </a:lnTo>
                <a:lnTo>
                  <a:pt x="0" y="41338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34909" y="7643612"/>
            <a:ext cx="7194547" cy="2704919"/>
          </a:xfrm>
          <a:custGeom>
            <a:avLst/>
            <a:gdLst/>
            <a:ahLst/>
            <a:cxnLst/>
            <a:rect r="r" b="b" t="t" l="l"/>
            <a:pathLst>
              <a:path h="2704919" w="7194547">
                <a:moveTo>
                  <a:pt x="0" y="0"/>
                </a:moveTo>
                <a:lnTo>
                  <a:pt x="7194546" y="0"/>
                </a:lnTo>
                <a:lnTo>
                  <a:pt x="7194546" y="2704920"/>
                </a:lnTo>
                <a:lnTo>
                  <a:pt x="0" y="27049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304114" y="7652137"/>
            <a:ext cx="5010150" cy="2162175"/>
          </a:xfrm>
          <a:custGeom>
            <a:avLst/>
            <a:gdLst/>
            <a:ahLst/>
            <a:cxnLst/>
            <a:rect r="r" b="b" t="t" l="l"/>
            <a:pathLst>
              <a:path h="2162175" w="5010150">
                <a:moveTo>
                  <a:pt x="0" y="0"/>
                </a:moveTo>
                <a:lnTo>
                  <a:pt x="5010150" y="0"/>
                </a:lnTo>
                <a:lnTo>
                  <a:pt x="5010150" y="2162175"/>
                </a:lnTo>
                <a:lnTo>
                  <a:pt x="0" y="216217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4889356" y="5978100"/>
            <a:ext cx="3398644" cy="4305300"/>
          </a:xfrm>
          <a:custGeom>
            <a:avLst/>
            <a:gdLst/>
            <a:ahLst/>
            <a:cxnLst/>
            <a:rect r="r" b="b" t="t" l="l"/>
            <a:pathLst>
              <a:path h="4305300" w="3398644">
                <a:moveTo>
                  <a:pt x="0" y="0"/>
                </a:moveTo>
                <a:lnTo>
                  <a:pt x="3398644" y="0"/>
                </a:lnTo>
                <a:lnTo>
                  <a:pt x="3398644" y="4305300"/>
                </a:lnTo>
                <a:lnTo>
                  <a:pt x="0" y="43053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-52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687270" y="1859461"/>
            <a:ext cx="11682764" cy="47967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53"/>
              </a:lnSpc>
            </a:pPr>
            <a:r>
              <a:rPr lang="en-US" b="true" sz="4614">
                <a:solidFill>
                  <a:srgbClr val="FFC54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• Медична п'явка використовується для зниження артеріального тиску,допомагає при кровосудинних захворюваннях. </a:t>
            </a:r>
          </a:p>
          <a:p>
            <a:pPr algn="ctr">
              <a:lnSpc>
                <a:spcPts val="6353"/>
              </a:lnSpc>
            </a:pPr>
            <a:r>
              <a:rPr lang="en-US" b="true" sz="4614">
                <a:solidFill>
                  <a:srgbClr val="FFC54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• Беруть участь в грунті утворенні і покращенні родючості.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258017" y="204216"/>
            <a:ext cx="14001283" cy="19162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78"/>
              </a:lnSpc>
            </a:pPr>
            <a:r>
              <a:rPr lang="en-US" sz="5556">
                <a:solidFill>
                  <a:srgbClr val="166469"/>
                </a:solidFill>
                <a:latin typeface="Comic Sans"/>
                <a:ea typeface="Comic Sans"/>
                <a:cs typeface="Comic Sans"/>
                <a:sym typeface="Comic Sans"/>
              </a:rPr>
              <a:t>Роль кільчастих червів в природі та житті людини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381533" y="2104511"/>
            <a:ext cx="2089956" cy="2210648"/>
          </a:xfrm>
          <a:custGeom>
            <a:avLst/>
            <a:gdLst/>
            <a:ahLst/>
            <a:cxnLst/>
            <a:rect r="r" b="b" t="t" l="l"/>
            <a:pathLst>
              <a:path h="2210648" w="2089956">
                <a:moveTo>
                  <a:pt x="0" y="0"/>
                </a:moveTo>
                <a:lnTo>
                  <a:pt x="2089956" y="0"/>
                </a:lnTo>
                <a:lnTo>
                  <a:pt x="2089956" y="2210647"/>
                </a:lnTo>
                <a:lnTo>
                  <a:pt x="0" y="221064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63503" y="3345952"/>
            <a:ext cx="19793960" cy="7004552"/>
          </a:xfrm>
          <a:custGeom>
            <a:avLst/>
            <a:gdLst/>
            <a:ahLst/>
            <a:cxnLst/>
            <a:rect r="r" b="b" t="t" l="l"/>
            <a:pathLst>
              <a:path h="7004552" w="19793960">
                <a:moveTo>
                  <a:pt x="0" y="0"/>
                </a:moveTo>
                <a:lnTo>
                  <a:pt x="19793959" y="0"/>
                </a:lnTo>
                <a:lnTo>
                  <a:pt x="19793959" y="7004551"/>
                </a:lnTo>
                <a:lnTo>
                  <a:pt x="0" y="700455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796872" y="4606309"/>
            <a:ext cx="5419725" cy="5419725"/>
          </a:xfrm>
          <a:custGeom>
            <a:avLst/>
            <a:gdLst/>
            <a:ahLst/>
            <a:cxnLst/>
            <a:rect r="r" b="b" t="t" l="l"/>
            <a:pathLst>
              <a:path h="5419725" w="5419725">
                <a:moveTo>
                  <a:pt x="0" y="0"/>
                </a:moveTo>
                <a:lnTo>
                  <a:pt x="5419725" y="0"/>
                </a:lnTo>
                <a:lnTo>
                  <a:pt x="5419725" y="5419725"/>
                </a:lnTo>
                <a:lnTo>
                  <a:pt x="0" y="541972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62328" y="784317"/>
            <a:ext cx="1107853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289040" y="3989594"/>
            <a:ext cx="4419578" cy="44887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937"/>
              </a:lnSpc>
            </a:pPr>
            <a:r>
              <a:rPr lang="en-US" sz="13026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ДЗ:  § 44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9744689" y="1124664"/>
            <a:ext cx="5234388" cy="18326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57"/>
              </a:lnSpc>
            </a:pPr>
            <a:r>
              <a:rPr lang="en-US" sz="5282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ВІДСКАНУЙ QR-КОД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9744689" y="2773626"/>
            <a:ext cx="4208021" cy="18326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357"/>
              </a:lnSpc>
            </a:pPr>
            <a:r>
              <a:rPr lang="en-US" sz="5282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ТА ПРОЙДИ ГРУ: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-50321"/>
            <a:ext cx="18414997" cy="10400814"/>
          </a:xfrm>
          <a:custGeom>
            <a:avLst/>
            <a:gdLst/>
            <a:ahLst/>
            <a:cxnLst/>
            <a:rect r="r" b="b" t="t" l="l"/>
            <a:pathLst>
              <a:path h="10400814" w="18414997">
                <a:moveTo>
                  <a:pt x="0" y="0"/>
                </a:moveTo>
                <a:lnTo>
                  <a:pt x="18414997" y="0"/>
                </a:lnTo>
                <a:lnTo>
                  <a:pt x="18414997" y="10400815"/>
                </a:lnTo>
                <a:lnTo>
                  <a:pt x="0" y="104008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03374" y="3157594"/>
            <a:ext cx="4574827" cy="26182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61"/>
              </a:lnSpc>
            </a:pPr>
            <a:r>
              <a:rPr lang="en-US" b="true" sz="7543">
                <a:solidFill>
                  <a:srgbClr val="7FCDC1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Кільчасті черви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395892" y="3721951"/>
            <a:ext cx="6885994" cy="32079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10"/>
              </a:lnSpc>
            </a:pPr>
            <a:r>
              <a:rPr lang="en-US" sz="4578">
                <a:solidFill>
                  <a:srgbClr val="E87C67"/>
                </a:solidFill>
                <a:latin typeface="Comic Sans"/>
                <a:ea typeface="Comic Sans"/>
                <a:cs typeface="Comic Sans"/>
                <a:sym typeface="Comic Sans"/>
              </a:rPr>
              <a:t>це черви,які  мають видовження тіло поділене на кільця - сегменти.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6425346"/>
            <a:ext cx="18375097" cy="3925157"/>
          </a:xfrm>
          <a:custGeom>
            <a:avLst/>
            <a:gdLst/>
            <a:ahLst/>
            <a:cxnLst/>
            <a:rect r="r" b="b" t="t" l="l"/>
            <a:pathLst>
              <a:path h="3925157" w="1837509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8376809" y="2680154"/>
            <a:ext cx="9877425" cy="5238750"/>
          </a:xfrm>
          <a:custGeom>
            <a:avLst/>
            <a:gdLst/>
            <a:ahLst/>
            <a:cxnLst/>
            <a:rect r="r" b="b" t="t" l="l"/>
            <a:pathLst>
              <a:path h="5238750" w="9877425">
                <a:moveTo>
                  <a:pt x="0" y="0"/>
                </a:moveTo>
                <a:lnTo>
                  <a:pt x="9877425" y="0"/>
                </a:lnTo>
                <a:lnTo>
                  <a:pt x="9877425" y="5238750"/>
                </a:lnTo>
                <a:lnTo>
                  <a:pt x="0" y="52387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6756" t="-236077" r="-26087" b="-30428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072596" y="6735442"/>
            <a:ext cx="6576689" cy="3446069"/>
          </a:xfrm>
          <a:custGeom>
            <a:avLst/>
            <a:gdLst/>
            <a:ahLst/>
            <a:cxnLst/>
            <a:rect r="r" b="b" t="t" l="l"/>
            <a:pathLst>
              <a:path h="3446069" w="6576689">
                <a:moveTo>
                  <a:pt x="0" y="0"/>
                </a:moveTo>
                <a:lnTo>
                  <a:pt x="6576689" y="0"/>
                </a:lnTo>
                <a:lnTo>
                  <a:pt x="6576689" y="3446069"/>
                </a:lnTo>
                <a:lnTo>
                  <a:pt x="0" y="34460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89973" y="2184854"/>
            <a:ext cx="8514864" cy="56823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012"/>
              </a:lnSpc>
            </a:pPr>
            <a:r>
              <a:rPr lang="en-US" sz="6483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Тіло складається з сегментів - кілець,які розташовані вздовж тіла. Завдяки ним черви гнучкі.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7252154" y="44510"/>
            <a:ext cx="5837443" cy="1633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363"/>
              </a:lnSpc>
            </a:pPr>
            <a:r>
              <a:rPr lang="en-US" sz="954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Будова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6425346"/>
            <a:ext cx="18375097" cy="3925157"/>
          </a:xfrm>
          <a:custGeom>
            <a:avLst/>
            <a:gdLst/>
            <a:ahLst/>
            <a:cxnLst/>
            <a:rect r="r" b="b" t="t" l="l"/>
            <a:pathLst>
              <a:path h="3925157" w="1837509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591685" y="2159222"/>
            <a:ext cx="7972425" cy="5972175"/>
          </a:xfrm>
          <a:custGeom>
            <a:avLst/>
            <a:gdLst/>
            <a:ahLst/>
            <a:cxnLst/>
            <a:rect r="r" b="b" t="t" l="l"/>
            <a:pathLst>
              <a:path h="5972175" w="7972425">
                <a:moveTo>
                  <a:pt x="0" y="0"/>
                </a:moveTo>
                <a:lnTo>
                  <a:pt x="7972425" y="0"/>
                </a:lnTo>
                <a:lnTo>
                  <a:pt x="7972425" y="5972175"/>
                </a:lnTo>
                <a:lnTo>
                  <a:pt x="0" y="59721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4517831" y="44510"/>
            <a:ext cx="13107734" cy="1633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363"/>
              </a:lnSpc>
            </a:pPr>
            <a:r>
              <a:rPr lang="en-US" sz="9545">
                <a:solidFill>
                  <a:srgbClr val="BDC43B"/>
                </a:solidFill>
                <a:latin typeface="Comic Sans"/>
                <a:ea typeface="Comic Sans"/>
                <a:cs typeface="Comic Sans"/>
                <a:sym typeface="Comic Sans"/>
              </a:rPr>
              <a:t>Внутрішня будова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62328" y="898617"/>
            <a:ext cx="1180576" cy="5809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267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-805571" y="2321147"/>
            <a:ext cx="11877269" cy="72074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55"/>
              </a:lnSpc>
            </a:pPr>
            <a:r>
              <a:rPr lang="en-US" sz="6113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Покриває тіло шкірно -</a:t>
            </a:r>
          </a:p>
          <a:p>
            <a:pPr algn="ctr">
              <a:lnSpc>
                <a:spcPts val="11273"/>
              </a:lnSpc>
            </a:pPr>
            <a:r>
              <a:rPr lang="en-US" sz="6113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м'язовий мішок. Під</a:t>
            </a:r>
          </a:p>
          <a:p>
            <a:pPr algn="ctr">
              <a:lnSpc>
                <a:spcPts val="5685"/>
              </a:lnSpc>
            </a:pPr>
            <a:r>
              <a:rPr lang="en-US" sz="6113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кутикулою є залозисті</a:t>
            </a:r>
          </a:p>
          <a:p>
            <a:pPr algn="ctr">
              <a:lnSpc>
                <a:spcPts val="11273"/>
              </a:lnSpc>
            </a:pPr>
            <a:r>
              <a:rPr lang="en-US" sz="6113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клітини,що виділяють слиз.</a:t>
            </a:r>
          </a:p>
          <a:p>
            <a:pPr algn="ctr">
              <a:lnSpc>
                <a:spcPts val="5685"/>
              </a:lnSpc>
            </a:pPr>
            <a:r>
              <a:rPr lang="en-US" sz="6113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Завдяки ньому черви</a:t>
            </a:r>
          </a:p>
          <a:p>
            <a:pPr algn="ctr">
              <a:lnSpc>
                <a:spcPts val="11273"/>
              </a:lnSpc>
            </a:pPr>
            <a:r>
              <a:rPr lang="en-US" sz="6113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рухаються у грунті,не</a:t>
            </a:r>
          </a:p>
          <a:p>
            <a:pPr algn="ctr">
              <a:lnSpc>
                <a:spcPts val="5685"/>
              </a:lnSpc>
            </a:pPr>
            <a:r>
              <a:rPr lang="en-US" sz="6113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пошкоджують свого тіла.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6425346"/>
            <a:ext cx="18375097" cy="3925157"/>
          </a:xfrm>
          <a:custGeom>
            <a:avLst/>
            <a:gdLst/>
            <a:ahLst/>
            <a:cxnLst/>
            <a:rect r="r" b="b" t="t" l="l"/>
            <a:pathLst>
              <a:path h="3925157" w="1837509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24948" y="1750038"/>
            <a:ext cx="9867900" cy="5553075"/>
          </a:xfrm>
          <a:custGeom>
            <a:avLst/>
            <a:gdLst/>
            <a:ahLst/>
            <a:cxnLst/>
            <a:rect r="r" b="b" t="t" l="l"/>
            <a:pathLst>
              <a:path h="5553075" w="9867900">
                <a:moveTo>
                  <a:pt x="0" y="0"/>
                </a:moveTo>
                <a:lnTo>
                  <a:pt x="9867900" y="0"/>
                </a:lnTo>
                <a:lnTo>
                  <a:pt x="9867900" y="5553075"/>
                </a:lnTo>
                <a:lnTo>
                  <a:pt x="0" y="55530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568539" y="5143500"/>
            <a:ext cx="8715375" cy="4905375"/>
          </a:xfrm>
          <a:custGeom>
            <a:avLst/>
            <a:gdLst/>
            <a:ahLst/>
            <a:cxnLst/>
            <a:rect r="r" b="b" t="t" l="l"/>
            <a:pathLst>
              <a:path h="4905375" w="8715375">
                <a:moveTo>
                  <a:pt x="0" y="0"/>
                </a:moveTo>
                <a:lnTo>
                  <a:pt x="8715375" y="0"/>
                </a:lnTo>
                <a:lnTo>
                  <a:pt x="8715375" y="4905375"/>
                </a:lnTo>
                <a:lnTo>
                  <a:pt x="0" y="49053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849997" y="-137786"/>
            <a:ext cx="14382771" cy="1633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363"/>
              </a:lnSpc>
            </a:pPr>
            <a:r>
              <a:rPr lang="en-US" sz="954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Внутрішня будова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6425346"/>
            <a:ext cx="18375097" cy="3925157"/>
          </a:xfrm>
          <a:custGeom>
            <a:avLst/>
            <a:gdLst/>
            <a:ahLst/>
            <a:cxnLst/>
            <a:rect r="r" b="b" t="t" l="l"/>
            <a:pathLst>
              <a:path h="3925157" w="1837509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24948" y="1750038"/>
            <a:ext cx="9867900" cy="5553075"/>
          </a:xfrm>
          <a:custGeom>
            <a:avLst/>
            <a:gdLst/>
            <a:ahLst/>
            <a:cxnLst/>
            <a:rect r="r" b="b" t="t" l="l"/>
            <a:pathLst>
              <a:path h="5553075" w="9867900">
                <a:moveTo>
                  <a:pt x="0" y="0"/>
                </a:moveTo>
                <a:lnTo>
                  <a:pt x="9867900" y="0"/>
                </a:lnTo>
                <a:lnTo>
                  <a:pt x="9867900" y="5553075"/>
                </a:lnTo>
                <a:lnTo>
                  <a:pt x="0" y="55530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55" t="0" r="-227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568539" y="5143500"/>
            <a:ext cx="8715375" cy="4905375"/>
          </a:xfrm>
          <a:custGeom>
            <a:avLst/>
            <a:gdLst/>
            <a:ahLst/>
            <a:cxnLst/>
            <a:rect r="r" b="b" t="t" l="l"/>
            <a:pathLst>
              <a:path h="4905375" w="8715375">
                <a:moveTo>
                  <a:pt x="0" y="0"/>
                </a:moveTo>
                <a:lnTo>
                  <a:pt x="8715375" y="0"/>
                </a:lnTo>
                <a:lnTo>
                  <a:pt x="8715375" y="4905375"/>
                </a:lnTo>
                <a:lnTo>
                  <a:pt x="0" y="49053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255" t="0" r="-291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517831" y="44510"/>
            <a:ext cx="14071899" cy="1633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363"/>
              </a:lnSpc>
            </a:pPr>
            <a:r>
              <a:rPr lang="en-US" sz="954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Внутрішня будова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63503" y="6425346"/>
            <a:ext cx="18375097" cy="3925157"/>
          </a:xfrm>
          <a:custGeom>
            <a:avLst/>
            <a:gdLst/>
            <a:ahLst/>
            <a:cxnLst/>
            <a:rect r="r" b="b" t="t" l="l"/>
            <a:pathLst>
              <a:path h="3925157" w="1837509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24948" y="1750038"/>
            <a:ext cx="9867900" cy="5553075"/>
          </a:xfrm>
          <a:custGeom>
            <a:avLst/>
            <a:gdLst/>
            <a:ahLst/>
            <a:cxnLst/>
            <a:rect r="r" b="b" t="t" l="l"/>
            <a:pathLst>
              <a:path h="5553075" w="9867900">
                <a:moveTo>
                  <a:pt x="0" y="0"/>
                </a:moveTo>
                <a:lnTo>
                  <a:pt x="9867900" y="0"/>
                </a:lnTo>
                <a:lnTo>
                  <a:pt x="9867900" y="5553075"/>
                </a:lnTo>
                <a:lnTo>
                  <a:pt x="0" y="55530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55" t="0" r="-227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568539" y="5143500"/>
            <a:ext cx="8715375" cy="4905375"/>
          </a:xfrm>
          <a:custGeom>
            <a:avLst/>
            <a:gdLst/>
            <a:ahLst/>
            <a:cxnLst/>
            <a:rect r="r" b="b" t="t" l="l"/>
            <a:pathLst>
              <a:path h="4905375" w="8715375">
                <a:moveTo>
                  <a:pt x="0" y="0"/>
                </a:moveTo>
                <a:lnTo>
                  <a:pt x="8715375" y="0"/>
                </a:lnTo>
                <a:lnTo>
                  <a:pt x="8715375" y="4905375"/>
                </a:lnTo>
                <a:lnTo>
                  <a:pt x="0" y="490537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92" t="0" r="-126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517831" y="44510"/>
            <a:ext cx="13107734" cy="16339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3363"/>
              </a:lnSpc>
            </a:pPr>
            <a:r>
              <a:rPr lang="en-US" sz="954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Внутрішня будова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3503" y="1688449"/>
            <a:ext cx="18375097" cy="8662054"/>
          </a:xfrm>
          <a:custGeom>
            <a:avLst/>
            <a:gdLst/>
            <a:ahLst/>
            <a:cxnLst/>
            <a:rect r="r" b="b" t="t" l="l"/>
            <a:pathLst>
              <a:path h="8662054" w="18375097">
                <a:moveTo>
                  <a:pt x="0" y="0"/>
                </a:moveTo>
                <a:lnTo>
                  <a:pt x="18375096" y="0"/>
                </a:lnTo>
                <a:lnTo>
                  <a:pt x="18375096" y="8662054"/>
                </a:lnTo>
                <a:lnTo>
                  <a:pt x="0" y="8662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699355" y="2693032"/>
            <a:ext cx="8172450" cy="4171950"/>
          </a:xfrm>
          <a:custGeom>
            <a:avLst/>
            <a:gdLst/>
            <a:ahLst/>
            <a:cxnLst/>
            <a:rect r="r" b="b" t="t" l="l"/>
            <a:pathLst>
              <a:path h="4171950" w="8172450">
                <a:moveTo>
                  <a:pt x="0" y="0"/>
                </a:moveTo>
                <a:lnTo>
                  <a:pt x="8172450" y="0"/>
                </a:lnTo>
                <a:lnTo>
                  <a:pt x="8172450" y="4171950"/>
                </a:lnTo>
                <a:lnTo>
                  <a:pt x="0" y="41719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60464" t="-694072" r="-199792" b="-773964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289553" y="6252391"/>
            <a:ext cx="9923926" cy="1408414"/>
          </a:xfrm>
          <a:custGeom>
            <a:avLst/>
            <a:gdLst/>
            <a:ahLst/>
            <a:cxnLst/>
            <a:rect r="r" b="b" t="t" l="l"/>
            <a:pathLst>
              <a:path h="1408414" w="9923926">
                <a:moveTo>
                  <a:pt x="0" y="0"/>
                </a:moveTo>
                <a:lnTo>
                  <a:pt x="9923926" y="0"/>
                </a:lnTo>
                <a:lnTo>
                  <a:pt x="9923926" y="1408414"/>
                </a:lnTo>
                <a:lnTo>
                  <a:pt x="0" y="140841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26059" y="2834735"/>
            <a:ext cx="8985714" cy="71600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04"/>
              </a:lnSpc>
            </a:pPr>
            <a:r>
              <a:rPr lang="en-US" sz="6902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У багатощетинкових червів збоку від сегментів наявні органи руху - мускульні лопаті. Поширені в морях.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765280" y="-188690"/>
            <a:ext cx="11165376" cy="1491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299"/>
              </a:lnSpc>
            </a:pPr>
            <a:r>
              <a:rPr lang="en-US" sz="878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Багатощетинкові 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6E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61445" y="475174"/>
            <a:ext cx="16964120" cy="1107062"/>
          </a:xfrm>
          <a:custGeom>
            <a:avLst/>
            <a:gdLst/>
            <a:ahLst/>
            <a:cxnLst/>
            <a:rect r="r" b="b" t="t" l="l"/>
            <a:pathLst>
              <a:path h="1107062" w="16964120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43548" y="1582236"/>
            <a:ext cx="18375097" cy="8662054"/>
          </a:xfrm>
          <a:custGeom>
            <a:avLst/>
            <a:gdLst/>
            <a:ahLst/>
            <a:cxnLst/>
            <a:rect r="r" b="b" t="t" l="l"/>
            <a:pathLst>
              <a:path h="8662054" w="18375097">
                <a:moveTo>
                  <a:pt x="0" y="0"/>
                </a:moveTo>
                <a:lnTo>
                  <a:pt x="18375096" y="0"/>
                </a:lnTo>
                <a:lnTo>
                  <a:pt x="18375096" y="8662054"/>
                </a:lnTo>
                <a:lnTo>
                  <a:pt x="0" y="8662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02894" y="2401033"/>
            <a:ext cx="7362825" cy="5486400"/>
          </a:xfrm>
          <a:custGeom>
            <a:avLst/>
            <a:gdLst/>
            <a:ahLst/>
            <a:cxnLst/>
            <a:rect r="r" b="b" t="t" l="l"/>
            <a:pathLst>
              <a:path h="5486400" w="7362825">
                <a:moveTo>
                  <a:pt x="0" y="0"/>
                </a:moveTo>
                <a:lnTo>
                  <a:pt x="7362825" y="0"/>
                </a:lnTo>
                <a:lnTo>
                  <a:pt x="7362825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76255" t="-329630" r="-296965" b="-98148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862328" y="784317"/>
            <a:ext cx="1180576" cy="833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1"/>
              </a:lnSpc>
            </a:pPr>
            <a:r>
              <a:rPr lang="en-US" sz="2451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БІОЛОГІЯ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844315" y="2581913"/>
            <a:ext cx="9021392" cy="46135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01"/>
              </a:lnSpc>
            </a:pPr>
            <a:r>
              <a:rPr lang="en-US" b="true" sz="4430">
                <a:solidFill>
                  <a:srgbClr val="547228"/>
                </a:solidFill>
                <a:latin typeface="Comic Sans Bold"/>
                <a:ea typeface="Comic Sans Bold"/>
                <a:cs typeface="Comic Sans Bold"/>
                <a:sym typeface="Comic Sans Bold"/>
              </a:rPr>
              <a:t>Не мають мускульних лопатей,а лише мало щетинкових пучків,тому їх так назвали.Пересуваються завдяки скороченню м'язів шкірно - мускульного мішка.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278773" y="-188690"/>
            <a:ext cx="10117731" cy="14913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2299"/>
              </a:lnSpc>
            </a:pPr>
            <a:r>
              <a:rPr lang="en-US" sz="8785">
                <a:solidFill>
                  <a:srgbClr val="547228"/>
                </a:solidFill>
                <a:latin typeface="Comic Sans"/>
                <a:ea typeface="Comic Sans"/>
                <a:cs typeface="Comic Sans"/>
                <a:sym typeface="Comic Sans"/>
              </a:rPr>
              <a:t>Малощетинкові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DAGalj9WKWQ</dc:identifier>
  <dcterms:modified xsi:type="dcterms:W3CDTF">2011-08-01T06:04:30Z</dcterms:modified>
  <cp:revision>1</cp:revision>
  <dc:title>12.кільчасті черви_20241031_100843_0000.pdf</dc:title>
</cp:coreProperties>
</file>