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  <p:sldId id="265" r:id="rId3"/>
    <p:sldId id="257" r:id="rId4"/>
    <p:sldId id="259" r:id="rId5"/>
    <p:sldId id="261" r:id="rId6"/>
    <p:sldId id="260" r:id="rId7"/>
    <p:sldId id="262" r:id="rId8"/>
    <p:sldId id="263" r:id="rId9"/>
    <p:sldId id="264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88" d="100"/>
          <a:sy n="88" d="100"/>
        </p:scale>
        <p:origin x="35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>
                <a:solidFill>
                  <a:schemeClr val="accent6">
                    <a:lumMod val="75000"/>
                  </a:schemeClr>
                </a:solidFill>
                <a:latin typeface="Gabriola" panose="04040605051002020D02" pitchFamily="82" charset="0"/>
              </a:rPr>
              <a:t>ОЛЬГА </a:t>
            </a:r>
            <a:r>
              <a:rPr lang="ru-RU" sz="6000" b="1" dirty="0" smtClean="0">
                <a:solidFill>
                  <a:schemeClr val="accent6">
                    <a:lumMod val="75000"/>
                  </a:schemeClr>
                </a:solidFill>
                <a:latin typeface="Gabriola" panose="04040605051002020D02" pitchFamily="82" charset="0"/>
              </a:rPr>
              <a:t>КОБИЛЯНСЬКА</a:t>
            </a:r>
            <a:r>
              <a:rPr lang="ru-RU" sz="60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ru-RU" sz="6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32611" y="1772654"/>
            <a:ext cx="11044989" cy="4018546"/>
          </a:xfrm>
        </p:spPr>
        <p:txBody>
          <a:bodyPr>
            <a:noAutofit/>
          </a:bodyPr>
          <a:lstStyle/>
          <a:p>
            <a:pPr algn="ctr"/>
            <a:r>
              <a:rPr lang="uk-UA" sz="5400" dirty="0" smtClean="0">
                <a:solidFill>
                  <a:schemeClr val="accent6">
                    <a:lumMod val="50000"/>
                  </a:schemeClr>
                </a:solidFill>
              </a:rPr>
              <a:t>Повість-новела</a:t>
            </a:r>
            <a:r>
              <a:rPr lang="uk-UA" sz="7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marL="0" indent="0" algn="ctr">
              <a:buNone/>
            </a:pPr>
            <a:r>
              <a:rPr lang="en-US" sz="7200" dirty="0" smtClean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</a:rPr>
              <a:t>«VALSE MELANCOLIQUE»</a:t>
            </a:r>
            <a:r>
              <a:rPr lang="uk-UA" sz="7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uk-UA" sz="4000" dirty="0" smtClean="0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</a:rPr>
              <a:t>(1894р.)</a:t>
            </a:r>
            <a:endParaRPr lang="ru-RU" sz="4000" dirty="0">
              <a:solidFill>
                <a:schemeClr val="accent6">
                  <a:lumMod val="50000"/>
                </a:schemeClr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117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</a:rPr>
              <a:t>ПОДИСКУТУЙТЕ З ОДНОКЛАСНИКАМИ</a:t>
            </a:r>
            <a:br>
              <a:rPr lang="ru-RU" dirty="0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</a:rPr>
            </a:br>
            <a:endParaRPr lang="ru-RU" dirty="0">
              <a:solidFill>
                <a:schemeClr val="accent3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97568" y="1668379"/>
            <a:ext cx="10996863" cy="4981073"/>
          </a:xfrm>
        </p:spPr>
        <p:txBody>
          <a:bodyPr>
            <a:normAutofit lnSpcReduction="10000"/>
          </a:bodyPr>
          <a:lstStyle/>
          <a:p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Часто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почути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несприйняття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проявів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чоловічої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галантності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традиційного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залицяння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Мені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байдуже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подадуть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мені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пальто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двері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теж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відчиняю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сама, а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відчинять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от і добре, на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дрібниці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звертаю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Платити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себе люблю сама — хочу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почуватися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нікому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нічим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зобов’язаною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А </a:t>
            </a: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2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вважаєте</a:t>
            </a: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сучасній</a:t>
            </a: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жінці</a:t>
            </a: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чоловічі</a:t>
            </a: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турбота</a:t>
            </a: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Свою думку </a:t>
            </a:r>
            <a:r>
              <a:rPr lang="ru-RU" sz="2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обґрунтуйте</a:t>
            </a:r>
            <a:r>
              <a:rPr lang="ru-RU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3555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9396" y="0"/>
            <a:ext cx="10364451" cy="1187116"/>
          </a:xfrm>
        </p:spPr>
        <p:txBody>
          <a:bodyPr/>
          <a:lstStyle/>
          <a:p>
            <a:r>
              <a:rPr lang="ru-RU" dirty="0">
                <a:solidFill>
                  <a:schemeClr val="accent3"/>
                </a:solidFill>
              </a:rPr>
              <a:t>ЗАПИТАННЯ ТА ЗАВДАННЯ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3" y="914400"/>
            <a:ext cx="10829047" cy="5815263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accent3"/>
                </a:solidFill>
              </a:rPr>
              <a:t>1. </a:t>
            </a:r>
            <a:r>
              <a:rPr lang="ru-RU" sz="2400" dirty="0" err="1">
                <a:solidFill>
                  <a:schemeClr val="accent3"/>
                </a:solidFill>
              </a:rPr>
              <a:t>Поясніть</a:t>
            </a:r>
            <a:r>
              <a:rPr lang="ru-RU" sz="2400" dirty="0">
                <a:solidFill>
                  <a:schemeClr val="accent3"/>
                </a:solidFill>
              </a:rPr>
              <a:t>, </a:t>
            </a:r>
            <a:r>
              <a:rPr lang="ru-RU" sz="2400" dirty="0" err="1">
                <a:solidFill>
                  <a:schemeClr val="accent3"/>
                </a:solidFill>
              </a:rPr>
              <a:t>чому</a:t>
            </a:r>
            <a:r>
              <a:rPr lang="ru-RU" sz="2400" dirty="0">
                <a:solidFill>
                  <a:schemeClr val="accent3"/>
                </a:solidFill>
              </a:rPr>
              <a:t> в </a:t>
            </a:r>
            <a:r>
              <a:rPr lang="ru-RU" sz="2400" dirty="0" err="1">
                <a:solidFill>
                  <a:schemeClr val="accent3"/>
                </a:solidFill>
              </a:rPr>
              <a:t>підзаголовку</a:t>
            </a:r>
            <a:r>
              <a:rPr lang="ru-RU" sz="2400" dirty="0">
                <a:solidFill>
                  <a:schemeClr val="accent3"/>
                </a:solidFill>
              </a:rPr>
              <a:t> </a:t>
            </a:r>
            <a:r>
              <a:rPr lang="ru-RU" sz="2400" dirty="0" err="1">
                <a:solidFill>
                  <a:schemeClr val="accent3"/>
                </a:solidFill>
              </a:rPr>
              <a:t>твору</a:t>
            </a:r>
            <a:r>
              <a:rPr lang="ru-RU" sz="2400" dirty="0">
                <a:solidFill>
                  <a:schemeClr val="accent3"/>
                </a:solidFill>
              </a:rPr>
              <a:t> означено, </a:t>
            </a:r>
            <a:r>
              <a:rPr lang="ru-RU" sz="2400" dirty="0" err="1">
                <a:solidFill>
                  <a:schemeClr val="accent3"/>
                </a:solidFill>
              </a:rPr>
              <a:t>що</a:t>
            </a:r>
            <a:r>
              <a:rPr lang="ru-RU" sz="2400" dirty="0">
                <a:solidFill>
                  <a:schemeClr val="accent3"/>
                </a:solidFill>
              </a:rPr>
              <a:t> новела — «фрагмент».</a:t>
            </a:r>
          </a:p>
          <a:p>
            <a:r>
              <a:rPr lang="ru-RU" sz="2400" dirty="0">
                <a:solidFill>
                  <a:schemeClr val="accent3"/>
                </a:solidFill>
              </a:rPr>
              <a:t>2. </a:t>
            </a:r>
            <a:r>
              <a:rPr lang="ru-RU" sz="2400" dirty="0" err="1">
                <a:solidFill>
                  <a:schemeClr val="accent3"/>
                </a:solidFill>
              </a:rPr>
              <a:t>Дослідіть</a:t>
            </a:r>
            <a:r>
              <a:rPr lang="ru-RU" sz="2400" dirty="0">
                <a:solidFill>
                  <a:schemeClr val="accent3"/>
                </a:solidFill>
              </a:rPr>
              <a:t> роль </a:t>
            </a:r>
            <a:r>
              <a:rPr lang="ru-RU" sz="2400" dirty="0" err="1">
                <a:solidFill>
                  <a:schemeClr val="accent3"/>
                </a:solidFill>
              </a:rPr>
              <a:t>оповідачки</a:t>
            </a:r>
            <a:r>
              <a:rPr lang="ru-RU" sz="2400" dirty="0">
                <a:solidFill>
                  <a:schemeClr val="accent3"/>
                </a:solidFill>
              </a:rPr>
              <a:t> у </a:t>
            </a:r>
            <a:r>
              <a:rPr lang="ru-RU" sz="2400" dirty="0" err="1">
                <a:solidFill>
                  <a:schemeClr val="accent3"/>
                </a:solidFill>
              </a:rPr>
              <a:t>творі</a:t>
            </a:r>
            <a:r>
              <a:rPr lang="ru-RU" sz="2400" dirty="0">
                <a:solidFill>
                  <a:schemeClr val="accent3"/>
                </a:solidFill>
              </a:rPr>
              <a:t>.</a:t>
            </a:r>
          </a:p>
          <a:p>
            <a:r>
              <a:rPr lang="ru-RU" sz="2400" dirty="0">
                <a:solidFill>
                  <a:schemeClr val="accent3"/>
                </a:solidFill>
              </a:rPr>
              <a:t>3. </a:t>
            </a:r>
            <a:r>
              <a:rPr lang="ru-RU" sz="2400" dirty="0" err="1">
                <a:solidFill>
                  <a:schemeClr val="accent3"/>
                </a:solidFill>
              </a:rPr>
              <a:t>Поясніть</a:t>
            </a:r>
            <a:r>
              <a:rPr lang="ru-RU" sz="2400" dirty="0">
                <a:solidFill>
                  <a:schemeClr val="accent3"/>
                </a:solidFill>
              </a:rPr>
              <a:t>, у </a:t>
            </a:r>
            <a:r>
              <a:rPr lang="ru-RU" sz="2400" dirty="0" err="1">
                <a:solidFill>
                  <a:schemeClr val="accent3"/>
                </a:solidFill>
              </a:rPr>
              <a:t>чому</a:t>
            </a:r>
            <a:r>
              <a:rPr lang="ru-RU" sz="2400" dirty="0">
                <a:solidFill>
                  <a:schemeClr val="accent3"/>
                </a:solidFill>
              </a:rPr>
              <a:t> </a:t>
            </a:r>
            <a:r>
              <a:rPr lang="ru-RU" sz="2400" dirty="0" err="1">
                <a:solidFill>
                  <a:schemeClr val="accent3"/>
                </a:solidFill>
              </a:rPr>
              <a:t>полягає</a:t>
            </a:r>
            <a:r>
              <a:rPr lang="ru-RU" sz="2400" dirty="0">
                <a:solidFill>
                  <a:schemeClr val="accent3"/>
                </a:solidFill>
              </a:rPr>
              <a:t> </a:t>
            </a:r>
            <a:r>
              <a:rPr lang="ru-RU" sz="2400" dirty="0" err="1">
                <a:solidFill>
                  <a:schemeClr val="accent3"/>
                </a:solidFill>
              </a:rPr>
              <a:t>автобіографічність</a:t>
            </a:r>
            <a:r>
              <a:rPr lang="ru-RU" sz="2400" dirty="0">
                <a:solidFill>
                  <a:schemeClr val="accent3"/>
                </a:solidFill>
              </a:rPr>
              <a:t> новели.</a:t>
            </a:r>
          </a:p>
          <a:p>
            <a:r>
              <a:rPr lang="ru-RU" sz="2400" dirty="0">
                <a:solidFill>
                  <a:schemeClr val="accent3"/>
                </a:solidFill>
              </a:rPr>
              <a:t>4. </a:t>
            </a:r>
            <a:r>
              <a:rPr lang="ru-RU" sz="2400" dirty="0" err="1">
                <a:solidFill>
                  <a:schemeClr val="accent3"/>
                </a:solidFill>
              </a:rPr>
              <a:t>Порівняйте</a:t>
            </a:r>
            <a:r>
              <a:rPr lang="ru-RU" sz="2400" dirty="0">
                <a:solidFill>
                  <a:schemeClr val="accent3"/>
                </a:solidFill>
              </a:rPr>
              <a:t> </a:t>
            </a:r>
            <a:r>
              <a:rPr lang="ru-RU" sz="2400" dirty="0" err="1">
                <a:solidFill>
                  <a:schemeClr val="accent3"/>
                </a:solidFill>
              </a:rPr>
              <a:t>опис</a:t>
            </a:r>
            <a:r>
              <a:rPr lang="ru-RU" sz="2400" dirty="0">
                <a:solidFill>
                  <a:schemeClr val="accent3"/>
                </a:solidFill>
              </a:rPr>
              <a:t> вальсу Шопена у </a:t>
            </a:r>
            <a:r>
              <a:rPr lang="ru-RU" sz="2400" dirty="0" err="1">
                <a:solidFill>
                  <a:schemeClr val="accent3"/>
                </a:solidFill>
              </a:rPr>
              <a:t>виконанні</a:t>
            </a:r>
            <a:r>
              <a:rPr lang="ru-RU" sz="2400" dirty="0">
                <a:solidFill>
                  <a:schemeClr val="accent3"/>
                </a:solidFill>
              </a:rPr>
              <a:t> </a:t>
            </a:r>
            <a:r>
              <a:rPr lang="ru-RU" sz="2400" dirty="0" err="1">
                <a:solidFill>
                  <a:schemeClr val="accent3"/>
                </a:solidFill>
              </a:rPr>
              <a:t>Софії</a:t>
            </a:r>
            <a:r>
              <a:rPr lang="ru-RU" sz="2400" dirty="0">
                <a:solidFill>
                  <a:schemeClr val="accent3"/>
                </a:solidFill>
              </a:rPr>
              <a:t> з </a:t>
            </a:r>
            <a:r>
              <a:rPr lang="ru-RU" sz="2400" dirty="0" err="1">
                <a:solidFill>
                  <a:schemeClr val="accent3"/>
                </a:solidFill>
              </a:rPr>
              <a:t>композицією</a:t>
            </a:r>
            <a:r>
              <a:rPr lang="ru-RU" sz="2400" dirty="0">
                <a:solidFill>
                  <a:schemeClr val="accent3"/>
                </a:solidFill>
              </a:rPr>
              <a:t> новели. У </a:t>
            </a:r>
            <a:r>
              <a:rPr lang="ru-RU" sz="2400" dirty="0" err="1">
                <a:solidFill>
                  <a:schemeClr val="accent3"/>
                </a:solidFill>
              </a:rPr>
              <a:t>чому</a:t>
            </a:r>
            <a:r>
              <a:rPr lang="ru-RU" sz="2400" dirty="0">
                <a:solidFill>
                  <a:schemeClr val="accent3"/>
                </a:solidFill>
              </a:rPr>
              <a:t> </a:t>
            </a:r>
            <a:r>
              <a:rPr lang="ru-RU" sz="2400" dirty="0" err="1">
                <a:solidFill>
                  <a:schemeClr val="accent3"/>
                </a:solidFill>
              </a:rPr>
              <a:t>їх</a:t>
            </a:r>
            <a:r>
              <a:rPr lang="ru-RU" sz="2400" dirty="0">
                <a:solidFill>
                  <a:schemeClr val="accent3"/>
                </a:solidFill>
              </a:rPr>
              <a:t> </a:t>
            </a:r>
            <a:r>
              <a:rPr lang="ru-RU" sz="2400" dirty="0" err="1">
                <a:solidFill>
                  <a:schemeClr val="accent3"/>
                </a:solidFill>
              </a:rPr>
              <a:t>подібність</a:t>
            </a:r>
            <a:r>
              <a:rPr lang="ru-RU" sz="2400" dirty="0">
                <a:solidFill>
                  <a:schemeClr val="accent3"/>
                </a:solidFill>
              </a:rPr>
              <a:t>?</a:t>
            </a:r>
          </a:p>
          <a:p>
            <a:r>
              <a:rPr lang="ru-RU" sz="2400" dirty="0">
                <a:solidFill>
                  <a:schemeClr val="accent3"/>
                </a:solidFill>
              </a:rPr>
              <a:t>5. </a:t>
            </a:r>
            <a:r>
              <a:rPr lang="ru-RU" sz="2400" dirty="0" err="1">
                <a:solidFill>
                  <a:schemeClr val="accent3"/>
                </a:solidFill>
              </a:rPr>
              <a:t>Чому</a:t>
            </a:r>
            <a:r>
              <a:rPr lang="ru-RU" sz="2400" dirty="0">
                <a:solidFill>
                  <a:schemeClr val="accent3"/>
                </a:solidFill>
              </a:rPr>
              <a:t> </a:t>
            </a:r>
            <a:r>
              <a:rPr lang="ru-RU" sz="2400" dirty="0" err="1">
                <a:solidFill>
                  <a:schemeClr val="accent3"/>
                </a:solidFill>
              </a:rPr>
              <a:t>авторка</a:t>
            </a:r>
            <a:r>
              <a:rPr lang="ru-RU" sz="2400" dirty="0">
                <a:solidFill>
                  <a:schemeClr val="accent3"/>
                </a:solidFill>
              </a:rPr>
              <a:t> </a:t>
            </a:r>
            <a:r>
              <a:rPr lang="ru-RU" sz="2400" dirty="0" err="1">
                <a:solidFill>
                  <a:schemeClr val="accent3"/>
                </a:solidFill>
              </a:rPr>
              <a:t>неодноразово</a:t>
            </a:r>
            <a:r>
              <a:rPr lang="ru-RU" sz="2400" dirty="0">
                <a:solidFill>
                  <a:schemeClr val="accent3"/>
                </a:solidFill>
              </a:rPr>
              <a:t> в </a:t>
            </a:r>
            <a:r>
              <a:rPr lang="ru-RU" sz="2400" dirty="0" err="1">
                <a:solidFill>
                  <a:schemeClr val="accent3"/>
                </a:solidFill>
              </a:rPr>
              <a:t>характеристиці</a:t>
            </a:r>
            <a:r>
              <a:rPr lang="ru-RU" sz="2400" dirty="0">
                <a:solidFill>
                  <a:schemeClr val="accent3"/>
                </a:solidFill>
              </a:rPr>
              <a:t> </a:t>
            </a:r>
            <a:r>
              <a:rPr lang="ru-RU" sz="2400" dirty="0" err="1">
                <a:solidFill>
                  <a:schemeClr val="accent3"/>
                </a:solidFill>
              </a:rPr>
              <a:t>Софії</a:t>
            </a:r>
            <a:r>
              <a:rPr lang="ru-RU" sz="2400" dirty="0">
                <a:solidFill>
                  <a:schemeClr val="accent3"/>
                </a:solidFill>
              </a:rPr>
              <a:t> </a:t>
            </a:r>
            <a:r>
              <a:rPr lang="ru-RU" sz="2400" dirty="0" err="1">
                <a:solidFill>
                  <a:schemeClr val="accent3"/>
                </a:solidFill>
              </a:rPr>
              <a:t>повторює</a:t>
            </a:r>
            <a:r>
              <a:rPr lang="ru-RU" sz="2400" dirty="0">
                <a:solidFill>
                  <a:schemeClr val="accent3"/>
                </a:solidFill>
              </a:rPr>
              <a:t> </a:t>
            </a:r>
            <a:r>
              <a:rPr lang="ru-RU" sz="2400" dirty="0" err="1">
                <a:solidFill>
                  <a:schemeClr val="accent3"/>
                </a:solidFill>
              </a:rPr>
              <a:t>художню</a:t>
            </a:r>
            <a:r>
              <a:rPr lang="ru-RU" sz="2400" dirty="0">
                <a:solidFill>
                  <a:schemeClr val="accent3"/>
                </a:solidFill>
              </a:rPr>
              <a:t> деталь </a:t>
            </a:r>
            <a:r>
              <a:rPr lang="en-US" sz="2400" dirty="0">
                <a:solidFill>
                  <a:schemeClr val="accent3"/>
                </a:solidFill>
              </a:rPr>
              <a:t>type antique (</a:t>
            </a:r>
            <a:r>
              <a:rPr lang="ru-RU" sz="2400" dirty="0" err="1">
                <a:solidFill>
                  <a:schemeClr val="accent3"/>
                </a:solidFill>
              </a:rPr>
              <a:t>античний</a:t>
            </a:r>
            <a:r>
              <a:rPr lang="ru-RU" sz="2400" dirty="0">
                <a:solidFill>
                  <a:schemeClr val="accent3"/>
                </a:solidFill>
              </a:rPr>
              <a:t> стиль)?</a:t>
            </a:r>
          </a:p>
          <a:p>
            <a:r>
              <a:rPr lang="ru-RU" sz="2400" dirty="0">
                <a:solidFill>
                  <a:schemeClr val="accent3"/>
                </a:solidFill>
              </a:rPr>
              <a:t>6. </a:t>
            </a:r>
            <a:r>
              <a:rPr lang="ru-RU" sz="2400" dirty="0" err="1">
                <a:solidFill>
                  <a:schemeClr val="accent3"/>
                </a:solidFill>
              </a:rPr>
              <a:t>Поясніть</a:t>
            </a:r>
            <a:r>
              <a:rPr lang="ru-RU" sz="2400" dirty="0">
                <a:solidFill>
                  <a:schemeClr val="accent3"/>
                </a:solidFill>
              </a:rPr>
              <a:t> </a:t>
            </a:r>
            <a:r>
              <a:rPr lang="ru-RU" sz="2400" dirty="0" err="1">
                <a:solidFill>
                  <a:schemeClr val="accent3"/>
                </a:solidFill>
              </a:rPr>
              <a:t>таку</a:t>
            </a:r>
            <a:r>
              <a:rPr lang="ru-RU" sz="2400" dirty="0">
                <a:solidFill>
                  <a:schemeClr val="accent3"/>
                </a:solidFill>
              </a:rPr>
              <a:t> </a:t>
            </a:r>
            <a:r>
              <a:rPr lang="ru-RU" sz="2400" dirty="0" err="1">
                <a:solidFill>
                  <a:schemeClr val="accent3"/>
                </a:solidFill>
              </a:rPr>
              <a:t>художню</a:t>
            </a:r>
            <a:r>
              <a:rPr lang="ru-RU" sz="2400" dirty="0">
                <a:solidFill>
                  <a:schemeClr val="accent3"/>
                </a:solidFill>
              </a:rPr>
              <a:t> деталь у </a:t>
            </a:r>
            <a:r>
              <a:rPr lang="ru-RU" sz="2400" dirty="0" err="1">
                <a:solidFill>
                  <a:schemeClr val="accent3"/>
                </a:solidFill>
              </a:rPr>
              <a:t>творі</a:t>
            </a:r>
            <a:r>
              <a:rPr lang="ru-RU" sz="2400" dirty="0">
                <a:solidFill>
                  <a:schemeClr val="accent3"/>
                </a:solidFill>
              </a:rPr>
              <a:t>: </a:t>
            </a:r>
            <a:r>
              <a:rPr lang="ru-RU" sz="2400" dirty="0" err="1">
                <a:solidFill>
                  <a:schemeClr val="accent3"/>
                </a:solidFill>
              </a:rPr>
              <a:t>Софія</a:t>
            </a:r>
            <a:r>
              <a:rPr lang="ru-RU" sz="2400" dirty="0">
                <a:solidFill>
                  <a:schemeClr val="accent3"/>
                </a:solidFill>
              </a:rPr>
              <a:t> носила </a:t>
            </a:r>
            <a:r>
              <a:rPr lang="ru-RU" sz="2400" dirty="0" err="1">
                <a:solidFill>
                  <a:schemeClr val="accent3"/>
                </a:solidFill>
              </a:rPr>
              <a:t>красиву</a:t>
            </a:r>
            <a:r>
              <a:rPr lang="ru-RU" sz="2400" dirty="0">
                <a:solidFill>
                  <a:schemeClr val="accent3"/>
                </a:solidFill>
              </a:rPr>
              <a:t> </a:t>
            </a:r>
            <a:r>
              <a:rPr lang="ru-RU" sz="2400" dirty="0" err="1">
                <a:solidFill>
                  <a:schemeClr val="accent3"/>
                </a:solidFill>
              </a:rPr>
              <a:t>нижню</a:t>
            </a:r>
            <a:r>
              <a:rPr lang="ru-RU" sz="2400" dirty="0">
                <a:solidFill>
                  <a:schemeClr val="accent3"/>
                </a:solidFill>
              </a:rPr>
              <a:t> </a:t>
            </a:r>
            <a:r>
              <a:rPr lang="ru-RU" sz="2400" dirty="0" err="1">
                <a:solidFill>
                  <a:schemeClr val="accent3"/>
                </a:solidFill>
              </a:rPr>
              <a:t>білизну</a:t>
            </a:r>
            <a:r>
              <a:rPr lang="ru-RU" sz="2400" dirty="0">
                <a:solidFill>
                  <a:schemeClr val="accent3"/>
                </a:solidFill>
              </a:rPr>
              <a:t> й </a:t>
            </a:r>
            <a:r>
              <a:rPr lang="ru-RU" sz="2400" dirty="0" err="1">
                <a:solidFill>
                  <a:schemeClr val="accent3"/>
                </a:solidFill>
              </a:rPr>
              <a:t>водночас</a:t>
            </a:r>
            <a:r>
              <a:rPr lang="ru-RU" sz="2400" dirty="0">
                <a:solidFill>
                  <a:schemeClr val="accent3"/>
                </a:solidFill>
              </a:rPr>
              <a:t> мало </a:t>
            </a:r>
            <a:r>
              <a:rPr lang="ru-RU" sz="2400" dirty="0" err="1">
                <a:solidFill>
                  <a:schemeClr val="accent3"/>
                </a:solidFill>
              </a:rPr>
              <a:t>звертала</a:t>
            </a:r>
            <a:r>
              <a:rPr lang="ru-RU" sz="2400" dirty="0">
                <a:solidFill>
                  <a:schemeClr val="accent3"/>
                </a:solidFill>
              </a:rPr>
              <a:t> </a:t>
            </a:r>
            <a:r>
              <a:rPr lang="ru-RU" sz="2400" dirty="0" err="1">
                <a:solidFill>
                  <a:schemeClr val="accent3"/>
                </a:solidFill>
              </a:rPr>
              <a:t>увагу</a:t>
            </a:r>
            <a:r>
              <a:rPr lang="ru-RU" sz="2400" dirty="0">
                <a:solidFill>
                  <a:schemeClr val="accent3"/>
                </a:solidFill>
              </a:rPr>
              <a:t> на </a:t>
            </a:r>
            <a:r>
              <a:rPr lang="ru-RU" sz="2400" dirty="0" err="1">
                <a:solidFill>
                  <a:schemeClr val="accent3"/>
                </a:solidFill>
              </a:rPr>
              <a:t>свій</a:t>
            </a:r>
            <a:r>
              <a:rPr lang="ru-RU" sz="2400" dirty="0">
                <a:solidFill>
                  <a:schemeClr val="accent3"/>
                </a:solidFill>
              </a:rPr>
              <a:t> </a:t>
            </a:r>
            <a:r>
              <a:rPr lang="ru-RU" sz="2400" dirty="0" err="1">
                <a:solidFill>
                  <a:schemeClr val="accent3"/>
                </a:solidFill>
              </a:rPr>
              <a:t>зовнішній</a:t>
            </a:r>
            <a:r>
              <a:rPr lang="ru-RU" sz="2400" dirty="0">
                <a:solidFill>
                  <a:schemeClr val="accent3"/>
                </a:solidFill>
              </a:rPr>
              <a:t> </a:t>
            </a:r>
            <a:r>
              <a:rPr lang="ru-RU" sz="2400" dirty="0" err="1">
                <a:solidFill>
                  <a:schemeClr val="accent3"/>
                </a:solidFill>
              </a:rPr>
              <a:t>вигляд</a:t>
            </a:r>
            <a:r>
              <a:rPr lang="ru-RU" sz="2400" dirty="0">
                <a:solidFill>
                  <a:schemeClr val="accent3"/>
                </a:solidFill>
              </a:rPr>
              <a:t>. Як </a:t>
            </a:r>
            <a:r>
              <a:rPr lang="ru-RU" sz="2400" dirty="0" err="1">
                <a:solidFill>
                  <a:schemeClr val="accent3"/>
                </a:solidFill>
              </a:rPr>
              <a:t>ця</a:t>
            </a:r>
            <a:r>
              <a:rPr lang="ru-RU" sz="2400" dirty="0">
                <a:solidFill>
                  <a:schemeClr val="accent3"/>
                </a:solidFill>
              </a:rPr>
              <a:t> </a:t>
            </a:r>
            <a:r>
              <a:rPr lang="ru-RU" sz="2400" dirty="0" err="1">
                <a:solidFill>
                  <a:schemeClr val="accent3"/>
                </a:solidFill>
              </a:rPr>
              <a:t>художня</a:t>
            </a:r>
            <a:r>
              <a:rPr lang="ru-RU" sz="2400" dirty="0">
                <a:solidFill>
                  <a:schemeClr val="accent3"/>
                </a:solidFill>
              </a:rPr>
              <a:t> деталь </a:t>
            </a:r>
            <a:r>
              <a:rPr lang="ru-RU" sz="2400" dirty="0" err="1">
                <a:solidFill>
                  <a:schemeClr val="accent3"/>
                </a:solidFill>
              </a:rPr>
              <a:t>характеризує</a:t>
            </a:r>
            <a:r>
              <a:rPr lang="ru-RU" sz="2400" dirty="0">
                <a:solidFill>
                  <a:schemeClr val="accent3"/>
                </a:solidFill>
              </a:rPr>
              <a:t> </a:t>
            </a:r>
            <a:r>
              <a:rPr lang="ru-RU" sz="2400" dirty="0" err="1">
                <a:solidFill>
                  <a:schemeClr val="accent3"/>
                </a:solidFill>
              </a:rPr>
              <a:t>героїню</a:t>
            </a:r>
            <a:r>
              <a:rPr lang="ru-RU" sz="2400" dirty="0">
                <a:solidFill>
                  <a:schemeClr val="accent3"/>
                </a:solidFill>
              </a:rPr>
              <a:t>?</a:t>
            </a:r>
          </a:p>
          <a:p>
            <a:endParaRPr lang="ru-RU" sz="24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601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913775" y="120316"/>
            <a:ext cx="10364451" cy="80210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61474" y="449180"/>
            <a:ext cx="10716126" cy="6408820"/>
          </a:xfrm>
        </p:spPr>
        <p:txBody>
          <a:bodyPr/>
          <a:lstStyle/>
          <a:p>
            <a:r>
              <a:rPr lang="ru-RU" sz="2800" dirty="0">
                <a:solidFill>
                  <a:schemeClr val="accent3"/>
                </a:solidFill>
              </a:rPr>
              <a:t>7. </a:t>
            </a:r>
            <a:r>
              <a:rPr lang="ru-RU" sz="2800" dirty="0" err="1">
                <a:solidFill>
                  <a:schemeClr val="accent3"/>
                </a:solidFill>
              </a:rPr>
              <a:t>Схарактеризуйте</a:t>
            </a:r>
            <a:r>
              <a:rPr lang="ru-RU" sz="2800" dirty="0">
                <a:solidFill>
                  <a:schemeClr val="accent3"/>
                </a:solidFill>
              </a:rPr>
              <a:t> </a:t>
            </a:r>
            <a:r>
              <a:rPr lang="ru-RU" sz="2800" dirty="0" err="1">
                <a:solidFill>
                  <a:schemeClr val="accent3"/>
                </a:solidFill>
              </a:rPr>
              <a:t>жіночі</a:t>
            </a:r>
            <a:r>
              <a:rPr lang="ru-RU" sz="2800" dirty="0">
                <a:solidFill>
                  <a:schemeClr val="accent3"/>
                </a:solidFill>
              </a:rPr>
              <a:t> </a:t>
            </a:r>
            <a:r>
              <a:rPr lang="ru-RU" sz="2800" dirty="0" err="1">
                <a:solidFill>
                  <a:schemeClr val="accent3"/>
                </a:solidFill>
              </a:rPr>
              <a:t>образи</a:t>
            </a:r>
            <a:r>
              <a:rPr lang="ru-RU" sz="2800" dirty="0">
                <a:solidFill>
                  <a:schemeClr val="accent3"/>
                </a:solidFill>
              </a:rPr>
              <a:t>. </a:t>
            </a:r>
            <a:r>
              <a:rPr lang="ru-RU" sz="2800" dirty="0" err="1">
                <a:solidFill>
                  <a:schemeClr val="accent3"/>
                </a:solidFill>
              </a:rPr>
              <a:t>Свої</a:t>
            </a:r>
            <a:r>
              <a:rPr lang="ru-RU" sz="2800" dirty="0">
                <a:solidFill>
                  <a:schemeClr val="accent3"/>
                </a:solidFill>
              </a:rPr>
              <a:t> думки </a:t>
            </a:r>
            <a:r>
              <a:rPr lang="ru-RU" sz="2800" dirty="0" err="1">
                <a:solidFill>
                  <a:schemeClr val="accent3"/>
                </a:solidFill>
              </a:rPr>
              <a:t>підтверджуйте</a:t>
            </a:r>
            <a:r>
              <a:rPr lang="ru-RU" sz="2800" dirty="0">
                <a:solidFill>
                  <a:schemeClr val="accent3"/>
                </a:solidFill>
              </a:rPr>
              <a:t> цитатами.</a:t>
            </a:r>
          </a:p>
          <a:p>
            <a:r>
              <a:rPr lang="ru-RU" sz="2800" dirty="0">
                <a:solidFill>
                  <a:schemeClr val="accent3"/>
                </a:solidFill>
              </a:rPr>
              <a:t>8. </a:t>
            </a:r>
            <a:r>
              <a:rPr lang="ru-RU" sz="2800" dirty="0" err="1">
                <a:solidFill>
                  <a:schemeClr val="accent3"/>
                </a:solidFill>
              </a:rPr>
              <a:t>Визначте</a:t>
            </a:r>
            <a:r>
              <a:rPr lang="ru-RU" sz="2800" dirty="0">
                <a:solidFill>
                  <a:schemeClr val="accent3"/>
                </a:solidFill>
              </a:rPr>
              <a:t> проблематику новели. </a:t>
            </a:r>
            <a:r>
              <a:rPr lang="ru-RU" sz="2800" dirty="0" err="1">
                <a:solidFill>
                  <a:schemeClr val="accent3"/>
                </a:solidFill>
              </a:rPr>
              <a:t>Назвіть</a:t>
            </a:r>
            <a:r>
              <a:rPr lang="ru-RU" sz="2800" dirty="0">
                <a:solidFill>
                  <a:schemeClr val="accent3"/>
                </a:solidFill>
              </a:rPr>
              <a:t> </a:t>
            </a:r>
            <a:r>
              <a:rPr lang="ru-RU" sz="2800" dirty="0" err="1">
                <a:solidFill>
                  <a:schemeClr val="accent3"/>
                </a:solidFill>
              </a:rPr>
              <a:t>її</a:t>
            </a:r>
            <a:r>
              <a:rPr lang="ru-RU" sz="2800" dirty="0">
                <a:solidFill>
                  <a:schemeClr val="accent3"/>
                </a:solidFill>
              </a:rPr>
              <a:t> тему та </a:t>
            </a:r>
            <a:r>
              <a:rPr lang="ru-RU" sz="2800" dirty="0" err="1">
                <a:solidFill>
                  <a:schemeClr val="accent3"/>
                </a:solidFill>
              </a:rPr>
              <a:t>ідею</a:t>
            </a:r>
            <a:r>
              <a:rPr lang="ru-RU" sz="2800" dirty="0">
                <a:solidFill>
                  <a:schemeClr val="accent3"/>
                </a:solidFill>
              </a:rPr>
              <a:t>.</a:t>
            </a:r>
          </a:p>
          <a:p>
            <a:r>
              <a:rPr lang="ru-RU" sz="2800" dirty="0">
                <a:solidFill>
                  <a:schemeClr val="accent3"/>
                </a:solidFill>
              </a:rPr>
              <a:t>9. </a:t>
            </a:r>
            <a:r>
              <a:rPr lang="ru-RU" sz="2800" dirty="0" err="1">
                <a:solidFill>
                  <a:schemeClr val="accent3"/>
                </a:solidFill>
              </a:rPr>
              <a:t>Проаналізуйте</a:t>
            </a:r>
            <a:r>
              <a:rPr lang="ru-RU" sz="2800" dirty="0">
                <a:solidFill>
                  <a:schemeClr val="accent3"/>
                </a:solidFill>
              </a:rPr>
              <a:t> </a:t>
            </a:r>
            <a:r>
              <a:rPr lang="ru-RU" sz="2800" dirty="0" err="1">
                <a:solidFill>
                  <a:schemeClr val="accent3"/>
                </a:solidFill>
              </a:rPr>
              <a:t>художній</a:t>
            </a:r>
            <a:r>
              <a:rPr lang="ru-RU" sz="2800" dirty="0">
                <a:solidFill>
                  <a:schemeClr val="accent3"/>
                </a:solidFill>
              </a:rPr>
              <a:t> час новели та </a:t>
            </a:r>
            <a:r>
              <a:rPr lang="ru-RU" sz="2800" dirty="0" err="1">
                <a:solidFill>
                  <a:schemeClr val="accent3"/>
                </a:solidFill>
              </a:rPr>
              <a:t>поясніть</a:t>
            </a:r>
            <a:r>
              <a:rPr lang="ru-RU" sz="2800" dirty="0">
                <a:solidFill>
                  <a:schemeClr val="accent3"/>
                </a:solidFill>
              </a:rPr>
              <a:t> </a:t>
            </a:r>
            <a:r>
              <a:rPr lang="ru-RU" sz="2800" dirty="0" err="1">
                <a:solidFill>
                  <a:schemeClr val="accent3"/>
                </a:solidFill>
              </a:rPr>
              <a:t>його</a:t>
            </a:r>
            <a:r>
              <a:rPr lang="ru-RU" sz="2800" dirty="0">
                <a:solidFill>
                  <a:schemeClr val="accent3"/>
                </a:solidFill>
              </a:rPr>
              <a:t> роль у </a:t>
            </a:r>
            <a:r>
              <a:rPr lang="ru-RU" sz="2800" dirty="0" err="1">
                <a:solidFill>
                  <a:schemeClr val="accent3"/>
                </a:solidFill>
              </a:rPr>
              <a:t>творі</a:t>
            </a:r>
            <a:r>
              <a:rPr lang="ru-RU" sz="2800" dirty="0">
                <a:solidFill>
                  <a:schemeClr val="accent3"/>
                </a:solidFill>
              </a:rPr>
              <a:t>.</a:t>
            </a:r>
          </a:p>
          <a:p>
            <a:r>
              <a:rPr lang="ru-RU" sz="2800" dirty="0">
                <a:solidFill>
                  <a:schemeClr val="accent3"/>
                </a:solidFill>
              </a:rPr>
              <a:t>10. </a:t>
            </a:r>
            <a:r>
              <a:rPr lang="ru-RU" sz="2800" dirty="0" err="1">
                <a:solidFill>
                  <a:schemeClr val="accent3"/>
                </a:solidFill>
              </a:rPr>
              <a:t>Проаналізуйте</a:t>
            </a:r>
            <a:r>
              <a:rPr lang="ru-RU" sz="2800" dirty="0">
                <a:solidFill>
                  <a:schemeClr val="accent3"/>
                </a:solidFill>
              </a:rPr>
              <a:t>, як </a:t>
            </a:r>
            <a:r>
              <a:rPr lang="ru-RU" sz="2800" dirty="0" err="1">
                <a:solidFill>
                  <a:schemeClr val="accent3"/>
                </a:solidFill>
              </a:rPr>
              <a:t>кольорова</a:t>
            </a:r>
            <a:r>
              <a:rPr lang="ru-RU" sz="2800" dirty="0">
                <a:solidFill>
                  <a:schemeClr val="accent3"/>
                </a:solidFill>
              </a:rPr>
              <a:t> гама в </a:t>
            </a:r>
            <a:r>
              <a:rPr lang="ru-RU" sz="2800" dirty="0" err="1">
                <a:solidFill>
                  <a:schemeClr val="accent3"/>
                </a:solidFill>
              </a:rPr>
              <a:t>новелі</a:t>
            </a:r>
            <a:r>
              <a:rPr lang="ru-RU" sz="2800" dirty="0">
                <a:solidFill>
                  <a:schemeClr val="accent3"/>
                </a:solidFill>
              </a:rPr>
              <a:t> </a:t>
            </a:r>
            <a:r>
              <a:rPr lang="ru-RU" sz="2800" dirty="0" err="1">
                <a:solidFill>
                  <a:schemeClr val="accent3"/>
                </a:solidFill>
              </a:rPr>
              <a:t>допомагає</a:t>
            </a:r>
            <a:r>
              <a:rPr lang="ru-RU" sz="2800" dirty="0">
                <a:solidFill>
                  <a:schemeClr val="accent3"/>
                </a:solidFill>
              </a:rPr>
              <a:t> </a:t>
            </a:r>
            <a:r>
              <a:rPr lang="ru-RU" sz="2800" dirty="0" err="1">
                <a:solidFill>
                  <a:schemeClr val="accent3"/>
                </a:solidFill>
              </a:rPr>
              <a:t>розкрити</a:t>
            </a:r>
            <a:r>
              <a:rPr lang="ru-RU" sz="2800" dirty="0">
                <a:solidFill>
                  <a:schemeClr val="accent3"/>
                </a:solidFill>
              </a:rPr>
              <a:t> </a:t>
            </a:r>
            <a:r>
              <a:rPr lang="ru-RU" sz="2800" dirty="0" err="1">
                <a:solidFill>
                  <a:schemeClr val="accent3"/>
                </a:solidFill>
              </a:rPr>
              <a:t>настрої</a:t>
            </a:r>
            <a:r>
              <a:rPr lang="ru-RU" sz="2800" dirty="0">
                <a:solidFill>
                  <a:schemeClr val="accent3"/>
                </a:solidFill>
              </a:rPr>
              <a:t> та </a:t>
            </a:r>
            <a:r>
              <a:rPr lang="ru-RU" sz="2800" dirty="0" err="1">
                <a:solidFill>
                  <a:schemeClr val="accent3"/>
                </a:solidFill>
              </a:rPr>
              <a:t>характери</a:t>
            </a:r>
            <a:r>
              <a:rPr lang="ru-RU" sz="2800" dirty="0">
                <a:solidFill>
                  <a:schemeClr val="accent3"/>
                </a:solidFill>
              </a:rPr>
              <a:t> </a:t>
            </a:r>
            <a:r>
              <a:rPr lang="ru-RU" sz="2800" dirty="0" err="1">
                <a:solidFill>
                  <a:schemeClr val="accent3"/>
                </a:solidFill>
              </a:rPr>
              <a:t>героїнь</a:t>
            </a:r>
            <a:r>
              <a:rPr lang="ru-RU" sz="2800" dirty="0">
                <a:solidFill>
                  <a:schemeClr val="accent3"/>
                </a:solidFill>
              </a:rPr>
              <a:t>.</a:t>
            </a:r>
          </a:p>
          <a:p>
            <a:r>
              <a:rPr lang="ru-RU" sz="2800" dirty="0">
                <a:solidFill>
                  <a:schemeClr val="accent3"/>
                </a:solidFill>
              </a:rPr>
              <a:t>11. </a:t>
            </a:r>
            <a:r>
              <a:rPr lang="ru-RU" sz="2800" dirty="0" err="1">
                <a:solidFill>
                  <a:schemeClr val="accent3"/>
                </a:solidFill>
              </a:rPr>
              <a:t>Доведіть</a:t>
            </a:r>
            <a:r>
              <a:rPr lang="ru-RU" sz="2800" dirty="0">
                <a:solidFill>
                  <a:schemeClr val="accent3"/>
                </a:solidFill>
              </a:rPr>
              <a:t>, </a:t>
            </a:r>
            <a:r>
              <a:rPr lang="ru-RU" sz="2800" dirty="0" err="1">
                <a:solidFill>
                  <a:schemeClr val="accent3"/>
                </a:solidFill>
              </a:rPr>
              <a:t>що</a:t>
            </a:r>
            <a:r>
              <a:rPr lang="ru-RU" sz="2800" dirty="0">
                <a:solidFill>
                  <a:schemeClr val="accent3"/>
                </a:solidFill>
              </a:rPr>
              <a:t> «</a:t>
            </a:r>
            <a:r>
              <a:rPr lang="en-US" sz="2800" dirty="0" err="1">
                <a:solidFill>
                  <a:schemeClr val="accent3"/>
                </a:solidFill>
              </a:rPr>
              <a:t>Valse</a:t>
            </a:r>
            <a:r>
              <a:rPr lang="en-US" sz="2800" dirty="0">
                <a:solidFill>
                  <a:schemeClr val="accent3"/>
                </a:solidFill>
              </a:rPr>
              <a:t> </a:t>
            </a:r>
            <a:r>
              <a:rPr lang="en-US" sz="2800" dirty="0" err="1">
                <a:solidFill>
                  <a:schemeClr val="accent3"/>
                </a:solidFill>
              </a:rPr>
              <a:t>melancolique</a:t>
            </a:r>
            <a:r>
              <a:rPr lang="en-US" sz="2800" dirty="0">
                <a:solidFill>
                  <a:schemeClr val="accent3"/>
                </a:solidFill>
              </a:rPr>
              <a:t>» — </a:t>
            </a:r>
            <a:r>
              <a:rPr lang="ru-RU" sz="2800" dirty="0" err="1">
                <a:solidFill>
                  <a:schemeClr val="accent3"/>
                </a:solidFill>
              </a:rPr>
              <a:t>психологічна</a:t>
            </a:r>
            <a:r>
              <a:rPr lang="ru-RU" sz="2800" dirty="0">
                <a:solidFill>
                  <a:schemeClr val="accent3"/>
                </a:solidFill>
              </a:rPr>
              <a:t> новела.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2188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603315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chemeClr val="accent2">
                    <a:lumMod val="75000"/>
                  </a:schemeClr>
                </a:solidFill>
              </a:rPr>
              <a:t>Домашнє завдання: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478506" y="2391155"/>
            <a:ext cx="7507706" cy="3424107"/>
          </a:xfrm>
        </p:spPr>
        <p:txBody>
          <a:bodyPr>
            <a:normAutofit/>
          </a:bodyPr>
          <a:lstStyle/>
          <a:p>
            <a:pPr indent="228600" algn="just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 err="1">
                <a:solidFill>
                  <a:schemeClr val="accent3"/>
                </a:solidFill>
                <a:latin typeface="Times New Roman" panose="02020603050405020304" pitchFamily="18" charset="0"/>
                <a:ea typeface="Microsoft Himalaya" panose="01010100010101010101" pitchFamily="2" charset="0"/>
                <a:cs typeface="Times New Roman" panose="02020603050405020304" pitchFamily="18" charset="0"/>
              </a:rPr>
              <a:t>Напишіть</a:t>
            </a:r>
            <a:r>
              <a:rPr lang="ru-RU" sz="3600" b="1" dirty="0">
                <a:solidFill>
                  <a:schemeClr val="accent3"/>
                </a:solidFill>
                <a:latin typeface="Times New Roman" panose="02020603050405020304" pitchFamily="18" charset="0"/>
                <a:ea typeface="Microsoft Himalaya" panose="01010100010101010101" pitchFamily="2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accent3"/>
                </a:solidFill>
                <a:latin typeface="Times New Roman" panose="02020603050405020304" pitchFamily="18" charset="0"/>
                <a:ea typeface="Microsoft Himalaya" panose="01010100010101010101" pitchFamily="2" charset="0"/>
                <a:cs typeface="Times New Roman" panose="02020603050405020304" pitchFamily="18" charset="0"/>
              </a:rPr>
              <a:t>есе</a:t>
            </a:r>
            <a:r>
              <a:rPr lang="ru-RU" sz="3600" b="1" dirty="0">
                <a:solidFill>
                  <a:schemeClr val="accent3"/>
                </a:solidFill>
                <a:latin typeface="Times New Roman" panose="02020603050405020304" pitchFamily="18" charset="0"/>
                <a:ea typeface="Microsoft Himalaya" panose="01010100010101010101" pitchFamily="2" charset="0"/>
                <a:cs typeface="Times New Roman" panose="02020603050405020304" pitchFamily="18" charset="0"/>
              </a:rPr>
              <a:t> </a:t>
            </a:r>
            <a:r>
              <a:rPr lang="ru-RU" sz="3600" b="1">
                <a:solidFill>
                  <a:schemeClr val="accent3"/>
                </a:solidFill>
                <a:latin typeface="Times New Roman" panose="02020603050405020304" pitchFamily="18" charset="0"/>
                <a:ea typeface="Microsoft Himalaya" panose="01010100010101010101" pitchFamily="2" charset="0"/>
                <a:cs typeface="Times New Roman" panose="02020603050405020304" pitchFamily="18" charset="0"/>
              </a:rPr>
              <a:t>на </a:t>
            </a:r>
            <a:r>
              <a:rPr lang="ru-RU" sz="3600" b="1" smtClean="0">
                <a:solidFill>
                  <a:schemeClr val="accent3"/>
                </a:solidFill>
                <a:latin typeface="Times New Roman" panose="02020603050405020304" pitchFamily="18" charset="0"/>
                <a:ea typeface="Microsoft Himalaya" panose="01010100010101010101" pitchFamily="2" charset="0"/>
                <a:cs typeface="Times New Roman" panose="02020603050405020304" pitchFamily="18" charset="0"/>
              </a:rPr>
              <a:t>тему </a:t>
            </a:r>
            <a:r>
              <a:rPr lang="ru-RU" sz="3600" b="1" dirty="0">
                <a:solidFill>
                  <a:schemeClr val="accent3"/>
                </a:solidFill>
                <a:latin typeface="Times New Roman" panose="02020603050405020304" pitchFamily="18" charset="0"/>
                <a:ea typeface="Microsoft Himalaya" panose="01010100010101010101" pitchFamily="2" charset="0"/>
                <a:cs typeface="Times New Roman" panose="02020603050405020304" pitchFamily="18" charset="0"/>
              </a:rPr>
              <a:t>«</a:t>
            </a:r>
            <a:r>
              <a:rPr lang="ru-RU" sz="3600" b="1" dirty="0" err="1">
                <a:solidFill>
                  <a:schemeClr val="accent3"/>
                </a:solidFill>
                <a:latin typeface="Times New Roman" panose="02020603050405020304" pitchFamily="18" charset="0"/>
                <a:ea typeface="Microsoft Himalaya" panose="01010100010101010101" pitchFamily="2" charset="0"/>
                <a:cs typeface="Times New Roman" panose="02020603050405020304" pitchFamily="18" charset="0"/>
              </a:rPr>
              <a:t>Емансипантка</a:t>
            </a:r>
            <a:r>
              <a:rPr lang="ru-RU" sz="3600" b="1" dirty="0">
                <a:solidFill>
                  <a:schemeClr val="accent3"/>
                </a:solidFill>
                <a:latin typeface="Times New Roman" panose="02020603050405020304" pitchFamily="18" charset="0"/>
                <a:ea typeface="Microsoft Himalaya" panose="01010100010101010101" pitchFamily="2" charset="0"/>
                <a:cs typeface="Times New Roman" panose="02020603050405020304" pitchFamily="18" charset="0"/>
              </a:rPr>
              <a:t> у </a:t>
            </a:r>
            <a:r>
              <a:rPr lang="ru-RU" sz="3600" b="1" dirty="0" err="1">
                <a:solidFill>
                  <a:schemeClr val="accent3"/>
                </a:solidFill>
                <a:latin typeface="Times New Roman" panose="02020603050405020304" pitchFamily="18" charset="0"/>
                <a:ea typeface="Microsoft Himalaya" panose="01010100010101010101" pitchFamily="2" charset="0"/>
                <a:cs typeface="Times New Roman" panose="02020603050405020304" pitchFamily="18" charset="0"/>
              </a:rPr>
              <a:t>творах</a:t>
            </a:r>
            <a:r>
              <a:rPr lang="ru-RU" sz="3600" b="1" dirty="0">
                <a:solidFill>
                  <a:schemeClr val="accent3"/>
                </a:solidFill>
                <a:latin typeface="Times New Roman" panose="02020603050405020304" pitchFamily="18" charset="0"/>
                <a:ea typeface="Microsoft Himalaya" panose="01010100010101010101" pitchFamily="2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solidFill>
                  <a:schemeClr val="accent3"/>
                </a:solidFill>
                <a:latin typeface="Times New Roman" panose="02020603050405020304" pitchFamily="18" charset="0"/>
                <a:ea typeface="Microsoft Himalaya" panose="01010100010101010101" pitchFamily="2" charset="0"/>
                <a:cs typeface="Times New Roman" panose="02020603050405020304" pitchFamily="18" charset="0"/>
              </a:rPr>
              <a:t>                                       О</a:t>
            </a:r>
            <a:r>
              <a:rPr lang="ru-RU" sz="3600" b="1" dirty="0">
                <a:solidFill>
                  <a:schemeClr val="accent3"/>
                </a:solidFill>
                <a:latin typeface="Times New Roman" panose="02020603050405020304" pitchFamily="18" charset="0"/>
                <a:ea typeface="Microsoft Himalaya" panose="01010100010101010101" pitchFamily="2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solidFill>
                  <a:schemeClr val="accent3"/>
                </a:solidFill>
                <a:latin typeface="Times New Roman" panose="02020603050405020304" pitchFamily="18" charset="0"/>
                <a:ea typeface="Microsoft Himalaya" panose="01010100010101010101" pitchFamily="2" charset="0"/>
                <a:cs typeface="Times New Roman" panose="02020603050405020304" pitchFamily="18" charset="0"/>
              </a:rPr>
              <a:t>Кобилянської</a:t>
            </a:r>
            <a:r>
              <a:rPr lang="ru-RU" sz="3600" b="1" dirty="0">
                <a:solidFill>
                  <a:schemeClr val="accent3"/>
                </a:solidFill>
                <a:latin typeface="Times New Roman" panose="02020603050405020304" pitchFamily="18" charset="0"/>
                <a:ea typeface="Microsoft Himalaya" panose="01010100010101010101" pitchFamily="2" charset="0"/>
                <a:cs typeface="Times New Roman" panose="02020603050405020304" pitchFamily="18" charset="0"/>
              </a:rPr>
              <a:t>: яка вона?».</a:t>
            </a:r>
          </a:p>
          <a:p>
            <a:endParaRPr lang="ru-RU" sz="3600" b="1" dirty="0">
              <a:solidFill>
                <a:schemeClr val="accent3"/>
              </a:solidFill>
              <a:latin typeface="Times New Roman" panose="02020603050405020304" pitchFamily="18" charset="0"/>
              <a:ea typeface="Microsoft Himalaya" panose="01010100010101010101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626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88233"/>
            <a:ext cx="10364451" cy="1074820"/>
          </a:xfrm>
        </p:spPr>
        <p:txBody>
          <a:bodyPr>
            <a:normAutofit/>
          </a:bodyPr>
          <a:lstStyle/>
          <a:p>
            <a:pPr lvl="0" algn="r" defTabSz="457200">
              <a:lnSpc>
                <a:spcPct val="100000"/>
              </a:lnSpc>
              <a:spcBef>
                <a:spcPts val="0"/>
              </a:spcBef>
            </a:pPr>
            <a:r>
              <a:rPr lang="ru-RU" sz="3200" b="1" cap="none" dirty="0" err="1" smtClean="0">
                <a:solidFill>
                  <a:schemeClr val="accent1">
                    <a:lumMod val="75000"/>
                  </a:schemeClr>
                </a:solidFill>
                <a:latin typeface="Gabriola" panose="04040605051002020D02" pitchFamily="82" charset="0"/>
              </a:rPr>
              <a:t>Музика</a:t>
            </a:r>
            <a:r>
              <a:rPr lang="ru-RU" sz="3200" b="1" cap="none" dirty="0" smtClean="0">
                <a:solidFill>
                  <a:schemeClr val="accent1">
                    <a:lumMod val="75000"/>
                  </a:schemeClr>
                </a:solidFill>
                <a:latin typeface="Gabriola" panose="04040605051002020D02" pitchFamily="82" charset="0"/>
              </a:rPr>
              <a:t> </a:t>
            </a:r>
            <a:r>
              <a:rPr lang="ru-RU" sz="3200" b="1" cap="none" dirty="0" err="1">
                <a:solidFill>
                  <a:schemeClr val="accent1">
                    <a:lumMod val="75000"/>
                  </a:schemeClr>
                </a:solidFill>
                <a:latin typeface="Gabriola" panose="04040605051002020D02" pitchFamily="82" charset="0"/>
              </a:rPr>
              <a:t>повертає</a:t>
            </a:r>
            <a:r>
              <a:rPr lang="ru-RU" sz="3200" b="1" cap="none" dirty="0">
                <a:solidFill>
                  <a:schemeClr val="accent1">
                    <a:lumMod val="75000"/>
                  </a:schemeClr>
                </a:solidFill>
                <a:latin typeface="Gabriola" panose="04040605051002020D02" pitchFamily="82" charset="0"/>
              </a:rPr>
              <a:t> нам те, </a:t>
            </a:r>
            <a:r>
              <a:rPr lang="ru-RU" sz="3200" b="1" cap="none" dirty="0" err="1">
                <a:solidFill>
                  <a:schemeClr val="accent1">
                    <a:lumMod val="75000"/>
                  </a:schemeClr>
                </a:solidFill>
                <a:latin typeface="Gabriola" panose="04040605051002020D02" pitchFamily="82" charset="0"/>
              </a:rPr>
              <a:t>що</a:t>
            </a:r>
            <a:r>
              <a:rPr lang="ru-RU" sz="3200" b="1" cap="none" dirty="0">
                <a:solidFill>
                  <a:schemeClr val="accent1">
                    <a:lumMod val="75000"/>
                  </a:schemeClr>
                </a:solidFill>
                <a:latin typeface="Gabriola" panose="04040605051002020D02" pitchFamily="82" charset="0"/>
              </a:rPr>
              <a:t> </a:t>
            </a:r>
            <a:r>
              <a:rPr lang="ru-RU" sz="3200" b="1" cap="none" dirty="0" err="1">
                <a:solidFill>
                  <a:schemeClr val="accent1">
                    <a:lumMod val="75000"/>
                  </a:schemeClr>
                </a:solidFill>
                <a:latin typeface="Gabriola" panose="04040605051002020D02" pitchFamily="82" charset="0"/>
              </a:rPr>
              <a:t>забирає</a:t>
            </a:r>
            <a:r>
              <a:rPr lang="ru-RU" sz="3200" b="1" cap="none" dirty="0">
                <a:solidFill>
                  <a:schemeClr val="accent1">
                    <a:lumMod val="75000"/>
                  </a:schemeClr>
                </a:solidFill>
                <a:latin typeface="Gabriola" panose="04040605051002020D02" pitchFamily="82" charset="0"/>
              </a:rPr>
              <a:t> </a:t>
            </a:r>
            <a:r>
              <a:rPr lang="ru-RU" sz="3200" b="1" cap="none" dirty="0" err="1">
                <a:solidFill>
                  <a:schemeClr val="accent1">
                    <a:lumMod val="75000"/>
                  </a:schemeClr>
                </a:solidFill>
                <a:latin typeface="Gabriola" panose="04040605051002020D02" pitchFamily="82" charset="0"/>
              </a:rPr>
              <a:t>життя</a:t>
            </a:r>
            <a:r>
              <a:rPr lang="ru-RU" sz="3200" b="1" cap="none" dirty="0" smtClean="0">
                <a:solidFill>
                  <a:schemeClr val="accent1">
                    <a:lumMod val="75000"/>
                  </a:schemeClr>
                </a:solidFill>
                <a:latin typeface="Gabriola" panose="04040605051002020D02" pitchFamily="82" charset="0"/>
              </a:rPr>
              <a:t>...</a:t>
            </a:r>
            <a:r>
              <a:rPr lang="ru-RU" sz="3200" b="1" cap="none" dirty="0">
                <a:solidFill>
                  <a:schemeClr val="accent1">
                    <a:lumMod val="75000"/>
                  </a:schemeClr>
                </a:solidFill>
                <a:latin typeface="Gabriola" panose="04040605051002020D02" pitchFamily="82" charset="0"/>
              </a:rPr>
              <a:t/>
            </a:r>
            <a:br>
              <a:rPr lang="ru-RU" sz="3200" b="1" cap="none" dirty="0">
                <a:solidFill>
                  <a:schemeClr val="accent1">
                    <a:lumMod val="75000"/>
                  </a:schemeClr>
                </a:solidFill>
                <a:latin typeface="Gabriola" panose="04040605051002020D02" pitchFamily="82" charset="0"/>
              </a:rPr>
            </a:br>
            <a:r>
              <a:rPr lang="ru-RU" sz="3200" b="1" cap="none" dirty="0" err="1">
                <a:solidFill>
                  <a:schemeClr val="accent1">
                    <a:lumMod val="75000"/>
                  </a:schemeClr>
                </a:solidFill>
                <a:latin typeface="Gabriola" panose="04040605051002020D02" pitchFamily="82" charset="0"/>
              </a:rPr>
              <a:t>Генріх</a:t>
            </a:r>
            <a:r>
              <a:rPr lang="ru-RU" sz="3200" b="1" cap="none" dirty="0">
                <a:solidFill>
                  <a:schemeClr val="accent1">
                    <a:lumMod val="75000"/>
                  </a:schemeClr>
                </a:solidFill>
                <a:latin typeface="Gabriola" panose="04040605051002020D02" pitchFamily="82" charset="0"/>
              </a:rPr>
              <a:t> Гейне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Gabriola" panose="04040605051002020D02" pitchFamily="8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163053"/>
            <a:ext cx="10363826" cy="5534525"/>
          </a:xfrm>
        </p:spPr>
        <p:txBody>
          <a:bodyPr/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4400" dirty="0" err="1" smtClean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Судячи</a:t>
            </a:r>
            <a:r>
              <a:rPr lang="ru-RU" sz="4400" dirty="0" smtClean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4400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назви</a:t>
            </a:r>
            <a:r>
              <a:rPr lang="ru-RU" sz="4400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новела «</a:t>
            </a:r>
            <a:r>
              <a:rPr lang="ru-RU" sz="4400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Valse</a:t>
            </a:r>
            <a:r>
              <a:rPr lang="ru-RU" sz="4400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melancolique</a:t>
            </a:r>
            <a:r>
              <a:rPr lang="ru-RU" sz="4400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4400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4400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4400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перекладі</a:t>
            </a:r>
            <a:r>
              <a:rPr lang="ru-RU" sz="4400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4400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4400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меланхолійний</a:t>
            </a:r>
            <a:r>
              <a:rPr lang="ru-RU" sz="4400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вальс», </a:t>
            </a:r>
            <a:r>
              <a:rPr lang="ru-RU" sz="4400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4400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4400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присвячена</a:t>
            </a:r>
            <a:r>
              <a:rPr lang="ru-RU" sz="4400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4400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мистецькій</a:t>
            </a:r>
            <a:r>
              <a:rPr lang="ru-RU" sz="4400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4400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темі</a:t>
            </a:r>
            <a:r>
              <a:rPr lang="ru-RU" sz="4400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sz="4400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музика</a:t>
            </a:r>
            <a:r>
              <a:rPr lang="ru-RU" sz="4400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 і у </a:t>
            </a:r>
            <a:r>
              <a:rPr lang="ru-RU" sz="4400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творі</a:t>
            </a:r>
            <a:r>
              <a:rPr lang="ru-RU" sz="4400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4400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Impromtu</a:t>
            </a:r>
            <a:r>
              <a:rPr lang="ru-RU" sz="4400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phantasie</a:t>
            </a:r>
            <a:r>
              <a:rPr lang="ru-RU" sz="4400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», стала для О. </a:t>
            </a:r>
            <a:r>
              <a:rPr lang="ru-RU" sz="4400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Кобилянської</a:t>
            </a:r>
            <a:r>
              <a:rPr lang="ru-RU" sz="4400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4400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приводом до </a:t>
            </a:r>
            <a:r>
              <a:rPr lang="ru-RU" sz="4400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роздумів</a:t>
            </a:r>
            <a:r>
              <a:rPr lang="ru-RU" sz="4400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проблему </a:t>
            </a:r>
            <a:r>
              <a:rPr lang="ru-RU" sz="4400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жіночого</a:t>
            </a:r>
            <a:r>
              <a:rPr lang="ru-RU" sz="4400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щастя</a:t>
            </a:r>
            <a:r>
              <a:rPr lang="ru-RU" sz="4400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400" dirty="0">
              <a:solidFill>
                <a:schemeClr val="accent2"/>
              </a:solidFill>
              <a:latin typeface="Gabriola" panose="04040605051002020D02" pitchFamily="8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4400" dirty="0">
              <a:solidFill>
                <a:schemeClr val="accent2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713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88233"/>
            <a:ext cx="10364451" cy="986588"/>
          </a:xfrm>
        </p:spPr>
        <p:txBody>
          <a:bodyPr/>
          <a:lstStyle/>
          <a:p>
            <a:r>
              <a:rPr lang="uk-UA" dirty="0" smtClean="0">
                <a:solidFill>
                  <a:schemeClr val="accent2"/>
                </a:solidFill>
                <a:latin typeface="Georgia" panose="02040502050405020303" pitchFamily="18" charset="0"/>
              </a:rPr>
              <a:t>Історія написання твору</a:t>
            </a:r>
            <a:endParaRPr lang="ru-RU" dirty="0">
              <a:solidFill>
                <a:schemeClr val="accent2"/>
              </a:solidFill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68442" y="834190"/>
            <a:ext cx="11782926" cy="5959642"/>
          </a:xfrm>
        </p:spPr>
        <p:txBody>
          <a:bodyPr>
            <a:normAutofit fontScale="70000" lnSpcReduction="20000"/>
          </a:bodyPr>
          <a:lstStyle/>
          <a:p>
            <a:pPr indent="228600" algn="just">
              <a:lnSpc>
                <a:spcPct val="107000"/>
              </a:lnSpc>
              <a:spcAft>
                <a:spcPts val="800"/>
              </a:spcAft>
            </a:pPr>
            <a:r>
              <a:rPr lang="ru-RU" sz="3900" dirty="0" smtClean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900" dirty="0" err="1" smtClean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Безпосереднім</a:t>
            </a:r>
            <a:r>
              <a:rPr lang="ru-RU" sz="3900" dirty="0" smtClean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поштовхом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написання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новели стали </a:t>
            </a:r>
            <a:r>
              <a:rPr lang="ru-RU" sz="3900" dirty="0" smtClean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непрості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 smtClean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стосунки</a:t>
            </a:r>
            <a:r>
              <a:rPr lang="ru-RU" sz="3900" dirty="0" smtClean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О. </a:t>
            </a:r>
            <a:r>
              <a:rPr lang="ru-RU" sz="3900" dirty="0" err="1" smtClean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Кобилянської</a:t>
            </a:r>
            <a:r>
              <a:rPr lang="ru-RU" sz="3900" dirty="0" smtClean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3900" dirty="0" smtClean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О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Маковеєм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Про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автобіографічність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твору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сама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письменниця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листі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1898 р. писала: «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Прочиталисьте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Valse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melanc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.” і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знаєте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історію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мого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Се моя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кажу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нічого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здогадувався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так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недвозначно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натякала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письменниця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Напевне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так.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відчував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докори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сумління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розбите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кохання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першим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твором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підготував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друку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посаді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редактора «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Літературно-наукового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вісника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новела «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Valse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melancolique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 Але, як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справжній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митець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власну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життєву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драму О.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Кобилянська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змогла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узагальнити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осмислення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долі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значної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українського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9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жіноцтва</a:t>
            </a:r>
            <a:r>
              <a:rPr lang="ru-RU" sz="39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того часу.</a:t>
            </a:r>
            <a:endParaRPr lang="ru-RU" sz="3900" dirty="0">
              <a:solidFill>
                <a:schemeClr val="accent3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6930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80212"/>
            <a:ext cx="10364451" cy="1267326"/>
          </a:xfrm>
        </p:spPr>
        <p:txBody>
          <a:bodyPr>
            <a:normAutofit/>
          </a:bodyPr>
          <a:lstStyle/>
          <a:p>
            <a:r>
              <a:rPr lang="uk-UA" sz="5400" b="1" i="1" dirty="0" smtClean="0">
                <a:solidFill>
                  <a:schemeClr val="accent2"/>
                </a:solidFill>
                <a:latin typeface="Gabriola" panose="04040605051002020D02" pitchFamily="82" charset="0"/>
              </a:rPr>
              <a:t>Тема новели</a:t>
            </a:r>
            <a:endParaRPr lang="ru-RU" sz="5400" b="1" i="1" dirty="0">
              <a:solidFill>
                <a:schemeClr val="accent2"/>
              </a:solidFill>
              <a:latin typeface="Gabriola" panose="04040605051002020D02" pitchFamily="8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259305"/>
            <a:ext cx="10363826" cy="5598695"/>
          </a:xfrm>
        </p:spPr>
        <p:txBody>
          <a:bodyPr>
            <a:normAutofit lnSpcReduction="10000"/>
          </a:bodyPr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3600" dirty="0" smtClean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36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центрі</a:t>
            </a:r>
            <a:r>
              <a:rPr lang="ru-RU" sz="36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новели — </a:t>
            </a:r>
            <a:r>
              <a:rPr lang="ru-RU" sz="36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творчо</a:t>
            </a:r>
            <a:r>
              <a:rPr lang="ru-RU" sz="36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обдаровані</a:t>
            </a:r>
            <a:r>
              <a:rPr lang="ru-RU" sz="36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sz="36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Марта, Ганна та </a:t>
            </a:r>
            <a:r>
              <a:rPr lang="ru-RU" sz="36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Софія</a:t>
            </a:r>
            <a:r>
              <a:rPr lang="ru-RU" sz="36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36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вибудовують</a:t>
            </a:r>
            <a:r>
              <a:rPr lang="ru-RU" sz="36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36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маленький </a:t>
            </a:r>
            <a:r>
              <a:rPr lang="ru-RU" sz="36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замкнений</a:t>
            </a:r>
            <a:r>
              <a:rPr lang="ru-RU" sz="36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світ</a:t>
            </a:r>
            <a:r>
              <a:rPr lang="ru-RU" sz="36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відокремлений</a:t>
            </a:r>
            <a:r>
              <a:rPr lang="ru-RU" sz="36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6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решти</a:t>
            </a:r>
            <a:r>
              <a:rPr lang="ru-RU" sz="36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36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знаходять</a:t>
            </a:r>
            <a:r>
              <a:rPr lang="ru-RU" sz="36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душевну</a:t>
            </a:r>
            <a:r>
              <a:rPr lang="ru-RU" sz="36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рівновагу</a:t>
            </a:r>
            <a:r>
              <a:rPr lang="ru-RU" sz="36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6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мистецтві</a:t>
            </a:r>
            <a:r>
              <a:rPr lang="ru-RU" sz="36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6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36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втіленням</a:t>
            </a:r>
            <a:r>
              <a:rPr lang="ru-RU" sz="36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гармонії</a:t>
            </a:r>
            <a:r>
              <a:rPr lang="ru-RU" sz="36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6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краси</a:t>
            </a:r>
            <a:r>
              <a:rPr lang="ru-RU" sz="36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solidFill>
                <a:schemeClr val="accent3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600" dirty="0" smtClean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3600" dirty="0" err="1" smtClean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Зображення</a:t>
            </a:r>
            <a:r>
              <a:rPr lang="ru-RU" sz="3600" dirty="0" smtClean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36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sz="36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обдарованих</a:t>
            </a:r>
            <a:r>
              <a:rPr lang="ru-RU" sz="36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sz="36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є темою новели.</a:t>
            </a:r>
            <a:endParaRPr lang="ru-RU" sz="3600" dirty="0">
              <a:solidFill>
                <a:schemeClr val="accent3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3600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554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1474" y="80212"/>
            <a:ext cx="11381873" cy="1652336"/>
          </a:xfrm>
        </p:spPr>
        <p:txBody>
          <a:bodyPr>
            <a:normAutofit/>
          </a:bodyPr>
          <a:lstStyle/>
          <a:p>
            <a:r>
              <a:rPr lang="ru-RU" b="1" i="1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Героїні</a:t>
            </a:r>
            <a:r>
              <a:rPr lang="ru-RU" b="1" i="1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b="1" i="1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Valse</a:t>
            </a:r>
            <a:r>
              <a:rPr lang="ru-RU" b="1" i="1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melancolique</a:t>
            </a:r>
            <a:r>
              <a:rPr lang="ru-RU" b="1" i="1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за </a:t>
            </a:r>
            <a:r>
              <a:rPr lang="ru-RU" b="1" i="1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своїми</a:t>
            </a:r>
            <a:r>
              <a:rPr lang="ru-RU" b="1" i="1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характерами </a:t>
            </a:r>
            <a:r>
              <a:rPr lang="ru-RU" b="1" i="1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b="1" i="1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b="1" i="1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b="1" i="1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об’єднує</a:t>
            </a:r>
            <a:r>
              <a:rPr lang="ru-RU" b="1" i="1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спільне</a:t>
            </a:r>
            <a:r>
              <a:rPr lang="ru-RU" b="1" i="1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b="1" i="1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b="1" i="1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щасливими</a:t>
            </a:r>
            <a:r>
              <a:rPr lang="ru-RU" b="1" i="1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b="1" i="1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b="1" i="1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них </a:t>
            </a:r>
            <a:r>
              <a:rPr lang="ru-RU" b="1" i="1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b="1" i="1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ідеал</a:t>
            </a:r>
            <a:r>
              <a:rPr lang="ru-RU" b="1" i="1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жіночого</a:t>
            </a:r>
            <a:r>
              <a:rPr lang="ru-RU" b="1" i="1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щастя</a:t>
            </a:r>
            <a:r>
              <a:rPr lang="ru-RU" b="1" i="1" dirty="0">
                <a:solidFill>
                  <a:schemeClr val="accent2"/>
                </a:solidFill>
                <a:latin typeface="Gabriola" panose="04040605051002020D02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i="1" dirty="0">
              <a:solidFill>
                <a:schemeClr val="accent2"/>
              </a:solidFill>
              <a:latin typeface="Gabriola" panose="04040605051002020D02" pitchFamily="8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6253" y="1732548"/>
            <a:ext cx="11959389" cy="502919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200" dirty="0" smtClean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2200" b="1" u="sng" dirty="0" smtClean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Ганна</a:t>
            </a:r>
            <a:r>
              <a:rPr lang="ru-RU" sz="2200" b="1" u="sng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художниця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поглядами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наймодерніша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мета — </a:t>
            </a:r>
            <a:r>
              <a:rPr lang="ru-RU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удосконалення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художньої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майстерності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Римі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заради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вона ладна </a:t>
            </a:r>
            <a:r>
              <a:rPr lang="ru-RU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піти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будь-</a:t>
            </a:r>
            <a:r>
              <a:rPr lang="ru-RU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компроміси</a:t>
            </a:r>
            <a:r>
              <a:rPr lang="ru-RU" sz="2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мистецтво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щасливою</a:t>
            </a:r>
            <a:r>
              <a:rPr lang="ru-RU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sz="2200" b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200" b="1" u="sng" dirty="0" smtClean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Марта</a:t>
            </a:r>
            <a:r>
              <a:rPr lang="ru-RU" sz="2200" dirty="0" smtClean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утілює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риси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традиційної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жінки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доброї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теплої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терплячої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хазяйновитої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прийнятні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люблячої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дружини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турботливої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матері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прагне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самовдосконалення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самореалізації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покликання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дівчина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бачить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учительській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найточніше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виражала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материнське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2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sz="22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світу</a:t>
            </a:r>
            <a:r>
              <a:rPr lang="ru-RU" sz="2200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200" dirty="0" smtClean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200" b="1" u="sng" dirty="0" err="1" smtClean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Софія</a:t>
            </a:r>
            <a:r>
              <a:rPr lang="ru-RU" sz="2200" dirty="0" smtClean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лірична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стримана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зосереджена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власному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внутрішньому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стані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Прихистком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життєвих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драм для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музика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Зазнавши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минулому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сильних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душевних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розчарувань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особистому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дівчина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мріє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вступити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консерваторії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Відні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стати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піаністкою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Як і Марта, вона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прагне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кохати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бути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коханою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переконана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жінка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стосунках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повинна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втрачати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«Я» й </a:t>
            </a:r>
            <a:r>
              <a:rPr lang="ru-RU" sz="22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2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гордою.</a:t>
            </a:r>
            <a:endParaRPr lang="ru-RU" sz="2200" dirty="0">
              <a:solidFill>
                <a:schemeClr val="accent3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5814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ru-RU" sz="54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новели </a:t>
            </a:r>
            <a:r>
              <a:rPr lang="ru-RU" sz="54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endParaRPr lang="ru-RU" sz="5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88758" y="2367092"/>
            <a:ext cx="10988842" cy="342410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4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утвердження</a:t>
            </a:r>
            <a:r>
              <a:rPr lang="ru-RU" sz="4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думки про </a:t>
            </a:r>
            <a:r>
              <a:rPr lang="ru-RU" sz="4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вільний</a:t>
            </a:r>
            <a:r>
              <a:rPr lang="ru-RU" sz="4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4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жінкою</a:t>
            </a:r>
            <a:r>
              <a:rPr lang="ru-RU" sz="4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4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життєвого</a:t>
            </a:r>
            <a:r>
              <a:rPr lang="ru-RU" sz="4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шляху та </a:t>
            </a:r>
            <a:r>
              <a:rPr lang="ru-RU" sz="4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4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4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умов для </a:t>
            </a:r>
            <a:r>
              <a:rPr lang="ru-RU" sz="4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4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самореалізації</a:t>
            </a:r>
            <a:r>
              <a:rPr lang="ru-RU" sz="4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248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228600"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Сюжет і </a:t>
            </a:r>
            <a:r>
              <a:rPr lang="ru-RU" b="1" i="1" dirty="0" err="1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композиція</a:t>
            </a:r>
            <a: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08547" y="1572126"/>
            <a:ext cx="11686674" cy="5350042"/>
          </a:xfrm>
        </p:spPr>
        <p:txBody>
          <a:bodyPr>
            <a:normAutofit fontScale="55000" lnSpcReduction="20000"/>
          </a:bodyPr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5100" dirty="0" smtClean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Мотив 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вальсу </a:t>
            </a:r>
            <a:r>
              <a:rPr lang="ru-RU" sz="5100" dirty="0" smtClean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5100" dirty="0" err="1" smtClean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творі</a:t>
            </a:r>
            <a:r>
              <a:rPr lang="ru-RU" sz="5100" dirty="0" smtClean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наскрізний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об’єднує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завершене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ціле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5100" dirty="0">
              <a:solidFill>
                <a:schemeClr val="accent3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5100" dirty="0" smtClean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У 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заголовок новели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авторка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винесла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назву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музичного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етюду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Valse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melancolique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створила та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тричі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виконувала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твору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піаністка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Софія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настроєм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складався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частин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легкої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безтурботної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бентежної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трагічної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наприкінці</a:t>
            </a:r>
            <a:r>
              <a:rPr lang="ru-RU" sz="5100" dirty="0" smtClean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настрій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твору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ніби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віддзеркалював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щасливі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драматичні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переживала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короткого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 err="1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Софія</a:t>
            </a:r>
            <a:r>
              <a:rPr lang="ru-RU" sz="5100" dirty="0"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Дорошенко.</a:t>
            </a:r>
            <a:endParaRPr lang="ru-RU" sz="5100" dirty="0">
              <a:solidFill>
                <a:schemeClr val="accent3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7214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913775" y="120315"/>
            <a:ext cx="10364451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84483" y="352926"/>
            <a:ext cx="11758863" cy="6424863"/>
          </a:xfrm>
        </p:spPr>
        <p:txBody>
          <a:bodyPr>
            <a:noAutofit/>
          </a:bodyPr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20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Сюжет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твору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настроєм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виразну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двочастинну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будову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першій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переважає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меланхолійний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настрій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героїнь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тече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розмірено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одноманітно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Усе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змінюється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переїздом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помешкання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піаністки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Софії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Розповідь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динамічнішою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напруженішою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нагнітає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передчуття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неминучої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трагедії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Ворохобна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бентежна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гама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меланхолійного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вальсу стала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ніби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передчуттям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піаністки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низки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подій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власному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призвели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фатальної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розв’язки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смерті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головної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героїні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32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928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6" y="1"/>
            <a:ext cx="9240878" cy="1884946"/>
          </a:xfrm>
        </p:spPr>
        <p:txBody>
          <a:bodyPr>
            <a:noAutofit/>
          </a:bodyPr>
          <a:lstStyle/>
          <a:p>
            <a:pPr indent="228600" algn="just"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Сюжет новели </a:t>
            </a:r>
            <a:r>
              <a:rPr lang="ru-RU" sz="2800" dirty="0" err="1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подій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розповідають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800" dirty="0" err="1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неповних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пів</a:t>
            </a: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року </a:t>
            </a:r>
            <a:r>
              <a:rPr lang="ru-RU" sz="2800" dirty="0" err="1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інтелектуалок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accent3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1403684"/>
            <a:ext cx="10363826" cy="5253790"/>
          </a:xfrm>
        </p:spPr>
        <p:txBody>
          <a:bodyPr>
            <a:normAutofit fontScale="70000" lnSpcReduction="20000"/>
          </a:bodyPr>
          <a:lstStyle/>
          <a:p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2800" b="1" i="1" u="sng" dirty="0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i="1" u="sng" dirty="0" err="1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експозиції</a:t>
            </a:r>
            <a:r>
              <a:rPr lang="ru-RU" sz="2800" b="1" i="1" u="sng" dirty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дізнаємося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несхожих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собою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Марту й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Ганнусю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точаться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розмови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кохання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майбутнє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Епізод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коли до них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приєднується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музикантка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Софія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Дорошенко, </a:t>
            </a:r>
            <a:r>
              <a:rPr lang="ru-RU" sz="2800" b="1" i="1" u="sng" dirty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становить </a:t>
            </a:r>
            <a:r>
              <a:rPr lang="ru-RU" sz="2800" b="1" i="1" u="sng" dirty="0" err="1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зав’язку</a:t>
            </a:r>
            <a:r>
              <a:rPr lang="ru-RU" sz="2800" b="1" i="1" u="sng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твору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228600" algn="just"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подій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u="sng" dirty="0" err="1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800" b="1" i="1" u="sng" dirty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u="sng" dirty="0" err="1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стрімкому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розгортанню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сюжету новели.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Будні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приятельок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гармонійними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щасливими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настроєво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нагадували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першу,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легку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вальсу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228600" algn="just">
              <a:lnSpc>
                <a:spcPct val="107000"/>
              </a:lnSpc>
              <a:spcAft>
                <a:spcPts val="800"/>
              </a:spcAft>
            </a:pPr>
            <a:r>
              <a:rPr lang="ru-RU" sz="2800" b="1" i="1" dirty="0" err="1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Кульмінацією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твору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sz="2800" dirty="0" err="1" smtClean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епізод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, коли </a:t>
            </a:r>
            <a:r>
              <a:rPr lang="ru-RU" sz="2800" dirty="0" err="1" smtClean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Софія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лист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дядька, у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той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відмовляє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їй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утриманні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Дівчина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витримує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удару й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помирає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досягши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заповітної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мети. </a:t>
            </a:r>
            <a:endParaRPr lang="ru-RU" sz="2800" dirty="0" smtClean="0">
              <a:solidFill>
                <a:schemeClr val="accent2">
                  <a:lumMod val="50000"/>
                </a:schemeClr>
              </a:solidFill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800" b="1" i="1" u="sng" dirty="0" err="1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розв’язці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відомо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героїнь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Софіїної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смерті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Марта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щаслива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шлюбі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Ганнуся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самотужки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виховує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сина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вся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поринула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творчість</a:t>
            </a:r>
            <a:r>
              <a:rPr lang="ru-RU" sz="2800" dirty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accent2">
                  <a:lumMod val="50000"/>
                </a:schemeClr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07000"/>
              </a:lnSpc>
              <a:spcAft>
                <a:spcPts val="800"/>
              </a:spcAft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8970849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168</TotalTime>
  <Words>1032</Words>
  <Application>Microsoft Office PowerPoint</Application>
  <PresentationFormat>Широкоэкранный</PresentationFormat>
  <Paragraphs>42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4" baseType="lpstr">
      <vt:lpstr>Algerian</vt:lpstr>
      <vt:lpstr>Arial</vt:lpstr>
      <vt:lpstr>Calibri</vt:lpstr>
      <vt:lpstr>Candara</vt:lpstr>
      <vt:lpstr>Gabriola</vt:lpstr>
      <vt:lpstr>Georgia</vt:lpstr>
      <vt:lpstr>Microsoft Himalaya</vt:lpstr>
      <vt:lpstr>Times New Roman</vt:lpstr>
      <vt:lpstr>Tw Cen MT</vt:lpstr>
      <vt:lpstr>Verdana</vt:lpstr>
      <vt:lpstr>Капля</vt:lpstr>
      <vt:lpstr>ОЛЬГА КОБИЛЯНСЬКА.</vt:lpstr>
      <vt:lpstr>Музика повертає нам те, що забирає життя... Генріх Гейне</vt:lpstr>
      <vt:lpstr>Історія написання твору</vt:lpstr>
      <vt:lpstr>Тема новели</vt:lpstr>
      <vt:lpstr>Героїні «Valse melancolique» за своїми характерами різні, але їх об’єднує спільне прагнення бути щасливими. У кожної з них свій ідеал жіночого щастя.</vt:lpstr>
      <vt:lpstr>Ідея новели - </vt:lpstr>
      <vt:lpstr>Сюжет і композиція </vt:lpstr>
      <vt:lpstr>Презентация PowerPoint</vt:lpstr>
      <vt:lpstr>Сюжет новели складається з кількох подій, що розповідають про неповних пів року із життя трьох інтелектуалок. </vt:lpstr>
      <vt:lpstr>ПОДИСКУТУЙТЕ З ОДНОКЛАСНИКАМИ </vt:lpstr>
      <vt:lpstr>ЗАПИТАННЯ ТА ЗАВДАННЯ</vt:lpstr>
      <vt:lpstr>Презентация PowerPoint</vt:lpstr>
      <vt:lpstr>Домашнє завдання: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196</dc:creator>
  <cp:lastModifiedBy>Аделіна</cp:lastModifiedBy>
  <cp:revision>15</cp:revision>
  <dcterms:created xsi:type="dcterms:W3CDTF">2019-02-13T06:25:13Z</dcterms:created>
  <dcterms:modified xsi:type="dcterms:W3CDTF">2025-02-11T12:06:07Z</dcterms:modified>
</cp:coreProperties>
</file>