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8EE1-A2D6-4770-AD14-55461561566D}" type="datetimeFigureOut">
              <a:rPr lang="uk-UA" smtClean="0"/>
              <a:t>06.02.2023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CAD8-A511-487F-9DB8-D4CCB7AD1D3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7035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8EE1-A2D6-4770-AD14-55461561566D}" type="datetimeFigureOut">
              <a:rPr lang="uk-UA" smtClean="0"/>
              <a:t>06.02.2023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CAD8-A511-487F-9DB8-D4CCB7AD1D3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3197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8EE1-A2D6-4770-AD14-55461561566D}" type="datetimeFigureOut">
              <a:rPr lang="uk-UA" smtClean="0"/>
              <a:t>06.02.2023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CAD8-A511-487F-9DB8-D4CCB7AD1D3C}" type="slidenum">
              <a:rPr lang="uk-UA" smtClean="0"/>
              <a:t>‹№›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1849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8EE1-A2D6-4770-AD14-55461561566D}" type="datetimeFigureOut">
              <a:rPr lang="uk-UA" smtClean="0"/>
              <a:t>06.02.2023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CAD8-A511-487F-9DB8-D4CCB7AD1D3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3312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8EE1-A2D6-4770-AD14-55461561566D}" type="datetimeFigureOut">
              <a:rPr lang="uk-UA" smtClean="0"/>
              <a:t>06.02.2023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CAD8-A511-487F-9DB8-D4CCB7AD1D3C}" type="slidenum">
              <a:rPr lang="uk-UA" smtClean="0"/>
              <a:t>‹№›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1886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8EE1-A2D6-4770-AD14-55461561566D}" type="datetimeFigureOut">
              <a:rPr lang="uk-UA" smtClean="0"/>
              <a:t>06.02.2023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CAD8-A511-487F-9DB8-D4CCB7AD1D3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7412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8EE1-A2D6-4770-AD14-55461561566D}" type="datetimeFigureOut">
              <a:rPr lang="uk-UA" smtClean="0"/>
              <a:t>06.02.2023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CAD8-A511-487F-9DB8-D4CCB7AD1D3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624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8EE1-A2D6-4770-AD14-55461561566D}" type="datetimeFigureOut">
              <a:rPr lang="uk-UA" smtClean="0"/>
              <a:t>06.02.2023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CAD8-A511-487F-9DB8-D4CCB7AD1D3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4770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8EE1-A2D6-4770-AD14-55461561566D}" type="datetimeFigureOut">
              <a:rPr lang="uk-UA" smtClean="0"/>
              <a:t>06.02.2023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CAD8-A511-487F-9DB8-D4CCB7AD1D3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1048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8EE1-A2D6-4770-AD14-55461561566D}" type="datetimeFigureOut">
              <a:rPr lang="uk-UA" smtClean="0"/>
              <a:t>06.02.2023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CAD8-A511-487F-9DB8-D4CCB7AD1D3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532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8EE1-A2D6-4770-AD14-55461561566D}" type="datetimeFigureOut">
              <a:rPr lang="uk-UA" smtClean="0"/>
              <a:t>06.02.2023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CAD8-A511-487F-9DB8-D4CCB7AD1D3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6373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8EE1-A2D6-4770-AD14-55461561566D}" type="datetimeFigureOut">
              <a:rPr lang="uk-UA" smtClean="0"/>
              <a:t>06.02.2023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CAD8-A511-487F-9DB8-D4CCB7AD1D3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8443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8EE1-A2D6-4770-AD14-55461561566D}" type="datetimeFigureOut">
              <a:rPr lang="uk-UA" smtClean="0"/>
              <a:t>06.02.2023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CAD8-A511-487F-9DB8-D4CCB7AD1D3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0600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8EE1-A2D6-4770-AD14-55461561566D}" type="datetimeFigureOut">
              <a:rPr lang="uk-UA" smtClean="0"/>
              <a:t>06.02.2023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CAD8-A511-487F-9DB8-D4CCB7AD1D3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8955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8EE1-A2D6-4770-AD14-55461561566D}" type="datetimeFigureOut">
              <a:rPr lang="uk-UA" smtClean="0"/>
              <a:t>06.02.2023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CAD8-A511-487F-9DB8-D4CCB7AD1D3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1072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8EE1-A2D6-4770-AD14-55461561566D}" type="datetimeFigureOut">
              <a:rPr lang="uk-UA" smtClean="0"/>
              <a:t>06.02.2023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CAD8-A511-487F-9DB8-D4CCB7AD1D3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1753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B8EE1-A2D6-4770-AD14-55461561566D}" type="datetimeFigureOut">
              <a:rPr lang="uk-UA" smtClean="0"/>
              <a:t>06.02.2023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87CCAD8-A511-487F-9DB8-D4CCB7AD1D3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6466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C46A04-C16B-4F51-9E31-51EB4E7E95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8290" y="1648125"/>
            <a:ext cx="7766936" cy="1646302"/>
          </a:xfrm>
        </p:spPr>
        <p:txBody>
          <a:bodyPr/>
          <a:lstStyle/>
          <a:p>
            <a:r>
              <a:rPr lang="ru-RU" sz="4000" dirty="0" err="1"/>
              <a:t>Дослідження</a:t>
            </a:r>
            <a:r>
              <a:rPr lang="ru-RU" sz="4000" dirty="0"/>
              <a:t> </a:t>
            </a:r>
            <a:r>
              <a:rPr lang="ru-RU" sz="4000" dirty="0" err="1"/>
              <a:t>особливостей</a:t>
            </a:r>
            <a:r>
              <a:rPr lang="ru-RU" sz="4000" dirty="0"/>
              <a:t> </a:t>
            </a:r>
            <a:r>
              <a:rPr lang="ru-RU" sz="4000" dirty="0" err="1"/>
              <a:t>структури</a:t>
            </a:r>
            <a:r>
              <a:rPr lang="ru-RU" sz="4000" dirty="0"/>
              <a:t> </a:t>
            </a:r>
            <a:r>
              <a:rPr lang="ru-RU" sz="4000" dirty="0" err="1"/>
              <a:t>місцевих</a:t>
            </a:r>
            <a:r>
              <a:rPr lang="ru-RU" sz="4000" dirty="0"/>
              <a:t> </a:t>
            </a:r>
            <a:r>
              <a:rPr lang="ru-RU" sz="4000" dirty="0" err="1"/>
              <a:t>екосистем</a:t>
            </a:r>
            <a:r>
              <a:rPr lang="ru-RU" sz="4000" dirty="0"/>
              <a:t> </a:t>
            </a:r>
            <a:endParaRPr lang="uk-UA" sz="4000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ED37DFD-2ACB-410F-9C76-E4231EE1C8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70369" y="5761101"/>
            <a:ext cx="7766936" cy="1096899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Виконувала</a:t>
            </a:r>
            <a:r>
              <a:rPr lang="uk-UA" dirty="0"/>
              <a:t> </a:t>
            </a:r>
            <a:r>
              <a:rPr lang="uk-UA" dirty="0">
                <a:solidFill>
                  <a:schemeClr val="tx1"/>
                </a:solidFill>
              </a:rPr>
              <a:t>учениця</a:t>
            </a:r>
            <a:r>
              <a:rPr lang="uk-UA" dirty="0"/>
              <a:t> </a:t>
            </a:r>
            <a:r>
              <a:rPr lang="uk-UA" dirty="0">
                <a:solidFill>
                  <a:schemeClr val="tx1"/>
                </a:solidFill>
              </a:rPr>
              <a:t>11</a:t>
            </a:r>
            <a:r>
              <a:rPr lang="uk-UA" dirty="0"/>
              <a:t> </a:t>
            </a:r>
            <a:r>
              <a:rPr lang="uk-UA" dirty="0">
                <a:solidFill>
                  <a:schemeClr val="tx1"/>
                </a:solidFill>
              </a:rPr>
              <a:t>класу</a:t>
            </a:r>
            <a:r>
              <a:rPr lang="uk-UA" dirty="0"/>
              <a:t> </a:t>
            </a:r>
          </a:p>
          <a:p>
            <a:r>
              <a:rPr lang="uk-UA" dirty="0">
                <a:solidFill>
                  <a:schemeClr val="tx1"/>
                </a:solidFill>
              </a:rPr>
              <a:t>Кондрюк</a:t>
            </a:r>
            <a:r>
              <a:rPr lang="uk-UA" dirty="0"/>
              <a:t> </a:t>
            </a:r>
            <a:r>
              <a:rPr lang="uk-UA" dirty="0">
                <a:solidFill>
                  <a:schemeClr val="tx1"/>
                </a:solidFill>
              </a:rPr>
              <a:t>Наталія</a:t>
            </a:r>
            <a:r>
              <a:rPr lang="uk-U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6914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532B16C2-4E87-4852-9BC2-20198CF6B434}"/>
              </a:ext>
            </a:extLst>
          </p:cNvPr>
          <p:cNvSpPr/>
          <p:nvPr/>
        </p:nvSpPr>
        <p:spPr>
          <a:xfrm>
            <a:off x="4133224" y="305825"/>
            <a:ext cx="2098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/>
              <a:t>СУКЦЕСІЯ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399A12F3-06F1-4690-9530-4E02DA5C22E3}"/>
              </a:ext>
            </a:extLst>
          </p:cNvPr>
          <p:cNvSpPr/>
          <p:nvPr/>
        </p:nvSpPr>
        <p:spPr>
          <a:xfrm>
            <a:off x="1840635" y="1477639"/>
            <a:ext cx="762295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err="1"/>
              <a:t>Сукце́сія</a:t>
            </a:r>
            <a:r>
              <a:rPr lang="uk-UA" sz="2800" dirty="0"/>
              <a:t> (від лат. </a:t>
            </a:r>
            <a:r>
              <a:rPr lang="en-US" sz="2800" dirty="0" err="1"/>
              <a:t>succesio</a:t>
            </a:r>
            <a:r>
              <a:rPr lang="en-US" sz="2800" dirty="0"/>
              <a:t> — </a:t>
            </a:r>
            <a:r>
              <a:rPr lang="uk-UA" sz="2800" dirty="0"/>
              <a:t>наступність, спадкування) — послідовна необоротна й закономірна зміна одного біоценозу (фітоценозу, мікробного угрупування, біогеоценозу й </a:t>
            </a:r>
            <a:r>
              <a:rPr lang="uk-UA" sz="2800" dirty="0" err="1"/>
              <a:t>т.д</a:t>
            </a:r>
            <a:r>
              <a:rPr lang="uk-UA" sz="2800" dirty="0"/>
              <a:t>.) іншим на певній ділянці середовища, як правило за періодів та процесів розвитку (ідеї проф. Ю. М. Дмитрієнка).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2CE5861-9422-4C57-827A-B604A5638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10" y="5380361"/>
            <a:ext cx="209550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820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56DF257C-A4F8-4D5B-90C6-EC0D9747D951}"/>
              </a:ext>
            </a:extLst>
          </p:cNvPr>
          <p:cNvSpPr/>
          <p:nvPr/>
        </p:nvSpPr>
        <p:spPr>
          <a:xfrm>
            <a:off x="2785570" y="2489732"/>
            <a:ext cx="674575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6600" b="1" dirty="0"/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2958645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82CA3A7F-D9E3-490F-B85D-B4548CEA95B5}"/>
              </a:ext>
            </a:extLst>
          </p:cNvPr>
          <p:cNvSpPr/>
          <p:nvPr/>
        </p:nvSpPr>
        <p:spPr>
          <a:xfrm>
            <a:off x="1115627" y="1088369"/>
            <a:ext cx="1534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Продуценти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7A04FFBD-F95D-42B3-ADA7-378E256BD038}"/>
              </a:ext>
            </a:extLst>
          </p:cNvPr>
          <p:cNvSpPr/>
          <p:nvPr/>
        </p:nvSpPr>
        <p:spPr>
          <a:xfrm>
            <a:off x="4475971" y="1088369"/>
            <a:ext cx="15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/>
              <a:t>Консументи</a:t>
            </a:r>
            <a:endParaRPr lang="uk-UA" b="1" dirty="0"/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A6D1C68D-28EF-4F18-B20E-3D2D136202B3}"/>
              </a:ext>
            </a:extLst>
          </p:cNvPr>
          <p:cNvSpPr/>
          <p:nvPr/>
        </p:nvSpPr>
        <p:spPr>
          <a:xfrm>
            <a:off x="8168060" y="1088369"/>
            <a:ext cx="1383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/>
              <a:t>Редуценти</a:t>
            </a:r>
            <a:endParaRPr lang="uk-UA" b="1" dirty="0"/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B1D5B52D-F4F3-48A3-854B-F1427A7F7995}"/>
              </a:ext>
            </a:extLst>
          </p:cNvPr>
          <p:cNvSpPr/>
          <p:nvPr/>
        </p:nvSpPr>
        <p:spPr>
          <a:xfrm>
            <a:off x="106533" y="1832745"/>
            <a:ext cx="377301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Виробники органічної речовини;</a:t>
            </a:r>
          </a:p>
          <a:p>
            <a:r>
              <a:rPr lang="uk-UA" dirty="0"/>
              <a:t>автотрофні організми, головним чином зелені </a:t>
            </a:r>
            <a:r>
              <a:rPr lang="uk-UA" dirty="0" err="1"/>
              <a:t>фотосинтезуючі</a:t>
            </a:r>
            <a:r>
              <a:rPr lang="uk-UA" dirty="0"/>
              <a:t> рослини.</a:t>
            </a:r>
          </a:p>
          <a:p>
            <a:r>
              <a:rPr lang="uk-UA" dirty="0" err="1"/>
              <a:t>Продуце́нти</a:t>
            </a:r>
            <a:r>
              <a:rPr lang="uk-UA" dirty="0"/>
              <a:t> — організми, які продукують органічні речовини із неорганічних </a:t>
            </a:r>
            <a:r>
              <a:rPr lang="uk-UA" dirty="0" err="1"/>
              <a:t>сполук</a:t>
            </a:r>
            <a:r>
              <a:rPr lang="uk-UA" dirty="0"/>
              <a:t>.</a:t>
            </a:r>
          </a:p>
          <a:p>
            <a:r>
              <a:rPr lang="uk-UA" dirty="0"/>
              <a:t>Організми, які здатні до фотосинтезу.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1B39445A-E44A-4F9F-A13A-B28F6653A308}"/>
              </a:ext>
            </a:extLst>
          </p:cNvPr>
          <p:cNvSpPr/>
          <p:nvPr/>
        </p:nvSpPr>
        <p:spPr>
          <a:xfrm>
            <a:off x="4070646" y="1832745"/>
            <a:ext cx="289116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/>
              <a:t>Консуме́нти</a:t>
            </a:r>
            <a:r>
              <a:rPr lang="uk-UA" dirty="0"/>
              <a:t> — це гетеротрофні організми, що одержують енергію за рахунок споживання готової органічної речовини.</a:t>
            </a:r>
          </a:p>
          <a:p>
            <a:r>
              <a:rPr lang="uk-UA" dirty="0"/>
              <a:t>Серед </a:t>
            </a:r>
            <a:r>
              <a:rPr lang="uk-UA" dirty="0" err="1"/>
              <a:t>консументів</a:t>
            </a:r>
            <a:r>
              <a:rPr lang="uk-UA" dirty="0"/>
              <a:t> є травоїдні (тварини, що живляться рослинною їжею), всеїдні (тварини, що споживають як рослинну, так і тваринну їжу), м'ясоїдні, а також паразити.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A3B06033-F1D0-4A80-83AE-5A42B4660620}"/>
              </a:ext>
            </a:extLst>
          </p:cNvPr>
          <p:cNvSpPr/>
          <p:nvPr/>
        </p:nvSpPr>
        <p:spPr>
          <a:xfrm>
            <a:off x="7990507" y="1832745"/>
            <a:ext cx="259819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/>
              <a:t>Редуценти</a:t>
            </a:r>
            <a:r>
              <a:rPr lang="uk-UA" dirty="0"/>
              <a:t> - сапрофітні організми (переважно бактерії, гриби), які отримують необхідну для життя енергію від розкладу мертвої органічної матерії рослинного і тваринного походження; р. є останньою ланкою харчового ланцюга.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45306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18F12F23-3EB2-42CD-AF13-C9253EC2B8F9}"/>
              </a:ext>
            </a:extLst>
          </p:cNvPr>
          <p:cNvSpPr/>
          <p:nvPr/>
        </p:nvSpPr>
        <p:spPr>
          <a:xfrm>
            <a:off x="414637" y="794097"/>
            <a:ext cx="56813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/>
              <a:t>Різноманітність екосистем</a:t>
            </a:r>
            <a:r>
              <a:rPr lang="en-US" sz="3200" b="1" dirty="0"/>
              <a:t>:</a:t>
            </a:r>
            <a:endParaRPr lang="uk-UA" sz="3200" b="1" dirty="0"/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E720F08B-8269-4269-8F77-513C6C673CB2}"/>
              </a:ext>
            </a:extLst>
          </p:cNvPr>
          <p:cNvSpPr/>
          <p:nvPr/>
        </p:nvSpPr>
        <p:spPr>
          <a:xfrm>
            <a:off x="414637" y="1378872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4800" dirty="0" err="1"/>
              <a:t>Мікроекосистеми</a:t>
            </a:r>
            <a:endParaRPr lang="uk-UA" sz="4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4800" dirty="0" err="1"/>
              <a:t>Мезоекосистеми</a:t>
            </a:r>
            <a:endParaRPr lang="uk-UA" sz="4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4800" dirty="0"/>
              <a:t>Глобальні екосистеми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E62B78A-A90A-42E9-9A55-CB99B8DC6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185" y="4909166"/>
            <a:ext cx="27813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086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657FE2CF-2D3F-4602-8AA5-758C1596CE7F}"/>
              </a:ext>
            </a:extLst>
          </p:cNvPr>
          <p:cNvSpPr/>
          <p:nvPr/>
        </p:nvSpPr>
        <p:spPr>
          <a:xfrm>
            <a:off x="2669244" y="328473"/>
            <a:ext cx="43172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/>
              <a:t>Лісові екосистеми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FF897540-FD83-4D6C-ADC5-637B19440CBE}"/>
              </a:ext>
            </a:extLst>
          </p:cNvPr>
          <p:cNvSpPr/>
          <p:nvPr/>
        </p:nvSpPr>
        <p:spPr>
          <a:xfrm>
            <a:off x="677662" y="1319554"/>
            <a:ext cx="6096000" cy="467820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dirty="0"/>
              <a:t>Ліс – це елемент географічного ландшафту, що складається із сукупності деревних, кущових, трав'яних рослин, тварин і мікроорганізмів, що біологічно взаємозв'язані та впливають один на одного, як і на зовнішнє середовище.</a:t>
            </a:r>
          </a:p>
          <a:p>
            <a:r>
              <a:rPr lang="uk-UA" sz="2000" dirty="0"/>
              <a:t>Існує шість зональних типів лісу: хвойні, змішані, вологі, екваторіальні, тропічні, ліс сухих областей.</a:t>
            </a:r>
          </a:p>
          <a:p>
            <a:r>
              <a:rPr lang="uk-UA" sz="2000" dirty="0"/>
              <a:t>У лісових екосистемах зосереджено 80% </a:t>
            </a:r>
            <a:r>
              <a:rPr lang="uk-UA" sz="2000" dirty="0" err="1"/>
              <a:t>фітомаси</a:t>
            </a:r>
            <a:r>
              <a:rPr lang="uk-UA" sz="2000" dirty="0"/>
              <a:t> Землі, або 1960 млрд тон. Вони займають 4 млрд га, або 30% площі суходолу із середнім запасом деревини – 350 млрд куб. м.</a:t>
            </a:r>
          </a:p>
          <a:p>
            <a:r>
              <a:rPr lang="uk-UA" sz="2000" dirty="0"/>
              <a:t>Щорічно в процесі фотосинтезу ліс утворює 100 млрд т органічної речовини.</a:t>
            </a:r>
          </a:p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B7F418-6FBC-4717-825D-EDDEE855B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6370" y="5000115"/>
            <a:ext cx="2676525" cy="17049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0A8C9A2-1176-4E8C-ABE1-B170CE45A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5655" y="2682397"/>
            <a:ext cx="2647950" cy="17240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911DC7B-0563-40DC-96C2-F263F2138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4230" y="448016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352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F526740A-EF2B-4ADD-AC1F-26A5E2F74234}"/>
              </a:ext>
            </a:extLst>
          </p:cNvPr>
          <p:cNvSpPr/>
          <p:nvPr/>
        </p:nvSpPr>
        <p:spPr>
          <a:xfrm>
            <a:off x="1401601" y="591584"/>
            <a:ext cx="6224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/>
              <a:t>Екосистеми трав'яних ландшафтів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297E44B6-0891-4B33-902A-23C8B241A6D9}"/>
              </a:ext>
            </a:extLst>
          </p:cNvPr>
          <p:cNvSpPr/>
          <p:nvPr/>
        </p:nvSpPr>
        <p:spPr>
          <a:xfrm>
            <a:off x="864093" y="1683538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До цих екосистем належать степ і луг, пасовища, сінокоси, агробіоценози.</a:t>
            </a:r>
          </a:p>
          <a:p>
            <a:r>
              <a:rPr lang="uk-UA" dirty="0"/>
              <a:t>Степ займає 6% суходолу і вкритий переважно злаками й багаторічниками. Степ буває субтропічним, </a:t>
            </a:r>
            <a:r>
              <a:rPr lang="uk-UA" dirty="0" err="1"/>
              <a:t>саванноподібним</a:t>
            </a:r>
            <a:r>
              <a:rPr lang="uk-UA" dirty="0"/>
              <a:t> різнотрав'ям, чагарниковим, луговим тощо.</a:t>
            </a:r>
          </a:p>
          <a:p>
            <a:r>
              <a:rPr lang="uk-UA" dirty="0"/>
              <a:t>Агробіоценози – поля, штучні пасовища, городи, сади, виноградники, плантації горіха, ягідники, квітники, лісопаркові смуги.</a:t>
            </a:r>
          </a:p>
          <a:p>
            <a:r>
              <a:rPr lang="uk-UA" dirty="0"/>
              <a:t>Основа агробіоценозу – це штучний фітоценоз, якість якого залежить від умов середовища, ґрунту, вологи, мікроорганізмів. Агробіоценоз – це 10% суходолу (1,2 млрд га), які дають людині 90% харчів.</a:t>
            </a:r>
          </a:p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FB1A0B-FD13-4A1B-997A-FF621423C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087" y="116102"/>
            <a:ext cx="2619375" cy="17430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1E68EA-3E79-44A8-8624-DFFE9861C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7774" y="2414310"/>
            <a:ext cx="3000375" cy="15144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9A13E3F-F87F-44CB-B1EC-407C271255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5124" y="4483918"/>
            <a:ext cx="256222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714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84318218-9930-433C-ADB1-5A2055D5D7C6}"/>
              </a:ext>
            </a:extLst>
          </p:cNvPr>
          <p:cNvSpPr/>
          <p:nvPr/>
        </p:nvSpPr>
        <p:spPr>
          <a:xfrm>
            <a:off x="5560380" y="531381"/>
            <a:ext cx="42033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/>
              <a:t>Водні екосистеми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E0AC8F6E-2525-46E7-A066-981B4987FC46}"/>
              </a:ext>
            </a:extLst>
          </p:cNvPr>
          <p:cNvSpPr/>
          <p:nvPr/>
        </p:nvSpPr>
        <p:spPr>
          <a:xfrm>
            <a:off x="5658036" y="1443841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800" dirty="0"/>
              <a:t>Океан – екосистема, взаємопов'язана і взаємообумовлена геофізичними й геохімічними процесами, явище глобального масштабу. Його вода покриває ¾ поверхні Землі товщиною переважно понад 4000 м. Він регулює обмін тепла, газів, мінеральних і органічних речовин.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400364-D2B8-471A-B45F-E85D732B4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122" y="3776278"/>
            <a:ext cx="2809875" cy="14192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6C6242-838F-4A66-BED5-5AB59CF02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835" y="1270000"/>
            <a:ext cx="2867025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074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659D1231-27CC-471B-94FE-A4E5BCBB6039}"/>
              </a:ext>
            </a:extLst>
          </p:cNvPr>
          <p:cNvSpPr/>
          <p:nvPr/>
        </p:nvSpPr>
        <p:spPr>
          <a:xfrm>
            <a:off x="3535880" y="66129"/>
            <a:ext cx="32367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/>
              <a:t>БІОГЕОЦЕНОЗ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7EA3436C-DE4D-4885-8C5F-F5B8247836EE}"/>
              </a:ext>
            </a:extLst>
          </p:cNvPr>
          <p:cNvSpPr/>
          <p:nvPr/>
        </p:nvSpPr>
        <p:spPr>
          <a:xfrm>
            <a:off x="2346664" y="897008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err="1"/>
              <a:t>Біогеоцено́з</a:t>
            </a:r>
            <a:r>
              <a:rPr lang="uk-UA" dirty="0"/>
              <a:t> — ділянка земної поверхні, що характеризується певними фізико-географічними умовами (характером мікроклімату, рельєфу, геологічної будови, ґрунту та водного режиму), разом з біоценозом (угрупованням рослинних і тваринних організмів).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Біогеоценоз — це угрупування різних видів мікроорганізмів, рослин, тварин, які заселяють певні місця проживання, та які </a:t>
            </a:r>
            <a:r>
              <a:rPr lang="uk-UA" dirty="0" err="1"/>
              <a:t>стійко</a:t>
            </a:r>
            <a:r>
              <a:rPr lang="uk-UA" dirty="0"/>
              <a:t> підтримують біогенний кругообіг речовин.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52B3DAB6-7703-440A-B60D-44DFDB8A0D20}"/>
              </a:ext>
            </a:extLst>
          </p:cNvPr>
          <p:cNvSpPr/>
          <p:nvPr/>
        </p:nvSpPr>
        <p:spPr>
          <a:xfrm>
            <a:off x="872971" y="4179995"/>
            <a:ext cx="11156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Людина своєю господарською діяльністю створює штучні біогеоценози – агроценози (поля, сади, виноградники). Агроценози на відміну від природних угруповань (біоценозів, які налічують безліч різноманітних видів), характеризуються однотипністю видового складу і не здатні до саморегуляції.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15785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3F4C6142-9C9A-4239-8D77-DC0E4750B4F2}"/>
              </a:ext>
            </a:extLst>
          </p:cNvPr>
          <p:cNvSpPr/>
          <p:nvPr/>
        </p:nvSpPr>
        <p:spPr>
          <a:xfrm>
            <a:off x="7937459" y="4265266"/>
            <a:ext cx="41809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/>
              <a:t>Схема біогеоценозу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51608A2D-2053-407C-81BC-1A6064DACDD0}"/>
              </a:ext>
            </a:extLst>
          </p:cNvPr>
          <p:cNvSpPr/>
          <p:nvPr/>
        </p:nvSpPr>
        <p:spPr>
          <a:xfrm>
            <a:off x="1233174" y="756718"/>
            <a:ext cx="486282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/>
              <a:t>Біогеоценоз є структурною частиною ландшафту. В науку термін біогеоценоз введений академіком В. М. </a:t>
            </a:r>
            <a:r>
              <a:rPr lang="uk-UA" dirty="0" err="1"/>
              <a:t>Сукачовим</a:t>
            </a:r>
            <a:r>
              <a:rPr lang="uk-UA" dirty="0"/>
              <a:t> (1944 рік).</a:t>
            </a:r>
          </a:p>
          <a:p>
            <a:pPr algn="ctr"/>
            <a:r>
              <a:rPr lang="uk-UA" dirty="0"/>
              <a:t>Біогеоценози можуть бути наземними і водяними. Всі компоненти біогеоценозу створюють єдиний історично сформований природний комплекс, що постійно змінюється внаслідок взаємодії компонентів біогеоценозу між собою, з атмосферою та іншими факторами середовища.</a:t>
            </a:r>
          </a:p>
          <a:p>
            <a:pPr algn="ctr"/>
            <a:r>
              <a:rPr lang="uk-UA" dirty="0"/>
              <a:t>Межі окремих біогеоценозів найчастіше визначаються рослинними угрупованнями — фітоценозами, які найкраще відображають зміни, що відбуваються в кожному конкретному природному комплексі.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4DD6BE-A8A9-4272-ABFD-70E773C6B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5574" y="0"/>
            <a:ext cx="4586426" cy="407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198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1CF09758-D1A2-4CFA-B931-683CA7CD5A2A}"/>
              </a:ext>
            </a:extLst>
          </p:cNvPr>
          <p:cNvSpPr/>
          <p:nvPr/>
        </p:nvSpPr>
        <p:spPr>
          <a:xfrm>
            <a:off x="2310539" y="146027"/>
            <a:ext cx="74077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/>
              <a:t>Властивості біогеоценозів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8D7F834C-4370-4EB0-A5C8-7766BC833DB4}"/>
              </a:ext>
            </a:extLst>
          </p:cNvPr>
          <p:cNvSpPr/>
          <p:nvPr/>
        </p:nvSpPr>
        <p:spPr>
          <a:xfrm>
            <a:off x="2151354" y="1053302"/>
            <a:ext cx="724121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000" dirty="0" err="1"/>
              <a:t>цілісність</a:t>
            </a:r>
            <a:endParaRPr lang="ru-RU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000" dirty="0" err="1"/>
              <a:t>здатність</a:t>
            </a:r>
            <a:r>
              <a:rPr lang="ru-RU" sz="4000" dirty="0"/>
              <a:t> до </a:t>
            </a:r>
            <a:r>
              <a:rPr lang="ru-RU" sz="4000" dirty="0" err="1"/>
              <a:t>самовідтворення</a:t>
            </a:r>
            <a:endParaRPr lang="ru-RU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000" dirty="0" err="1"/>
              <a:t>здатність</a:t>
            </a:r>
            <a:r>
              <a:rPr lang="ru-RU" sz="4000" dirty="0"/>
              <a:t> до </a:t>
            </a:r>
            <a:r>
              <a:rPr lang="ru-RU" sz="4000" dirty="0" err="1"/>
              <a:t>саморегуляції</a:t>
            </a:r>
            <a:endParaRPr lang="ru-RU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000" dirty="0" err="1"/>
              <a:t>стійкість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2152708397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157</TotalTime>
  <Words>638</Words>
  <Application>Microsoft Office PowerPoint</Application>
  <PresentationFormat>Широкий екран</PresentationFormat>
  <Paragraphs>45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Грань</vt:lpstr>
      <vt:lpstr>Дослідження особливостей структури місцевих екосистем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Наталка Кондрюк</dc:creator>
  <cp:lastModifiedBy>Наталка Кондрюк</cp:lastModifiedBy>
  <cp:revision>6</cp:revision>
  <dcterms:created xsi:type="dcterms:W3CDTF">2023-02-06T14:05:40Z</dcterms:created>
  <dcterms:modified xsi:type="dcterms:W3CDTF">2023-02-06T16:43:05Z</dcterms:modified>
</cp:coreProperties>
</file>