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81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AB09-BEBA-4909-B1BB-75AFD51879B7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8267E-A508-4E30-BC8D-7A37124BA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0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267E-A508-4E30-BC8D-7A37124BAE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2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4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0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9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0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0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8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9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7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9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B910-6D2B-4285-9A03-48EFC7E6666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5B6D4-604A-4FB6-AE8A-43FD913A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68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804672"/>
            <a:ext cx="9173227" cy="3191131"/>
          </a:xfrm>
        </p:spPr>
        <p:txBody>
          <a:bodyPr/>
          <a:lstStyle/>
          <a:p>
            <a:r>
              <a:rPr lang="uk-UA" b="1" dirty="0"/>
              <a:t>Тема :</a:t>
            </a:r>
            <a:br>
              <a:rPr lang="ru-RU" b="1" dirty="0"/>
            </a:br>
            <a:br>
              <a:rPr lang="ru-RU" b="1" dirty="0"/>
            </a:br>
            <a:r>
              <a:rPr lang="ru-RU" b="1" i="1" dirty="0"/>
              <a:t>Технолог</a:t>
            </a:r>
            <a:r>
              <a:rPr lang="uk-UA" b="1" i="1" dirty="0" err="1"/>
              <a:t>ії</a:t>
            </a:r>
            <a:r>
              <a:rPr lang="uk-UA" b="1" i="1" dirty="0"/>
              <a:t> зварювання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8485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Електроно-променеве</a:t>
            </a:r>
            <a:r>
              <a:rPr lang="ru-RU" b="1" dirty="0"/>
              <a:t> </a:t>
            </a:r>
            <a:r>
              <a:rPr lang="ru-RU" b="1" dirty="0" err="1"/>
              <a:t>заврювання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181648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Електронно-променеве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—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електронно-променевої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,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плавленням</a:t>
            </a:r>
            <a:r>
              <a:rPr lang="ru-RU" dirty="0"/>
              <a:t>, при </a:t>
            </a:r>
            <a:r>
              <a:rPr lang="ru-RU" dirty="0" err="1"/>
              <a:t>зварюванні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кінетична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електронів</a:t>
            </a:r>
            <a:r>
              <a:rPr lang="ru-RU" dirty="0"/>
              <a:t> у </a:t>
            </a:r>
            <a:r>
              <a:rPr lang="ru-RU" dirty="0" err="1"/>
              <a:t>вакуумі</a:t>
            </a:r>
            <a:r>
              <a:rPr lang="ru-RU" dirty="0"/>
              <a:t> і </a:t>
            </a:r>
            <a:r>
              <a:rPr lang="ru-RU" dirty="0" err="1"/>
              <a:t>переведення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теплоту для </a:t>
            </a:r>
            <a:r>
              <a:rPr lang="ru-RU" dirty="0" err="1"/>
              <a:t>проплавлення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промінь</a:t>
            </a:r>
            <a:r>
              <a:rPr lang="ru-RU" dirty="0"/>
              <a:t>, як </a:t>
            </a:r>
            <a:r>
              <a:rPr lang="ru-RU" dirty="0" err="1"/>
              <a:t>технологічний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нагрівати</a:t>
            </a:r>
            <a:r>
              <a:rPr lang="ru-RU" dirty="0"/>
              <a:t>, </a:t>
            </a:r>
            <a:r>
              <a:rPr lang="ru-RU" dirty="0" err="1"/>
              <a:t>плавити</a:t>
            </a:r>
            <a:r>
              <a:rPr lang="ru-RU" dirty="0"/>
              <a:t> і </a:t>
            </a:r>
            <a:r>
              <a:rPr lang="ru-RU" dirty="0" err="1"/>
              <a:t>випаровувати</a:t>
            </a:r>
            <a:r>
              <a:rPr lang="ru-RU" dirty="0"/>
              <a:t>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зварювати</a:t>
            </a:r>
            <a:r>
              <a:rPr lang="ru-RU" dirty="0"/>
              <a:t> і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розмірну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, </a:t>
            </a:r>
            <a:r>
              <a:rPr lang="ru-RU" dirty="0" err="1"/>
              <a:t>наносити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. </a:t>
            </a:r>
            <a:r>
              <a:rPr lang="ru-RU" dirty="0" err="1"/>
              <a:t>Універсальність</a:t>
            </a:r>
            <a:r>
              <a:rPr lang="ru-RU" dirty="0"/>
              <a:t> методу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те ж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променю</a:t>
            </a:r>
            <a:r>
              <a:rPr lang="ru-RU" dirty="0"/>
              <a:t> і </a:t>
            </a:r>
            <a:r>
              <a:rPr lang="ru-RU" dirty="0" err="1"/>
              <a:t>управління</a:t>
            </a:r>
            <a:r>
              <a:rPr lang="ru-RU" dirty="0"/>
              <a:t> ним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— «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гармати</a:t>
            </a:r>
            <a:r>
              <a:rPr lang="ru-RU" dirty="0"/>
              <a:t>».</a:t>
            </a:r>
          </a:p>
          <a:p>
            <a:pPr marL="0" indent="0" algn="just">
              <a:buNone/>
            </a:pP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промінь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зварювання</a:t>
            </a:r>
            <a:r>
              <a:rPr lang="ru-RU" dirty="0"/>
              <a:t> великих </a:t>
            </a:r>
            <a:r>
              <a:rPr lang="ru-RU" dirty="0" err="1"/>
              <a:t>товщин</a:t>
            </a:r>
            <a:r>
              <a:rPr lang="ru-RU" dirty="0"/>
              <a:t> (200 … 500 мм).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режиму — сила струму, </a:t>
            </a:r>
            <a:r>
              <a:rPr lang="ru-RU" dirty="0" err="1"/>
              <a:t>напруга</a:t>
            </a:r>
            <a:r>
              <a:rPr lang="ru-RU" dirty="0"/>
              <a:t> </a:t>
            </a:r>
            <a:r>
              <a:rPr lang="ru-RU" dirty="0" err="1"/>
              <a:t>променю</a:t>
            </a:r>
            <a:r>
              <a:rPr lang="ru-RU" dirty="0"/>
              <a:t>,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. </a:t>
            </a:r>
            <a:r>
              <a:rPr lang="ru-RU" dirty="0" err="1"/>
              <a:t>Ефективний</a:t>
            </a:r>
            <a:r>
              <a:rPr lang="ru-RU" dirty="0"/>
              <a:t> ККД становить 0,7 — 0,9.</a:t>
            </a:r>
          </a:p>
        </p:txBody>
      </p:sp>
    </p:spTree>
    <p:extLst>
      <p:ext uri="{BB962C8B-B14F-4D97-AF65-F5344CB8AC3E}">
        <p14:creationId xmlns:p14="http://schemas.microsoft.com/office/powerpoint/2010/main" val="84212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/>
              <a:t>Електронно-променеве</a:t>
            </a:r>
            <a:r>
              <a:rPr lang="ru-RU" b="1" dirty="0"/>
              <a:t> </a:t>
            </a:r>
            <a:r>
              <a:rPr lang="ru-RU" b="1" dirty="0" err="1"/>
              <a:t>зварювання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51" y="1690688"/>
            <a:ext cx="5803107" cy="4391018"/>
          </a:xfrm>
        </p:spPr>
      </p:pic>
    </p:spTree>
    <p:extLst>
      <p:ext uri="{BB962C8B-B14F-4D97-AF65-F5344CB8AC3E}">
        <p14:creationId xmlns:p14="http://schemas.microsoft.com/office/powerpoint/2010/main" val="97139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Лазерне зварювання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696" y="1426464"/>
            <a:ext cx="10198608" cy="531266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Ла́зерне</a:t>
            </a:r>
            <a:r>
              <a:rPr lang="ru-RU" dirty="0"/>
              <a:t> </a:t>
            </a:r>
            <a:r>
              <a:rPr lang="ru-RU" dirty="0" err="1"/>
              <a:t>зва́рювання</a:t>
            </a:r>
            <a:r>
              <a:rPr lang="ru-RU" dirty="0"/>
              <a:t> —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плавленням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тепла для </a:t>
            </a:r>
            <a:r>
              <a:rPr lang="ru-RU" dirty="0" err="1"/>
              <a:t>розплавлення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є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світлового</a:t>
            </a:r>
            <a:r>
              <a:rPr lang="ru-RU" dirty="0"/>
              <a:t> </a:t>
            </a:r>
            <a:r>
              <a:rPr lang="ru-RU" dirty="0" err="1"/>
              <a:t>променя</a:t>
            </a:r>
            <a:r>
              <a:rPr lang="ru-RU" dirty="0"/>
              <a:t>, одержана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оптичного</a:t>
            </a:r>
            <a:r>
              <a:rPr lang="ru-RU" dirty="0"/>
              <a:t> квантового генератора — лазера.</a:t>
            </a:r>
          </a:p>
          <a:p>
            <a:pPr marL="0" indent="0" algn="just">
              <a:buNone/>
            </a:pP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лазерного </a:t>
            </a:r>
            <a:r>
              <a:rPr lang="ru-RU" dirty="0" err="1"/>
              <a:t>променю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такому: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накачування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(</a:t>
            </a:r>
            <a:r>
              <a:rPr lang="ru-RU" dirty="0" err="1"/>
              <a:t>електрична</a:t>
            </a:r>
            <a:r>
              <a:rPr lang="ru-RU" dirty="0"/>
              <a:t>, </a:t>
            </a:r>
            <a:r>
              <a:rPr lang="ru-RU" dirty="0" err="1"/>
              <a:t>світлова</a:t>
            </a:r>
            <a:r>
              <a:rPr lang="ru-RU" dirty="0"/>
              <a:t>, </a:t>
            </a:r>
            <a:r>
              <a:rPr lang="ru-RU" dirty="0" err="1"/>
              <a:t>теплова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) </a:t>
            </a:r>
            <a:r>
              <a:rPr lang="ru-RU" dirty="0" err="1"/>
              <a:t>атоми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випромінювача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в </a:t>
            </a:r>
            <a:r>
              <a:rPr lang="ru-RU" dirty="0" err="1"/>
              <a:t>збуджений</a:t>
            </a:r>
            <a:r>
              <a:rPr lang="ru-RU" dirty="0"/>
              <a:t> стан.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збуджений</a:t>
            </a:r>
            <a:r>
              <a:rPr lang="ru-RU" dirty="0"/>
              <a:t> атом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випромінити</a:t>
            </a:r>
            <a:r>
              <a:rPr lang="ru-RU" dirty="0"/>
              <a:t> </a:t>
            </a:r>
            <a:r>
              <a:rPr lang="ru-RU" dirty="0" err="1"/>
              <a:t>одержану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фотона і </a:t>
            </a:r>
            <a:r>
              <a:rPr lang="ru-RU" dirty="0" err="1"/>
              <a:t>повернутися</a:t>
            </a:r>
            <a:r>
              <a:rPr lang="ru-RU" dirty="0"/>
              <a:t> в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незбуджений</a:t>
            </a:r>
            <a:r>
              <a:rPr lang="ru-RU" dirty="0"/>
              <a:t> стан.</a:t>
            </a:r>
          </a:p>
          <a:p>
            <a:pPr marL="0" indent="0" algn="just">
              <a:buNone/>
            </a:pPr>
            <a:r>
              <a:rPr lang="ru-RU" dirty="0"/>
              <a:t>Для </a:t>
            </a:r>
            <a:r>
              <a:rPr lang="ru-RU" dirty="0" err="1"/>
              <a:t>утворення</a:t>
            </a:r>
            <a:r>
              <a:rPr lang="ru-RU" dirty="0"/>
              <a:t> лазерного пучка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резонанс — </a:t>
            </a:r>
            <a:r>
              <a:rPr lang="ru-RU" dirty="0" err="1"/>
              <a:t>збіг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падаючого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з </a:t>
            </a:r>
            <a:r>
              <a:rPr lang="ru-RU" dirty="0" err="1"/>
              <a:t>однією</a:t>
            </a:r>
            <a:r>
              <a:rPr lang="ru-RU" dirty="0"/>
              <a:t> з частот </a:t>
            </a:r>
            <a:r>
              <a:rPr lang="ru-RU" dirty="0" err="1"/>
              <a:t>енергетичного</a:t>
            </a:r>
            <a:r>
              <a:rPr lang="ru-RU" dirty="0"/>
              <a:t> спектра атома.</a:t>
            </a:r>
          </a:p>
          <a:p>
            <a:pPr marL="0" indent="0" algn="just">
              <a:buNone/>
            </a:pPr>
            <a:r>
              <a:rPr lang="ru-RU" dirty="0"/>
              <a:t>2. Для </a:t>
            </a:r>
            <a:r>
              <a:rPr lang="ru-RU" dirty="0" err="1"/>
              <a:t>генерації</a:t>
            </a:r>
            <a:r>
              <a:rPr lang="ru-RU" dirty="0"/>
              <a:t> когерентного </a:t>
            </a:r>
            <a:r>
              <a:rPr lang="ru-RU" dirty="0" err="1"/>
              <a:t>світла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перевести </a:t>
            </a:r>
            <a:r>
              <a:rPr lang="ru-RU" dirty="0" err="1"/>
              <a:t>енергетичний</a:t>
            </a:r>
            <a:r>
              <a:rPr lang="ru-RU" dirty="0"/>
              <a:t> спектр </a:t>
            </a:r>
            <a:r>
              <a:rPr lang="ru-RU" dirty="0" err="1"/>
              <a:t>атомів</a:t>
            </a:r>
            <a:r>
              <a:rPr lang="ru-RU" dirty="0"/>
              <a:t> в </a:t>
            </a:r>
            <a:r>
              <a:rPr lang="ru-RU" dirty="0" err="1"/>
              <a:t>активний</a:t>
            </a:r>
            <a:r>
              <a:rPr lang="ru-RU" dirty="0"/>
              <a:t> стан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підкачки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3.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випромінюваної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повинна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вимушене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порціями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4. </a:t>
            </a:r>
            <a:r>
              <a:rPr lang="ru-RU" dirty="0" err="1"/>
              <a:t>Посилення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робочою</a:t>
            </a:r>
            <a:r>
              <a:rPr lang="ru-RU" dirty="0"/>
              <a:t> </a:t>
            </a:r>
            <a:r>
              <a:rPr lang="ru-RU" dirty="0" err="1"/>
              <a:t>речовиною</a:t>
            </a:r>
            <a:r>
              <a:rPr lang="ru-RU" dirty="0"/>
              <a:t>, повинно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деяке</a:t>
            </a:r>
            <a:r>
              <a:rPr lang="ru-RU" dirty="0"/>
              <a:t> </a:t>
            </a:r>
            <a:r>
              <a:rPr lang="ru-RU" dirty="0" err="1"/>
              <a:t>порогове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генеруєме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не затухало.</a:t>
            </a:r>
          </a:p>
          <a:p>
            <a:pPr marL="0" indent="0" algn="just">
              <a:buNone/>
            </a:pP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умов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систему, </a:t>
            </a:r>
            <a:r>
              <a:rPr lang="ru-RU" dirty="0" err="1"/>
              <a:t>здатну</a:t>
            </a:r>
            <a:r>
              <a:rPr lang="ru-RU" dirty="0"/>
              <a:t> </a:t>
            </a:r>
            <a:r>
              <a:rPr lang="ru-RU" dirty="0" err="1"/>
              <a:t>генерувати</a:t>
            </a:r>
            <a:r>
              <a:rPr lang="ru-RU" dirty="0"/>
              <a:t> </a:t>
            </a:r>
            <a:r>
              <a:rPr lang="ru-RU" dirty="0" err="1"/>
              <a:t>когерентне</a:t>
            </a:r>
            <a:r>
              <a:rPr lang="ru-RU" dirty="0"/>
              <a:t> </a:t>
            </a:r>
            <a:r>
              <a:rPr lang="ru-RU" dirty="0" err="1"/>
              <a:t>світлове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— «</a:t>
            </a:r>
            <a:r>
              <a:rPr lang="ru-RU" dirty="0" err="1"/>
              <a:t>оптичний</a:t>
            </a:r>
            <a:r>
              <a:rPr lang="ru-RU" dirty="0"/>
              <a:t> </a:t>
            </a:r>
            <a:r>
              <a:rPr lang="ru-RU" dirty="0" err="1"/>
              <a:t>квантовий</a:t>
            </a:r>
            <a:r>
              <a:rPr lang="ru-RU" dirty="0"/>
              <a:t> генератор» (ОКГ) </a:t>
            </a:r>
            <a:r>
              <a:rPr lang="ru-RU" dirty="0" err="1"/>
              <a:t>або</a:t>
            </a:r>
            <a:r>
              <a:rPr lang="ru-RU" dirty="0"/>
              <a:t> лазер.</a:t>
            </a:r>
          </a:p>
        </p:txBody>
      </p:sp>
    </p:spTree>
    <p:extLst>
      <p:ext uri="{BB962C8B-B14F-4D97-AF65-F5344CB8AC3E}">
        <p14:creationId xmlns:p14="http://schemas.microsoft.com/office/powerpoint/2010/main" val="363882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Лазерне</a:t>
            </a:r>
            <a:r>
              <a:rPr lang="ru-RU" b="1" dirty="0"/>
              <a:t> </a:t>
            </a:r>
            <a:r>
              <a:rPr lang="ru-RU" b="1" dirty="0" err="1"/>
              <a:t>зварювання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10" y="1690688"/>
            <a:ext cx="5962580" cy="4665633"/>
          </a:xfrm>
        </p:spPr>
      </p:pic>
    </p:spTree>
    <p:extLst>
      <p:ext uri="{BB962C8B-B14F-4D97-AF65-F5344CB8AC3E}">
        <p14:creationId xmlns:p14="http://schemas.microsoft.com/office/powerpoint/2010/main" val="85515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3011"/>
          </a:xfrm>
        </p:spPr>
        <p:txBody>
          <a:bodyPr/>
          <a:lstStyle/>
          <a:p>
            <a:pPr algn="ctr"/>
            <a:r>
              <a:rPr lang="uk-UA" b="1" dirty="0"/>
              <a:t>Газове зварювання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048" y="723010"/>
            <a:ext cx="11420856" cy="603440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Га́зове</a:t>
            </a:r>
            <a:r>
              <a:rPr lang="ru-RU" dirty="0"/>
              <a:t> </a:t>
            </a:r>
            <a:r>
              <a:rPr lang="ru-RU" dirty="0" err="1"/>
              <a:t>зва́рювання</a:t>
            </a:r>
            <a:r>
              <a:rPr lang="ru-RU" dirty="0"/>
              <a:t> — </a:t>
            </a:r>
            <a:r>
              <a:rPr lang="ru-RU" dirty="0" err="1"/>
              <a:t>технологічний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плавленням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нагрів</a:t>
            </a:r>
            <a:r>
              <a:rPr lang="ru-RU" dirty="0"/>
              <a:t> кромок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виробу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з'єднуються</a:t>
            </a:r>
            <a:r>
              <a:rPr lang="ru-RU" dirty="0"/>
              <a:t> та присадочного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теплом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горючих </a:t>
            </a:r>
            <a:r>
              <a:rPr lang="ru-RU" dirty="0" err="1"/>
              <a:t>газів</a:t>
            </a:r>
            <a:r>
              <a:rPr lang="ru-RU" dirty="0"/>
              <a:t> у </a:t>
            </a:r>
            <a:r>
              <a:rPr lang="ru-RU" dirty="0" err="1"/>
              <a:t>кисні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При газовому </a:t>
            </a:r>
            <a:r>
              <a:rPr lang="ru-RU" dirty="0" err="1"/>
              <a:t>зварюванні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тепло </a:t>
            </a:r>
            <a:r>
              <a:rPr lang="ru-RU" dirty="0" err="1"/>
              <a:t>полум'я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при </a:t>
            </a:r>
            <a:r>
              <a:rPr lang="ru-RU" dirty="0" err="1"/>
              <a:t>спалюванні</a:t>
            </a:r>
            <a:r>
              <a:rPr lang="ru-RU" dirty="0"/>
              <a:t> </a:t>
            </a:r>
            <a:r>
              <a:rPr lang="ru-RU" dirty="0" err="1"/>
              <a:t>горючого</a:t>
            </a:r>
            <a:r>
              <a:rPr lang="ru-RU" dirty="0"/>
              <a:t> газу в </a:t>
            </a:r>
            <a:r>
              <a:rPr lang="ru-RU" dirty="0" err="1"/>
              <a:t>струмені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. </a:t>
            </a:r>
            <a:r>
              <a:rPr lang="ru-RU" dirty="0" err="1"/>
              <a:t>Частіше</a:t>
            </a:r>
            <a:r>
              <a:rPr lang="ru-RU" dirty="0"/>
              <a:t> як горючий газ </a:t>
            </a:r>
            <a:r>
              <a:rPr lang="ru-RU" dirty="0" err="1"/>
              <a:t>застосовують</a:t>
            </a:r>
            <a:r>
              <a:rPr lang="ru-RU" dirty="0"/>
              <a:t> ацетилен С2Н2 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згорянні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О2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температуру — до 3150 </a:t>
            </a:r>
            <a:r>
              <a:rPr lang="ru-RU" dirty="0" err="1"/>
              <a:t>оС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 Н2 , </a:t>
            </a:r>
            <a:r>
              <a:rPr lang="ru-RU" dirty="0" err="1"/>
              <a:t>природний</a:t>
            </a:r>
            <a:r>
              <a:rPr lang="ru-RU" dirty="0"/>
              <a:t> і </a:t>
            </a:r>
            <a:r>
              <a:rPr lang="ru-RU" dirty="0" err="1"/>
              <a:t>коксовий</a:t>
            </a:r>
            <a:r>
              <a:rPr lang="ru-RU" dirty="0"/>
              <a:t> газ і пари </a:t>
            </a:r>
            <a:r>
              <a:rPr lang="ru-RU" dirty="0" err="1"/>
              <a:t>гасу</a:t>
            </a:r>
            <a:r>
              <a:rPr lang="ru-RU" dirty="0"/>
              <a:t>. Ацетилен для газового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 </a:t>
            </a:r>
            <a:r>
              <a:rPr lang="ru-RU" dirty="0" err="1"/>
              <a:t>розкладенням</a:t>
            </a:r>
            <a:r>
              <a:rPr lang="ru-RU" dirty="0"/>
              <a:t> </a:t>
            </a:r>
            <a:r>
              <a:rPr lang="ru-RU" dirty="0" err="1"/>
              <a:t>карбіду</a:t>
            </a:r>
            <a:r>
              <a:rPr lang="ru-RU" dirty="0"/>
              <a:t> </a:t>
            </a:r>
            <a:r>
              <a:rPr lang="ru-RU" dirty="0" err="1"/>
              <a:t>кальцію</a:t>
            </a:r>
            <a:r>
              <a:rPr lang="ru-RU" dirty="0"/>
              <a:t> СаС2 в ацетиленовому </a:t>
            </a:r>
            <a:r>
              <a:rPr lang="ru-RU" dirty="0" err="1"/>
              <a:t>газогенераторі</a:t>
            </a:r>
            <a:r>
              <a:rPr lang="ru-RU" dirty="0"/>
              <a:t>.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газового </a:t>
            </a:r>
            <a:r>
              <a:rPr lang="ru-RU" dirty="0" err="1"/>
              <a:t>зварювання</a:t>
            </a:r>
            <a:r>
              <a:rPr lang="ru-RU" dirty="0"/>
              <a:t> служить </a:t>
            </a:r>
            <a:r>
              <a:rPr lang="ru-RU" dirty="0" err="1"/>
              <a:t>газовий</a:t>
            </a:r>
            <a:r>
              <a:rPr lang="ru-RU" dirty="0"/>
              <a:t> пальник.</a:t>
            </a:r>
          </a:p>
          <a:p>
            <a:pPr marL="0" indent="0" algn="just">
              <a:buNone/>
            </a:pPr>
            <a:r>
              <a:rPr lang="ru-RU" dirty="0"/>
              <a:t>Ацетилен і </a:t>
            </a:r>
            <a:r>
              <a:rPr lang="ru-RU" dirty="0" err="1"/>
              <a:t>кисень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у пальник, </a:t>
            </a:r>
            <a:r>
              <a:rPr lang="ru-RU" dirty="0" err="1"/>
              <a:t>змішуються</a:t>
            </a:r>
            <a:r>
              <a:rPr lang="ru-RU" dirty="0"/>
              <a:t> і </a:t>
            </a:r>
            <a:r>
              <a:rPr lang="ru-RU" dirty="0" err="1"/>
              <a:t>утворюють</a:t>
            </a:r>
            <a:r>
              <a:rPr lang="ru-RU" dirty="0"/>
              <a:t> пальну (</a:t>
            </a:r>
            <a:r>
              <a:rPr lang="ru-RU" dirty="0" err="1"/>
              <a:t>горючу</a:t>
            </a:r>
            <a:r>
              <a:rPr lang="ru-RU" dirty="0"/>
              <a:t>) </a:t>
            </a:r>
            <a:r>
              <a:rPr lang="ru-RU" dirty="0" err="1"/>
              <a:t>суміш</a:t>
            </a:r>
            <a:r>
              <a:rPr lang="ru-RU" dirty="0"/>
              <a:t>. </a:t>
            </a:r>
            <a:r>
              <a:rPr lang="ru-RU" dirty="0" err="1"/>
              <a:t>Пальна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на </a:t>
            </a:r>
            <a:r>
              <a:rPr lang="ru-RU" dirty="0" err="1"/>
              <a:t>виході</a:t>
            </a:r>
            <a:r>
              <a:rPr lang="ru-RU" dirty="0"/>
              <a:t> з наконечника пальника </a:t>
            </a:r>
            <a:r>
              <a:rPr lang="ru-RU" dirty="0" err="1"/>
              <a:t>підпалюється</a:t>
            </a:r>
            <a:r>
              <a:rPr lang="ru-RU" dirty="0"/>
              <a:t> і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зварювальне</a:t>
            </a:r>
            <a:r>
              <a:rPr lang="ru-RU" dirty="0"/>
              <a:t> </a:t>
            </a:r>
            <a:r>
              <a:rPr lang="ru-RU" dirty="0" err="1"/>
              <a:t>полум'я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кромки </a:t>
            </a:r>
            <a:r>
              <a:rPr lang="ru-RU" dirty="0" err="1"/>
              <a:t>металу</a:t>
            </a:r>
            <a:r>
              <a:rPr lang="ru-RU" dirty="0"/>
              <a:t> </a:t>
            </a:r>
            <a:r>
              <a:rPr lang="ru-RU" dirty="0" err="1"/>
              <a:t>нагріваються</a:t>
            </a:r>
            <a:r>
              <a:rPr lang="ru-RU" dirty="0"/>
              <a:t> і </a:t>
            </a:r>
            <a:r>
              <a:rPr lang="ru-RU" dirty="0" err="1"/>
              <a:t>оплавляються</a:t>
            </a:r>
            <a:r>
              <a:rPr lang="ru-RU" dirty="0"/>
              <a:t>. Для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зварювального</a:t>
            </a:r>
            <a:r>
              <a:rPr lang="ru-RU" dirty="0"/>
              <a:t> шва в </a:t>
            </a:r>
            <a:r>
              <a:rPr lang="ru-RU" dirty="0" err="1"/>
              <a:t>полум'я</a:t>
            </a:r>
            <a:r>
              <a:rPr lang="ru-RU" dirty="0"/>
              <a:t> пальника </a:t>
            </a:r>
            <a:r>
              <a:rPr lang="ru-RU" dirty="0" err="1"/>
              <a:t>вводять</a:t>
            </a:r>
            <a:r>
              <a:rPr lang="ru-RU" dirty="0"/>
              <a:t> </a:t>
            </a:r>
            <a:r>
              <a:rPr lang="ru-RU" dirty="0" err="1"/>
              <a:t>присадочний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(пруток, </a:t>
            </a:r>
            <a:r>
              <a:rPr lang="ru-RU" dirty="0" err="1"/>
              <a:t>дріт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Газове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для </a:t>
            </a:r>
            <a:r>
              <a:rPr lang="ru-RU" dirty="0" err="1"/>
              <a:t>поєднання</a:t>
            </a:r>
            <a:r>
              <a:rPr lang="ru-RU" dirty="0"/>
              <a:t> тонких </a:t>
            </a:r>
            <a:r>
              <a:rPr lang="ru-RU" dirty="0" err="1"/>
              <a:t>листів</a:t>
            </a:r>
            <a:r>
              <a:rPr lang="ru-RU" dirty="0"/>
              <a:t>, деталей з </a:t>
            </a:r>
            <a:r>
              <a:rPr lang="ru-RU" dirty="0" err="1"/>
              <a:t>кольорових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наплавлення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Цим</a:t>
            </a:r>
            <a:r>
              <a:rPr lang="ru-RU" dirty="0"/>
              <a:t> способом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зварювати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метали та </a:t>
            </a:r>
            <a:r>
              <a:rPr lang="ru-RU" dirty="0" err="1"/>
              <a:t>сплави</a:t>
            </a:r>
            <a:r>
              <a:rPr lang="ru-RU" dirty="0"/>
              <a:t>, а </a:t>
            </a:r>
            <a:r>
              <a:rPr lang="ru-RU" dirty="0" err="1"/>
              <a:t>чавун</a:t>
            </a:r>
            <a:r>
              <a:rPr lang="ru-RU" dirty="0"/>
              <a:t>, </a:t>
            </a:r>
            <a:r>
              <a:rPr lang="ru-RU" dirty="0" err="1"/>
              <a:t>мідь</a:t>
            </a:r>
            <a:r>
              <a:rPr lang="ru-RU" dirty="0"/>
              <a:t>, </a:t>
            </a:r>
            <a:r>
              <a:rPr lang="ru-RU" dirty="0" err="1"/>
              <a:t>свинець</a:t>
            </a:r>
            <a:r>
              <a:rPr lang="ru-RU" dirty="0"/>
              <a:t>, латунь, </a:t>
            </a:r>
            <a:r>
              <a:rPr lang="ru-RU" dirty="0" err="1"/>
              <a:t>зварюються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дуговим</a:t>
            </a:r>
            <a:r>
              <a:rPr lang="ru-RU" dirty="0"/>
              <a:t> способом.</a:t>
            </a:r>
          </a:p>
          <a:p>
            <a:pPr marL="0" indent="0" algn="just">
              <a:buNone/>
            </a:pPr>
            <a:r>
              <a:rPr lang="ru-RU" dirty="0" err="1"/>
              <a:t>Методи</a:t>
            </a:r>
            <a:r>
              <a:rPr lang="ru-RU" dirty="0"/>
              <a:t> газового </a:t>
            </a:r>
            <a:r>
              <a:rPr lang="ru-RU" dirty="0" err="1"/>
              <a:t>зварювання</a:t>
            </a:r>
            <a:r>
              <a:rPr lang="ru-RU" dirty="0"/>
              <a:t> не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. </a:t>
            </a:r>
            <a:r>
              <a:rPr lang="ru-RU" dirty="0" err="1"/>
              <a:t>Киснево-водневе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виконується</a:t>
            </a:r>
            <a:r>
              <a:rPr lang="ru-RU" dirty="0"/>
              <a:t> так само, як і </a:t>
            </a:r>
            <a:r>
              <a:rPr lang="ru-RU" dirty="0" err="1"/>
              <a:t>оксиацетиленове</a:t>
            </a:r>
            <a:r>
              <a:rPr lang="ru-RU" dirty="0"/>
              <a:t>. Температура </a:t>
            </a:r>
            <a:r>
              <a:rPr lang="ru-RU" dirty="0" err="1"/>
              <a:t>полум'я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живиться чистим киснем та </a:t>
            </a:r>
            <a:r>
              <a:rPr lang="ru-RU" dirty="0" err="1"/>
              <a:t>воднем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3500°</a:t>
            </a:r>
            <a:r>
              <a:rPr lang="en-US" dirty="0"/>
              <a:t>C (6,300°F).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комбінація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перших </a:t>
            </a:r>
            <a:r>
              <a:rPr lang="ru-RU" dirty="0" err="1"/>
              <a:t>сумішей</a:t>
            </a:r>
            <a:r>
              <a:rPr lang="ru-RU" dirty="0"/>
              <a:t> при </a:t>
            </a:r>
            <a:r>
              <a:rPr lang="ru-RU" dirty="0" err="1"/>
              <a:t>зварюванні</a:t>
            </a:r>
            <a:r>
              <a:rPr lang="ru-RU" dirty="0"/>
              <a:t> і, </a:t>
            </a:r>
            <a:r>
              <a:rPr lang="ru-RU" dirty="0" err="1"/>
              <a:t>безумовно</a:t>
            </a:r>
            <a:r>
              <a:rPr lang="ru-RU" dirty="0"/>
              <a:t>, </a:t>
            </a:r>
            <a:r>
              <a:rPr lang="ru-RU" dirty="0" err="1"/>
              <a:t>витримала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часом.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та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обмежене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все ж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в </a:t>
            </a:r>
            <a:r>
              <a:rPr lang="ru-RU" dirty="0" err="1"/>
              <a:t>портативності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82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Газове зварювання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58" y="2359152"/>
            <a:ext cx="9223284" cy="3191256"/>
          </a:xfrm>
        </p:spPr>
      </p:pic>
    </p:spTree>
    <p:extLst>
      <p:ext uri="{BB962C8B-B14F-4D97-AF65-F5344CB8AC3E}">
        <p14:creationId xmlns:p14="http://schemas.microsoft.com/office/powerpoint/2010/main" val="300100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48107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Термітне зварювання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841248"/>
            <a:ext cx="11338560" cy="58887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Термі́тне</a:t>
            </a:r>
            <a:r>
              <a:rPr lang="ru-RU" dirty="0"/>
              <a:t> </a:t>
            </a:r>
            <a:r>
              <a:rPr lang="ru-RU" dirty="0" err="1"/>
              <a:t>зва́рювання</a:t>
            </a:r>
            <a:r>
              <a:rPr lang="ru-RU" dirty="0"/>
              <a:t> — </a:t>
            </a:r>
            <a:r>
              <a:rPr lang="ru-RU" dirty="0" err="1"/>
              <a:t>зварювання</a:t>
            </a:r>
            <a:r>
              <a:rPr lang="ru-RU" dirty="0"/>
              <a:t>,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та </a:t>
            </a:r>
            <a:r>
              <a:rPr lang="ru-RU" dirty="0" err="1"/>
              <a:t>плавлення</a:t>
            </a:r>
            <a:r>
              <a:rPr lang="ru-RU" dirty="0"/>
              <a:t> </a:t>
            </a:r>
            <a:r>
              <a:rPr lang="ru-RU" dirty="0" err="1"/>
              <a:t>з'єднуваних</a:t>
            </a:r>
            <a:r>
              <a:rPr lang="ru-RU" dirty="0"/>
              <a:t> заготовок </a:t>
            </a:r>
            <a:r>
              <a:rPr lang="ru-RU" dirty="0" err="1"/>
              <a:t>здійснюють</a:t>
            </a:r>
            <a:r>
              <a:rPr lang="ru-RU" dirty="0"/>
              <a:t> теплом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порошкоподібної</a:t>
            </a:r>
            <a:r>
              <a:rPr lang="ru-RU" dirty="0"/>
              <a:t> </a:t>
            </a:r>
            <a:r>
              <a:rPr lang="ru-RU" dirty="0" err="1"/>
              <a:t>термітної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стисненням</a:t>
            </a:r>
            <a:r>
              <a:rPr lang="ru-RU" dirty="0"/>
              <a:t> заготовок і без </a:t>
            </a:r>
            <a:r>
              <a:rPr lang="ru-RU" dirty="0" err="1"/>
              <a:t>нього</a:t>
            </a:r>
            <a:r>
              <a:rPr lang="ru-RU" dirty="0"/>
              <a:t>[1].</a:t>
            </a:r>
          </a:p>
          <a:p>
            <a:pPr marL="0" indent="0" algn="just">
              <a:buNone/>
            </a:pP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виду </a:t>
            </a:r>
            <a:r>
              <a:rPr lang="ru-RU" dirty="0" err="1"/>
              <a:t>виконують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терміту</a:t>
            </a:r>
            <a:r>
              <a:rPr lang="ru-RU" dirty="0"/>
              <a:t> — </a:t>
            </a:r>
            <a:r>
              <a:rPr lang="ru-RU" dirty="0" err="1"/>
              <a:t>порошкової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алюмінію</a:t>
            </a:r>
            <a:r>
              <a:rPr lang="ru-RU" dirty="0"/>
              <a:t> з окалиною. </a:t>
            </a:r>
            <a:r>
              <a:rPr lang="ru-RU" dirty="0" err="1"/>
              <a:t>Алюміній</a:t>
            </a:r>
            <a:r>
              <a:rPr lang="ru-RU" dirty="0"/>
              <a:t> </a:t>
            </a:r>
            <a:r>
              <a:rPr lang="ru-RU" dirty="0" err="1"/>
              <a:t>згорає</a:t>
            </a:r>
            <a:r>
              <a:rPr lang="ru-RU" dirty="0"/>
              <a:t> і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оксид </a:t>
            </a:r>
            <a:r>
              <a:rPr lang="ru-RU" dirty="0" err="1"/>
              <a:t>алюмінію</a:t>
            </a:r>
            <a:r>
              <a:rPr lang="ru-RU" dirty="0"/>
              <a:t> та </a:t>
            </a:r>
            <a:r>
              <a:rPr lang="ru-RU" dirty="0" err="1"/>
              <a:t>залізо</a:t>
            </a:r>
            <a:r>
              <a:rPr lang="ru-RU" dirty="0"/>
              <a:t>. </a:t>
            </a:r>
            <a:r>
              <a:rPr lang="ru-RU" dirty="0" err="1"/>
              <a:t>Алюмінієвий</a:t>
            </a:r>
            <a:r>
              <a:rPr lang="ru-RU" dirty="0"/>
              <a:t> </a:t>
            </a:r>
            <a:r>
              <a:rPr lang="ru-RU" dirty="0" err="1"/>
              <a:t>терміт</a:t>
            </a:r>
            <a:r>
              <a:rPr lang="ru-RU" dirty="0"/>
              <a:t> широко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 на </a:t>
            </a:r>
            <a:r>
              <a:rPr lang="ru-RU" dirty="0" err="1"/>
              <a:t>трамвайних</a:t>
            </a:r>
            <a:r>
              <a:rPr lang="ru-RU" dirty="0"/>
              <a:t> і </a:t>
            </a:r>
            <a:r>
              <a:rPr lang="ru-RU" dirty="0" err="1"/>
              <a:t>залізничних</a:t>
            </a:r>
            <a:r>
              <a:rPr lang="ru-RU" dirty="0"/>
              <a:t> </a:t>
            </a:r>
            <a:r>
              <a:rPr lang="ru-RU" dirty="0" err="1"/>
              <a:t>коліях</a:t>
            </a:r>
            <a:r>
              <a:rPr lang="ru-RU" dirty="0"/>
              <a:t>, </a:t>
            </a:r>
            <a:r>
              <a:rPr lang="ru-RU" dirty="0" err="1"/>
              <a:t>стрижнів</a:t>
            </a:r>
            <a:r>
              <a:rPr lang="ru-RU" dirty="0"/>
              <a:t> і </a:t>
            </a:r>
            <a:r>
              <a:rPr lang="ru-RU" dirty="0" err="1"/>
              <a:t>валів</a:t>
            </a:r>
            <a:r>
              <a:rPr lang="ru-RU" dirty="0"/>
              <a:t> великого </a:t>
            </a:r>
            <a:r>
              <a:rPr lang="ru-RU" dirty="0" err="1"/>
              <a:t>діаметра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Магнієвий</a:t>
            </a:r>
            <a:r>
              <a:rPr lang="ru-RU" dirty="0"/>
              <a:t> </a:t>
            </a:r>
            <a:r>
              <a:rPr lang="ru-RU" dirty="0" err="1"/>
              <a:t>терміт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сталевих</a:t>
            </a:r>
            <a:r>
              <a:rPr lang="ru-RU" dirty="0"/>
              <a:t> </a:t>
            </a:r>
            <a:r>
              <a:rPr lang="ru-RU" dirty="0" err="1"/>
              <a:t>проводів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зварювальні</a:t>
            </a:r>
            <a:r>
              <a:rPr lang="ru-RU" dirty="0"/>
              <a:t> </a:t>
            </a:r>
            <a:r>
              <a:rPr lang="ru-RU" dirty="0" err="1"/>
              <a:t>кінці</a:t>
            </a:r>
            <a:r>
              <a:rPr lang="ru-RU" dirty="0"/>
              <a:t> не </a:t>
            </a:r>
            <a:r>
              <a:rPr lang="ru-RU" dirty="0" err="1"/>
              <a:t>оплавляються</a:t>
            </a:r>
            <a:r>
              <a:rPr lang="ru-RU" dirty="0"/>
              <a:t>, 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пластичному </a:t>
            </a:r>
            <a:r>
              <a:rPr lang="ru-RU" dirty="0" err="1"/>
              <a:t>стані</a:t>
            </a:r>
            <a:r>
              <a:rPr lang="ru-RU" dirty="0"/>
              <a:t> при </a:t>
            </a:r>
            <a:r>
              <a:rPr lang="ru-RU" dirty="0" err="1"/>
              <a:t>стисканні</a:t>
            </a:r>
            <a:r>
              <a:rPr lang="ru-RU" dirty="0"/>
              <a:t>. При температурному </a:t>
            </a:r>
            <a:r>
              <a:rPr lang="ru-RU" dirty="0" err="1"/>
              <a:t>зварюванні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тиглі</a:t>
            </a:r>
            <a:r>
              <a:rPr lang="ru-RU" dirty="0"/>
              <a:t> для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терміту</a:t>
            </a:r>
            <a:r>
              <a:rPr lang="ru-RU" dirty="0"/>
              <a:t>. </a:t>
            </a:r>
            <a:r>
              <a:rPr lang="ru-RU" dirty="0" err="1"/>
              <a:t>Термітну</a:t>
            </a:r>
            <a:r>
              <a:rPr lang="ru-RU" dirty="0"/>
              <a:t>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підпалюють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термітними</a:t>
            </a:r>
            <a:r>
              <a:rPr lang="ru-RU" dirty="0"/>
              <a:t> </a:t>
            </a:r>
            <a:r>
              <a:rPr lang="ru-RU" dirty="0" err="1"/>
              <a:t>сірниками</a:t>
            </a:r>
            <a:r>
              <a:rPr lang="ru-RU" dirty="0"/>
              <a:t> (</a:t>
            </a:r>
            <a:r>
              <a:rPr lang="ru-RU" dirty="0" err="1"/>
              <a:t>магнієвий</a:t>
            </a:r>
            <a:r>
              <a:rPr lang="ru-RU" dirty="0"/>
              <a:t> </a:t>
            </a:r>
            <a:r>
              <a:rPr lang="ru-RU" dirty="0" err="1"/>
              <a:t>терміт</a:t>
            </a:r>
            <a:r>
              <a:rPr lang="ru-RU" dirty="0"/>
              <a:t>).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горить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окалини</a:t>
            </a:r>
            <a:r>
              <a:rPr lang="ru-RU" dirty="0"/>
              <a:t> і не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 </a:t>
            </a:r>
            <a:r>
              <a:rPr lang="ru-RU" dirty="0" err="1"/>
              <a:t>Горіння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r>
              <a:rPr lang="ru-RU" dirty="0"/>
              <a:t>, без </a:t>
            </a:r>
            <a:r>
              <a:rPr lang="ru-RU" dirty="0" err="1"/>
              <a:t>вибухів</a:t>
            </a:r>
            <a:r>
              <a:rPr lang="ru-RU" dirty="0"/>
              <a:t>, температура </a:t>
            </a:r>
            <a:r>
              <a:rPr lang="ru-RU" dirty="0" err="1"/>
              <a:t>досягає</a:t>
            </a:r>
            <a:r>
              <a:rPr lang="ru-RU" dirty="0"/>
              <a:t> 3000°С і </a:t>
            </a:r>
            <a:r>
              <a:rPr lang="ru-RU" dirty="0" err="1"/>
              <a:t>вище</a:t>
            </a:r>
            <a:r>
              <a:rPr lang="ru-RU" dirty="0"/>
              <a:t>. В </a:t>
            </a:r>
            <a:r>
              <a:rPr lang="ru-RU" dirty="0" err="1"/>
              <a:t>тиглі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терміту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розплавлений</a:t>
            </a:r>
            <a:r>
              <a:rPr lang="ru-RU" dirty="0"/>
              <a:t> метал і шлак, </a:t>
            </a:r>
            <a:r>
              <a:rPr lang="ru-RU" dirty="0" err="1"/>
              <a:t>які</a:t>
            </a:r>
            <a:r>
              <a:rPr lang="ru-RU" dirty="0"/>
              <a:t> через </a:t>
            </a:r>
            <a:r>
              <a:rPr lang="ru-RU" dirty="0" err="1"/>
              <a:t>отвір</a:t>
            </a:r>
            <a:r>
              <a:rPr lang="ru-RU" dirty="0"/>
              <a:t> на </a:t>
            </a:r>
            <a:r>
              <a:rPr lang="ru-RU" dirty="0" err="1"/>
              <a:t>дні</a:t>
            </a:r>
            <a:r>
              <a:rPr lang="ru-RU" dirty="0"/>
              <a:t> тигля </a:t>
            </a:r>
            <a:r>
              <a:rPr lang="ru-RU" dirty="0" err="1"/>
              <a:t>виливають</a:t>
            </a:r>
            <a:r>
              <a:rPr lang="ru-RU" dirty="0"/>
              <a:t> у </a:t>
            </a:r>
            <a:r>
              <a:rPr lang="ru-RU" dirty="0" err="1"/>
              <a:t>заформоване</a:t>
            </a:r>
            <a:r>
              <a:rPr lang="ru-RU" dirty="0"/>
              <a:t> і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нагріте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. </a:t>
            </a:r>
            <a:r>
              <a:rPr lang="ru-RU" dirty="0" err="1"/>
              <a:t>Розплавлений</a:t>
            </a:r>
            <a:r>
              <a:rPr lang="ru-RU" dirty="0"/>
              <a:t> метал </a:t>
            </a:r>
            <a:r>
              <a:rPr lang="ru-RU" dirty="0" err="1"/>
              <a:t>підігріває</a:t>
            </a:r>
            <a:r>
              <a:rPr lang="ru-RU" dirty="0"/>
              <a:t> кромки </a:t>
            </a:r>
            <a:r>
              <a:rPr lang="ru-RU" dirty="0" err="1"/>
              <a:t>металу</a:t>
            </a:r>
            <a:r>
              <a:rPr lang="ru-RU" dirty="0"/>
              <a:t> до </a:t>
            </a:r>
            <a:r>
              <a:rPr lang="ru-RU" dirty="0" err="1"/>
              <a:t>розплавлення</a:t>
            </a:r>
            <a:r>
              <a:rPr lang="ru-RU" dirty="0"/>
              <a:t>, 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шов. </a:t>
            </a:r>
            <a:r>
              <a:rPr lang="ru-RU" dirty="0" err="1"/>
              <a:t>Роз'ємну</a:t>
            </a:r>
            <a:r>
              <a:rPr lang="ru-RU" dirty="0"/>
              <a:t> форму </a:t>
            </a:r>
            <a:r>
              <a:rPr lang="ru-RU" dirty="0" err="1"/>
              <a:t>знімають</a:t>
            </a:r>
            <a:r>
              <a:rPr lang="ru-RU" dirty="0"/>
              <a:t>, а шлак </a:t>
            </a:r>
            <a:r>
              <a:rPr lang="ru-RU" dirty="0" err="1"/>
              <a:t>зачищають</a:t>
            </a:r>
            <a:r>
              <a:rPr lang="ru-RU" dirty="0"/>
              <a:t>.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наплавленого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в </a:t>
            </a:r>
            <a:r>
              <a:rPr lang="ru-RU" dirty="0" err="1"/>
              <a:t>терміт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до 50 % </a:t>
            </a:r>
            <a:r>
              <a:rPr lang="ru-RU" dirty="0" err="1"/>
              <a:t>сталевої</a:t>
            </a:r>
            <a:r>
              <a:rPr lang="ru-RU" dirty="0"/>
              <a:t> стружки, </a:t>
            </a:r>
            <a:r>
              <a:rPr lang="ru-RU" dirty="0" err="1"/>
              <a:t>цвяхів</a:t>
            </a:r>
            <a:r>
              <a:rPr lang="ru-RU" dirty="0"/>
              <a:t>, а для </a:t>
            </a:r>
            <a:r>
              <a:rPr lang="ru-RU" dirty="0" err="1"/>
              <a:t>легування</a:t>
            </a:r>
            <a:r>
              <a:rPr lang="ru-RU" dirty="0"/>
              <a:t> — </a:t>
            </a:r>
            <a:r>
              <a:rPr lang="ru-RU" dirty="0" err="1"/>
              <a:t>феросплави</a:t>
            </a:r>
            <a:r>
              <a:rPr lang="ru-RU" dirty="0"/>
              <a:t>. При </a:t>
            </a:r>
            <a:r>
              <a:rPr lang="ru-RU" dirty="0" err="1"/>
              <a:t>з'єднанні</a:t>
            </a:r>
            <a:r>
              <a:rPr lang="ru-RU" dirty="0"/>
              <a:t> рейки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зазором, а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розміщують</a:t>
            </a:r>
            <a:r>
              <a:rPr lang="ru-RU" dirty="0"/>
              <a:t> у </a:t>
            </a:r>
            <a:r>
              <a:rPr lang="ru-RU" dirty="0" err="1"/>
              <a:t>роз'ємну</a:t>
            </a:r>
            <a:r>
              <a:rPr lang="ru-RU" dirty="0"/>
              <a:t> </a:t>
            </a:r>
            <a:r>
              <a:rPr lang="ru-RU" dirty="0" err="1"/>
              <a:t>вогнетривку</a:t>
            </a:r>
            <a:r>
              <a:rPr lang="ru-RU" dirty="0"/>
              <a:t> форму </a:t>
            </a:r>
            <a:r>
              <a:rPr lang="ru-RU" dirty="0" err="1"/>
              <a:t>Потім</a:t>
            </a:r>
            <a:r>
              <a:rPr lang="ru-RU" dirty="0"/>
              <a:t> з тигля </a:t>
            </a:r>
            <a:r>
              <a:rPr lang="ru-RU" dirty="0" err="1"/>
              <a:t>заливають</a:t>
            </a:r>
            <a:r>
              <a:rPr lang="ru-RU" dirty="0"/>
              <a:t> </a:t>
            </a:r>
            <a:r>
              <a:rPr lang="ru-RU" dirty="0" err="1"/>
              <a:t>рідкий</a:t>
            </a:r>
            <a:r>
              <a:rPr lang="ru-RU" dirty="0"/>
              <a:t> </a:t>
            </a:r>
            <a:r>
              <a:rPr lang="ru-RU" dirty="0" err="1"/>
              <a:t>терміт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розігрівання</a:t>
            </a:r>
            <a:r>
              <a:rPr lang="ru-RU" dirty="0"/>
              <a:t> </a:t>
            </a:r>
            <a:r>
              <a:rPr lang="ru-RU" dirty="0" err="1"/>
              <a:t>торці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 </a:t>
            </a:r>
            <a:r>
              <a:rPr lang="ru-RU" dirty="0" err="1"/>
              <a:t>стискають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</a:t>
            </a:r>
            <a:r>
              <a:rPr lang="ru-RU" dirty="0" err="1"/>
              <a:t>пресом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термітне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плавленням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69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Термітне зварювання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957560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Розрізняють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термітне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способом </a:t>
            </a:r>
            <a:r>
              <a:rPr lang="ru-RU" dirty="0" err="1"/>
              <a:t>проміжного</a:t>
            </a:r>
            <a:r>
              <a:rPr lang="ru-RU" dirty="0"/>
              <a:t> </a:t>
            </a:r>
            <a:r>
              <a:rPr lang="ru-RU" dirty="0" err="1"/>
              <a:t>лиття</a:t>
            </a:r>
            <a:r>
              <a:rPr lang="ru-RU" dirty="0"/>
              <a:t> (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заповненням</a:t>
            </a:r>
            <a:r>
              <a:rPr lang="ru-RU" dirty="0"/>
              <a:t> зазору </a:t>
            </a:r>
            <a:r>
              <a:rPr lang="ru-RU" dirty="0" err="1"/>
              <a:t>між</a:t>
            </a:r>
            <a:r>
              <a:rPr lang="ru-RU" dirty="0"/>
              <a:t> деталями </a:t>
            </a:r>
            <a:r>
              <a:rPr lang="ru-RU" dirty="0" err="1"/>
              <a:t>розплавленим</a:t>
            </a:r>
            <a:r>
              <a:rPr lang="ru-RU" dirty="0"/>
              <a:t> </a:t>
            </a:r>
            <a:r>
              <a:rPr lang="ru-RU" dirty="0" err="1"/>
              <a:t>металом</a:t>
            </a:r>
            <a:r>
              <a:rPr lang="ru-RU" dirty="0"/>
              <a:t>; </a:t>
            </a:r>
            <a:r>
              <a:rPr lang="ru-RU" dirty="0" err="1"/>
              <a:t>використовується</a:t>
            </a:r>
            <a:r>
              <a:rPr lang="ru-RU" dirty="0"/>
              <a:t> при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зварно-ливарних</a:t>
            </a:r>
            <a:r>
              <a:rPr lang="ru-RU" dirty="0"/>
              <a:t> та </a:t>
            </a:r>
            <a:r>
              <a:rPr lang="ru-RU" dirty="0" err="1"/>
              <a:t>зварно-кованих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 великого </a:t>
            </a:r>
            <a:r>
              <a:rPr lang="ru-RU" dirty="0" err="1"/>
              <a:t>перетину</a:t>
            </a:r>
            <a:r>
              <a:rPr lang="ru-RU" dirty="0"/>
              <a:t>);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термітне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в </a:t>
            </a:r>
            <a:r>
              <a:rPr lang="ru-RU" dirty="0" err="1"/>
              <a:t>притик</a:t>
            </a:r>
            <a:r>
              <a:rPr lang="ru-RU" dirty="0"/>
              <a:t> (теплота шлаку та </a:t>
            </a:r>
            <a:r>
              <a:rPr lang="ru-RU" dirty="0" err="1"/>
              <a:t>розплавленого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для </a:t>
            </a:r>
            <a:r>
              <a:rPr lang="ru-RU" dirty="0" err="1"/>
              <a:t>нагріву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деталей,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зварюються</a:t>
            </a:r>
            <a:r>
              <a:rPr lang="ru-RU" dirty="0"/>
              <a:t> до пластичного стану, а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прикладенням</a:t>
            </a:r>
            <a:r>
              <a:rPr lang="ru-RU" dirty="0"/>
              <a:t> </a:t>
            </a:r>
            <a:r>
              <a:rPr lang="ru-RU" dirty="0" err="1"/>
              <a:t>стискального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;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зварювання</a:t>
            </a:r>
            <a:r>
              <a:rPr lang="ru-RU" dirty="0"/>
              <a:t> труб, </a:t>
            </a:r>
            <a:r>
              <a:rPr lang="ru-RU" dirty="0" err="1"/>
              <a:t>дротів</a:t>
            </a:r>
            <a:r>
              <a:rPr lang="ru-RU" dirty="0"/>
              <a:t>, </a:t>
            </a:r>
            <a:r>
              <a:rPr lang="ru-RU" dirty="0" err="1"/>
              <a:t>рейок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комбінований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термічного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(для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залізничних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термітного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почали </a:t>
            </a:r>
            <a:r>
              <a:rPr lang="ru-RU" dirty="0" err="1"/>
              <a:t>масово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у </a:t>
            </a:r>
            <a:r>
              <a:rPr lang="ru-RU" dirty="0" err="1"/>
              <a:t>Німеччині</a:t>
            </a:r>
            <a:r>
              <a:rPr lang="ru-RU" dirty="0"/>
              <a:t> в на початку 1950-их </a:t>
            </a:r>
            <a:r>
              <a:rPr lang="ru-RU" dirty="0" err="1"/>
              <a:t>років</a:t>
            </a:r>
            <a:r>
              <a:rPr lang="ru-RU" dirty="0"/>
              <a:t>, при </a:t>
            </a:r>
            <a:r>
              <a:rPr lang="ru-RU" dirty="0" err="1"/>
              <a:t>заміні</a:t>
            </a:r>
            <a:r>
              <a:rPr lang="ru-RU" dirty="0"/>
              <a:t> рейкового полотна трамвая у </a:t>
            </a:r>
            <a:r>
              <a:rPr lang="ru-RU" dirty="0" err="1"/>
              <a:t>містах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дану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застосовували</a:t>
            </a:r>
            <a:r>
              <a:rPr lang="ru-RU" dirty="0"/>
              <a:t> для </a:t>
            </a:r>
            <a:r>
              <a:rPr lang="ru-RU" dirty="0" err="1"/>
              <a:t>звалювання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 у </a:t>
            </a:r>
            <a:r>
              <a:rPr lang="ru-RU" dirty="0" err="1"/>
              <a:t>залізниці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9953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Термітне зварювання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28" y="1419609"/>
            <a:ext cx="6867144" cy="5300578"/>
          </a:xfrm>
        </p:spPr>
      </p:pic>
    </p:spTree>
    <p:extLst>
      <p:ext uri="{BB962C8B-B14F-4D97-AF65-F5344CB8AC3E}">
        <p14:creationId xmlns:p14="http://schemas.microsoft.com/office/powerpoint/2010/main" val="233084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8"/>
            <a:ext cx="10515600" cy="65741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Контактне зварювання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55229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Конта́ктне</a:t>
            </a:r>
            <a:r>
              <a:rPr lang="ru-RU" dirty="0"/>
              <a:t> </a:t>
            </a:r>
            <a:r>
              <a:rPr lang="ru-RU" dirty="0" err="1"/>
              <a:t>зва́рювання</a:t>
            </a:r>
            <a:r>
              <a:rPr lang="ru-RU" dirty="0"/>
              <a:t> —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тисненням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попереднім</a:t>
            </a:r>
            <a:r>
              <a:rPr lang="ru-RU" dirty="0"/>
              <a:t> </a:t>
            </a:r>
            <a:r>
              <a:rPr lang="ru-RU" dirty="0" err="1"/>
              <a:t>нагріванням</a:t>
            </a:r>
            <a:r>
              <a:rPr lang="ru-RU" dirty="0"/>
              <a:t> </a:t>
            </a:r>
            <a:r>
              <a:rPr lang="ru-RU" dirty="0" err="1"/>
              <a:t>з'єднуваних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заготовок теплом,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контактування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струму.</a:t>
            </a:r>
          </a:p>
          <a:p>
            <a:pPr marL="0" indent="0" algn="just">
              <a:buNone/>
            </a:pPr>
            <a:r>
              <a:rPr lang="ru-RU" dirty="0" err="1"/>
              <a:t>Контактне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, </a:t>
            </a:r>
            <a:r>
              <a:rPr lang="ru-RU" dirty="0" err="1"/>
              <a:t>загальними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нагрівання</a:t>
            </a:r>
            <a:r>
              <a:rPr lang="ru-RU" dirty="0"/>
              <a:t> заготовок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пропускання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 та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взаємне</a:t>
            </a:r>
            <a:r>
              <a:rPr lang="ru-RU" dirty="0"/>
              <a:t> </a:t>
            </a:r>
            <a:r>
              <a:rPr lang="ru-RU" dirty="0" err="1"/>
              <a:t>притискання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 вводиться два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: </a:t>
            </a:r>
            <a:r>
              <a:rPr lang="ru-RU" dirty="0" err="1"/>
              <a:t>теплова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струму та </a:t>
            </a:r>
            <a:r>
              <a:rPr lang="ru-RU" dirty="0" err="1"/>
              <a:t>механічна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Тиск</a:t>
            </a:r>
            <a:r>
              <a:rPr lang="ru-RU" dirty="0"/>
              <a:t> при контактному </a:t>
            </a:r>
            <a:r>
              <a:rPr lang="ru-RU" dirty="0" err="1"/>
              <a:t>зварюванні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стійкого</a:t>
            </a:r>
            <a:r>
              <a:rPr lang="ru-RU" dirty="0"/>
              <a:t> контакту з </a:t>
            </a:r>
            <a:r>
              <a:rPr lang="ru-RU" dirty="0" err="1"/>
              <a:t>певними</a:t>
            </a:r>
            <a:r>
              <a:rPr lang="ru-RU" dirty="0"/>
              <a:t> характеристиками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деформування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зварювального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з метою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шва та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напружень</a:t>
            </a:r>
            <a:r>
              <a:rPr lang="ru-RU" dirty="0"/>
              <a:t> і </a:t>
            </a:r>
            <a:r>
              <a:rPr lang="ru-RU" dirty="0" err="1"/>
              <a:t>деформацій</a:t>
            </a:r>
            <a:r>
              <a:rPr lang="ru-RU" dirty="0"/>
              <a:t>. Доля </a:t>
            </a:r>
            <a:r>
              <a:rPr lang="ru-RU" dirty="0" err="1"/>
              <a:t>енергії</a:t>
            </a:r>
            <a:r>
              <a:rPr lang="ru-RU" dirty="0"/>
              <a:t>, яка </a:t>
            </a:r>
            <a:r>
              <a:rPr lang="ru-RU" dirty="0" err="1"/>
              <a:t>витрачається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становить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яка вводиться в </a:t>
            </a:r>
            <a:r>
              <a:rPr lang="ru-RU" dirty="0" err="1"/>
              <a:t>з'єднання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Принципові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при контактному </a:t>
            </a:r>
            <a:r>
              <a:rPr lang="ru-RU" dirty="0" err="1"/>
              <a:t>зварюванні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- з </a:t>
            </a:r>
            <a:r>
              <a:rPr lang="ru-RU" dirty="0" err="1"/>
              <a:t>нагрівом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до </a:t>
            </a:r>
            <a:r>
              <a:rPr lang="ru-RU" dirty="0" err="1"/>
              <a:t>високопластичного</a:t>
            </a:r>
            <a:r>
              <a:rPr lang="ru-RU" dirty="0"/>
              <a:t> стану без </a:t>
            </a:r>
            <a:r>
              <a:rPr lang="ru-RU" dirty="0" err="1"/>
              <a:t>плавлення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з </a:t>
            </a:r>
            <a:r>
              <a:rPr lang="ru-RU" dirty="0" err="1"/>
              <a:t>плавленням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й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литої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(литого ядра).</a:t>
            </a:r>
          </a:p>
        </p:txBody>
      </p:sp>
    </p:spTree>
    <p:extLst>
      <p:ext uri="{BB962C8B-B14F-4D97-AF65-F5344CB8AC3E}">
        <p14:creationId xmlns:p14="http://schemas.microsoft.com/office/powerpoint/2010/main" val="64430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10312"/>
            <a:ext cx="10515600" cy="1325563"/>
          </a:xfrm>
        </p:spPr>
        <p:txBody>
          <a:bodyPr/>
          <a:lstStyle/>
          <a:p>
            <a:pPr algn="ctr"/>
            <a:r>
              <a:rPr lang="uk-UA" b="1" i="1" dirty="0"/>
              <a:t>План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4944"/>
            <a:ext cx="10515600" cy="6163056"/>
          </a:xfrm>
        </p:spPr>
        <p:txBody>
          <a:bodyPr/>
          <a:lstStyle/>
          <a:p>
            <a:r>
              <a:rPr lang="uk-UA" sz="2400" dirty="0"/>
              <a:t>Технології зварювання</a:t>
            </a:r>
          </a:p>
          <a:p>
            <a:r>
              <a:rPr lang="uk-UA" sz="2400" dirty="0"/>
              <a:t>Види зварювальних апаратів</a:t>
            </a:r>
          </a:p>
          <a:p>
            <a:r>
              <a:rPr lang="uk-UA" sz="2400" dirty="0"/>
              <a:t>Дугове зварювання</a:t>
            </a:r>
          </a:p>
          <a:p>
            <a:r>
              <a:rPr lang="uk-UA" sz="2400" dirty="0" err="1"/>
              <a:t>Електошлакове</a:t>
            </a:r>
            <a:r>
              <a:rPr lang="uk-UA" sz="2400" dirty="0"/>
              <a:t> зварювання</a:t>
            </a:r>
          </a:p>
          <a:p>
            <a:r>
              <a:rPr lang="uk-UA" sz="2400" dirty="0" err="1"/>
              <a:t>Електроно</a:t>
            </a:r>
            <a:r>
              <a:rPr lang="uk-UA" sz="2400" dirty="0"/>
              <a:t>-променеве </a:t>
            </a:r>
            <a:r>
              <a:rPr lang="uk-UA" sz="2400" dirty="0" err="1"/>
              <a:t>заврювання</a:t>
            </a:r>
            <a:endParaRPr lang="ru-RU" sz="2400" dirty="0"/>
          </a:p>
          <a:p>
            <a:r>
              <a:rPr lang="ru-RU" sz="2400" dirty="0" err="1"/>
              <a:t>Лазерне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endParaRPr lang="ru-RU" sz="2400" dirty="0"/>
          </a:p>
          <a:p>
            <a:r>
              <a:rPr lang="ru-RU" sz="2400" dirty="0" err="1"/>
              <a:t>Газове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endParaRPr lang="ru-RU" sz="2400" dirty="0"/>
          </a:p>
          <a:p>
            <a:r>
              <a:rPr lang="ru-RU" sz="2400" dirty="0" err="1"/>
              <a:t>Термітне</a:t>
            </a:r>
            <a:r>
              <a:rPr lang="ru-RU" sz="2400" dirty="0"/>
              <a:t>  </a:t>
            </a:r>
            <a:r>
              <a:rPr lang="ru-RU" sz="2400" dirty="0" err="1"/>
              <a:t>зварювання</a:t>
            </a:r>
            <a:endParaRPr lang="ru-RU" sz="2400" dirty="0"/>
          </a:p>
          <a:p>
            <a:r>
              <a:rPr lang="ru-RU" sz="2400" dirty="0" err="1"/>
              <a:t>Контактне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</a:p>
          <a:p>
            <a:r>
              <a:rPr lang="ru-RU" sz="2400" dirty="0" err="1"/>
              <a:t>Дифузійне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</a:p>
          <a:p>
            <a:r>
              <a:rPr lang="uk-UA" sz="2400" dirty="0"/>
              <a:t>Холодне зварювання</a:t>
            </a:r>
          </a:p>
          <a:p>
            <a:r>
              <a:rPr lang="uk-UA" sz="2400" dirty="0"/>
              <a:t>Ультразвукове зварювання </a:t>
            </a:r>
          </a:p>
          <a:p>
            <a:r>
              <a:rPr lang="uk-UA" sz="2400" dirty="0"/>
              <a:t>Вибухове зварювання 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15" y="772982"/>
            <a:ext cx="5125481" cy="57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2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Контактне зварювання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0" y="1513068"/>
            <a:ext cx="8162939" cy="5006603"/>
          </a:xfrm>
        </p:spPr>
      </p:pic>
    </p:spTree>
    <p:extLst>
      <p:ext uri="{BB962C8B-B14F-4D97-AF65-F5344CB8AC3E}">
        <p14:creationId xmlns:p14="http://schemas.microsoft.com/office/powerpoint/2010/main" val="2810415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814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Дифузійне зварювання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504" y="668148"/>
            <a:ext cx="10945368" cy="6189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Дифузі́йне</a:t>
            </a:r>
            <a:r>
              <a:rPr lang="ru-RU" sz="2400" dirty="0"/>
              <a:t> </a:t>
            </a:r>
            <a:r>
              <a:rPr lang="ru-RU" sz="2400" dirty="0" err="1"/>
              <a:t>зва́рювання</a:t>
            </a:r>
            <a:r>
              <a:rPr lang="ru-RU" sz="2400" dirty="0"/>
              <a:t> </a:t>
            </a:r>
            <a:r>
              <a:rPr lang="en-US" sz="2400" dirty="0"/>
              <a:t>—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  <a:r>
              <a:rPr lang="ru-RU" sz="2400" dirty="0" err="1"/>
              <a:t>тисненням</a:t>
            </a:r>
            <a:r>
              <a:rPr lang="ru-RU" sz="2400" dirty="0"/>
              <a:t> (</a:t>
            </a:r>
            <a:r>
              <a:rPr lang="ru-RU" sz="2400" dirty="0" err="1"/>
              <a:t>тиском</a:t>
            </a:r>
            <a:r>
              <a:rPr lang="ru-RU" sz="2400" dirty="0"/>
              <a:t>) у </a:t>
            </a:r>
            <a:r>
              <a:rPr lang="ru-RU" sz="2400" dirty="0" err="1"/>
              <a:t>поєднанні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нагріванням</a:t>
            </a:r>
            <a:r>
              <a:rPr lang="ru-RU" sz="2400" dirty="0"/>
              <a:t>, </a:t>
            </a:r>
            <a:r>
              <a:rPr lang="ru-RU" sz="2400" dirty="0" err="1"/>
              <a:t>спільна</a:t>
            </a:r>
            <a:r>
              <a:rPr lang="ru-RU" sz="2400" dirty="0"/>
              <a:t> </a:t>
            </a:r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достатня</a:t>
            </a:r>
            <a:r>
              <a:rPr lang="ru-RU" sz="2400" dirty="0"/>
              <a:t> для </a:t>
            </a:r>
            <a:r>
              <a:rPr lang="ru-RU" sz="2400" dirty="0" err="1"/>
              <a:t>дифузійного</a:t>
            </a:r>
            <a:r>
              <a:rPr lang="ru-RU" sz="2400" dirty="0"/>
              <a:t> </a:t>
            </a:r>
            <a:r>
              <a:rPr lang="ru-RU" sz="2400" dirty="0" err="1"/>
              <a:t>взаємного</a:t>
            </a:r>
            <a:r>
              <a:rPr lang="ru-RU" sz="2400" dirty="0"/>
              <a:t> </a:t>
            </a:r>
            <a:r>
              <a:rPr lang="ru-RU" sz="2400" dirty="0" err="1"/>
              <a:t>переміщення</a:t>
            </a:r>
            <a:r>
              <a:rPr lang="ru-RU" sz="2400" dirty="0"/>
              <a:t> </a:t>
            </a:r>
            <a:r>
              <a:rPr lang="ru-RU" sz="2400" dirty="0" err="1"/>
              <a:t>атомів</a:t>
            </a:r>
            <a:r>
              <a:rPr lang="ru-RU" sz="2400" dirty="0"/>
              <a:t>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з'єднуваних</a:t>
            </a:r>
            <a:r>
              <a:rPr lang="ru-RU" sz="2400" dirty="0"/>
              <a:t> </a:t>
            </a:r>
            <a:r>
              <a:rPr lang="ru-RU" sz="2400" dirty="0" err="1"/>
              <a:t>поверхонь</a:t>
            </a:r>
            <a:r>
              <a:rPr lang="ru-RU" sz="2400" dirty="0"/>
              <a:t> заготовок у межах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шарів</a:t>
            </a:r>
            <a:r>
              <a:rPr lang="ru-RU" sz="2400" dirty="0"/>
              <a:t> </a:t>
            </a:r>
            <a:r>
              <a:rPr lang="ru-RU" sz="2400" dirty="0" err="1"/>
              <a:t>кристалічних</a:t>
            </a:r>
            <a:r>
              <a:rPr lang="ru-RU" sz="2400" dirty="0"/>
              <a:t> </a:t>
            </a:r>
            <a:r>
              <a:rPr lang="ru-RU" sz="2400" dirty="0" err="1"/>
              <a:t>решіток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err="1"/>
              <a:t>Дифузійне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через </a:t>
            </a:r>
            <a:r>
              <a:rPr lang="ru-RU" sz="2400" dirty="0" err="1"/>
              <a:t>поверхню</a:t>
            </a:r>
            <a:r>
              <a:rPr lang="ru-RU" sz="2400" dirty="0"/>
              <a:t> </a:t>
            </a:r>
            <a:r>
              <a:rPr lang="ru-RU" sz="2400" dirty="0" err="1"/>
              <a:t>стику</a:t>
            </a:r>
            <a:r>
              <a:rPr lang="ru-RU" sz="2400" dirty="0"/>
              <a:t>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деформування</a:t>
            </a:r>
            <a:r>
              <a:rPr lang="ru-RU" sz="2400" dirty="0"/>
              <a:t> </a:t>
            </a:r>
            <a:r>
              <a:rPr lang="ru-RU" sz="2400" dirty="0" err="1"/>
              <a:t>зварювальних</a:t>
            </a:r>
            <a:r>
              <a:rPr lang="ru-RU" sz="2400" dirty="0"/>
              <a:t> </a:t>
            </a:r>
            <a:r>
              <a:rPr lang="ru-RU" sz="2400" dirty="0" err="1"/>
              <a:t>поверхонь</a:t>
            </a:r>
            <a:r>
              <a:rPr lang="ru-RU" sz="2400" dirty="0"/>
              <a:t>.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з'єднання</a:t>
            </a:r>
            <a:r>
              <a:rPr lang="ru-RU" sz="2400" dirty="0"/>
              <a:t> </a:t>
            </a:r>
            <a:r>
              <a:rPr lang="ru-RU" sz="2400" dirty="0" err="1"/>
              <a:t>зумовлене</a:t>
            </a:r>
            <a:r>
              <a:rPr lang="ru-RU" sz="2400" dirty="0"/>
              <a:t> </a:t>
            </a:r>
            <a:r>
              <a:rPr lang="ru-RU" sz="2400" dirty="0" err="1"/>
              <a:t>дією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параметрів</a:t>
            </a:r>
            <a:r>
              <a:rPr lang="ru-RU" sz="2400" dirty="0"/>
              <a:t> — </a:t>
            </a:r>
            <a:r>
              <a:rPr lang="ru-RU" sz="2400" dirty="0" err="1"/>
              <a:t>тиску</a:t>
            </a:r>
            <a:r>
              <a:rPr lang="ru-RU" sz="2400" dirty="0"/>
              <a:t>, часу </a:t>
            </a:r>
            <a:r>
              <a:rPr lang="ru-RU" sz="2400" dirty="0" err="1"/>
              <a:t>зварювання</a:t>
            </a:r>
            <a:r>
              <a:rPr lang="ru-RU" sz="2400" dirty="0"/>
              <a:t> та </a:t>
            </a:r>
            <a:r>
              <a:rPr lang="ru-RU" sz="2400" dirty="0" err="1"/>
              <a:t>температури</a:t>
            </a:r>
            <a:r>
              <a:rPr lang="ru-RU" sz="2400" dirty="0"/>
              <a:t>, яка становить для </a:t>
            </a:r>
            <a:r>
              <a:rPr lang="ru-RU" sz="2400" dirty="0" err="1"/>
              <a:t>однорідних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, як правило, 0,5…0,8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 </a:t>
            </a:r>
            <a:r>
              <a:rPr lang="ru-RU" sz="2400" dirty="0" err="1"/>
              <a:t>плавлення</a:t>
            </a:r>
            <a:r>
              <a:rPr lang="ru-RU" sz="2400" dirty="0"/>
              <a:t> </a:t>
            </a:r>
            <a:r>
              <a:rPr lang="ru-RU" sz="2400" dirty="0" err="1"/>
              <a:t>металу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сплаву, а при </a:t>
            </a:r>
            <a:r>
              <a:rPr lang="ru-RU" sz="2400" dirty="0" err="1"/>
              <a:t>зварюванні</a:t>
            </a:r>
            <a:r>
              <a:rPr lang="ru-RU" sz="2400" dirty="0"/>
              <a:t> </a:t>
            </a:r>
            <a:r>
              <a:rPr lang="ru-RU" sz="2400" dirty="0" err="1"/>
              <a:t>різнорідних</a:t>
            </a:r>
            <a:r>
              <a:rPr lang="ru-RU" sz="2400" dirty="0"/>
              <a:t> — 0,5…0,7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легкоплавкого </a:t>
            </a:r>
            <a:r>
              <a:rPr lang="ru-RU" sz="2400" dirty="0" err="1"/>
              <a:t>металу</a:t>
            </a:r>
            <a:r>
              <a:rPr lang="ru-RU" sz="2400" dirty="0"/>
              <a:t>. </a:t>
            </a:r>
            <a:r>
              <a:rPr lang="ru-RU" sz="2400" dirty="0" err="1"/>
              <a:t>Різновиди</a:t>
            </a:r>
            <a:r>
              <a:rPr lang="ru-RU" sz="2400" dirty="0"/>
              <a:t> </a:t>
            </a:r>
            <a:r>
              <a:rPr lang="ru-RU" sz="2400" dirty="0" err="1"/>
              <a:t>дифузійного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  <a:r>
              <a:rPr lang="ru-RU" sz="2400" dirty="0" err="1"/>
              <a:t>зумовлені</a:t>
            </a:r>
            <a:r>
              <a:rPr lang="ru-RU" sz="2400" dirty="0"/>
              <a:t> </a:t>
            </a:r>
            <a:r>
              <a:rPr lang="ru-RU" sz="2400" dirty="0" err="1"/>
              <a:t>вибором</a:t>
            </a:r>
            <a:r>
              <a:rPr lang="ru-RU" sz="2400" dirty="0"/>
              <a:t> </a:t>
            </a:r>
            <a:r>
              <a:rPr lang="ru-RU" sz="2400" dirty="0" err="1"/>
              <a:t>захисного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— вакуум, </a:t>
            </a:r>
            <a:r>
              <a:rPr lang="ru-RU" sz="2400" dirty="0" err="1"/>
              <a:t>розплав</a:t>
            </a:r>
            <a:r>
              <a:rPr lang="ru-RU" sz="2400" dirty="0"/>
              <a:t> солей </a:t>
            </a:r>
            <a:r>
              <a:rPr lang="ru-RU" sz="2400" dirty="0" err="1"/>
              <a:t>або</a:t>
            </a:r>
            <a:r>
              <a:rPr lang="ru-RU" sz="2400" dirty="0"/>
              <a:t> луг, </a:t>
            </a:r>
            <a:r>
              <a:rPr lang="ru-RU" sz="2400" dirty="0" err="1"/>
              <a:t>водень</a:t>
            </a:r>
            <a:r>
              <a:rPr lang="ru-RU" sz="2400" dirty="0"/>
              <a:t>, </a:t>
            </a:r>
            <a:r>
              <a:rPr lang="ru-RU" sz="2400" dirty="0" err="1"/>
              <a:t>інертні</a:t>
            </a:r>
            <a:r>
              <a:rPr lang="ru-RU" sz="2400" dirty="0"/>
              <a:t> гази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err="1"/>
              <a:t>дифузійне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у </a:t>
            </a:r>
            <a:r>
              <a:rPr lang="ru-RU" sz="2400" dirty="0" err="1"/>
              <a:t>вакуумі</a:t>
            </a:r>
            <a:r>
              <a:rPr lang="ru-RU" sz="2400" dirty="0"/>
              <a:t> при </a:t>
            </a:r>
            <a:r>
              <a:rPr lang="ru-RU" sz="2400" dirty="0" err="1"/>
              <a:t>тиску</a:t>
            </a:r>
            <a:r>
              <a:rPr lang="ru-RU" sz="2400" dirty="0"/>
              <a:t> </a:t>
            </a:r>
            <a:r>
              <a:rPr lang="ru-RU" sz="2400" dirty="0" err="1"/>
              <a:t>розрідження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1,3 до 1,3∙10−4 Па. </a:t>
            </a:r>
            <a:r>
              <a:rPr lang="ru-RU" sz="2400" dirty="0" err="1"/>
              <a:t>Основним</a:t>
            </a:r>
            <a:r>
              <a:rPr lang="ru-RU" sz="2400" dirty="0"/>
              <a:t> </a:t>
            </a:r>
            <a:r>
              <a:rPr lang="ru-RU" sz="2400" dirty="0" err="1"/>
              <a:t>елементом</a:t>
            </a:r>
            <a:r>
              <a:rPr lang="ru-RU" sz="2400" dirty="0"/>
              <a:t> </a:t>
            </a:r>
            <a:r>
              <a:rPr lang="ru-RU" sz="2400" dirty="0" err="1"/>
              <a:t>устаткування</a:t>
            </a:r>
            <a:r>
              <a:rPr lang="ru-RU" sz="2400" dirty="0"/>
              <a:t> є герметична </a:t>
            </a:r>
            <a:r>
              <a:rPr lang="ru-RU" sz="2400" dirty="0" err="1"/>
              <a:t>металева</a:t>
            </a:r>
            <a:r>
              <a:rPr lang="ru-RU" sz="2400" dirty="0"/>
              <a:t> камера, </a:t>
            </a:r>
            <a:r>
              <a:rPr lang="ru-RU" sz="2400" dirty="0" err="1"/>
              <a:t>розміри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обумовлюються</a:t>
            </a:r>
            <a:r>
              <a:rPr lang="ru-RU" sz="2400" dirty="0"/>
              <a:t> </a:t>
            </a:r>
            <a:r>
              <a:rPr lang="ru-RU" sz="2400" dirty="0" err="1"/>
              <a:t>розмірами</a:t>
            </a:r>
            <a:r>
              <a:rPr lang="ru-RU" sz="2400" dirty="0"/>
              <a:t> </a:t>
            </a:r>
            <a:r>
              <a:rPr lang="ru-RU" sz="2400" dirty="0" err="1"/>
              <a:t>зварюваних</a:t>
            </a:r>
            <a:r>
              <a:rPr lang="ru-RU" sz="2400" dirty="0"/>
              <a:t> </a:t>
            </a:r>
            <a:r>
              <a:rPr lang="ru-RU" sz="2400" dirty="0" err="1"/>
              <a:t>виробів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стадії</a:t>
            </a:r>
            <a:r>
              <a:rPr lang="ru-RU" sz="2400" dirty="0"/>
              <a:t>: </a:t>
            </a:r>
            <a:r>
              <a:rPr lang="ru-RU" sz="2400" dirty="0" err="1"/>
              <a:t>фізичний</a:t>
            </a:r>
            <a:r>
              <a:rPr lang="ru-RU" sz="2400" dirty="0"/>
              <a:t> контакт та </a:t>
            </a:r>
            <a:r>
              <a:rPr lang="ru-RU" sz="2400" dirty="0" err="1"/>
              <a:t>дифузію</a:t>
            </a:r>
            <a:r>
              <a:rPr lang="ru-RU" sz="2400" dirty="0"/>
              <a:t>, й </a:t>
            </a:r>
            <a:r>
              <a:rPr lang="ru-RU" sz="2400" dirty="0" err="1"/>
              <a:t>ґрунтується</a:t>
            </a:r>
            <a:r>
              <a:rPr lang="ru-RU" sz="2400" dirty="0"/>
              <a:t> на </a:t>
            </a:r>
            <a:r>
              <a:rPr lang="ru-RU" sz="2400" dirty="0" err="1"/>
              <a:t>взаємній</a:t>
            </a:r>
            <a:r>
              <a:rPr lang="ru-RU" sz="2400" dirty="0"/>
              <a:t> </a:t>
            </a:r>
            <a:r>
              <a:rPr lang="ru-RU" sz="2400" dirty="0" err="1"/>
              <a:t>дифузії</a:t>
            </a:r>
            <a:r>
              <a:rPr lang="ru-RU" sz="2400" dirty="0"/>
              <a:t> </a:t>
            </a:r>
            <a:r>
              <a:rPr lang="ru-RU" sz="2400" dirty="0" err="1"/>
              <a:t>атомів</a:t>
            </a:r>
            <a:r>
              <a:rPr lang="ru-RU" sz="2400" dirty="0"/>
              <a:t> у </a:t>
            </a:r>
            <a:r>
              <a:rPr lang="ru-RU" sz="2400" dirty="0" err="1"/>
              <a:t>поверхневих</a:t>
            </a:r>
            <a:r>
              <a:rPr lang="ru-RU" sz="2400" dirty="0"/>
              <a:t> шарах </a:t>
            </a:r>
            <a:r>
              <a:rPr lang="ru-RU" sz="2400" dirty="0" err="1"/>
              <a:t>матеріалів</a:t>
            </a:r>
            <a:r>
              <a:rPr lang="ru-RU" sz="2400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контактують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112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252" y="154813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Дифузійне зварювання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323075"/>
            <a:ext cx="6227064" cy="5417427"/>
          </a:xfrm>
        </p:spPr>
      </p:pic>
    </p:spTree>
    <p:extLst>
      <p:ext uri="{BB962C8B-B14F-4D97-AF65-F5344CB8AC3E}">
        <p14:creationId xmlns:p14="http://schemas.microsoft.com/office/powerpoint/2010/main" val="21132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Холодне зварювання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655808" cy="46849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/>
              <a:t>Холо́дне</a:t>
            </a:r>
            <a:r>
              <a:rPr lang="ru-RU" sz="2400" dirty="0"/>
              <a:t> </a:t>
            </a:r>
            <a:r>
              <a:rPr lang="ru-RU" sz="2400" dirty="0" err="1"/>
              <a:t>зва́рювання</a:t>
            </a:r>
            <a:r>
              <a:rPr lang="ru-RU" sz="2400" dirty="0"/>
              <a:t> — </a:t>
            </a:r>
            <a:r>
              <a:rPr lang="ru-RU" sz="2400" dirty="0" err="1"/>
              <a:t>технологічний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  <a:r>
              <a:rPr lang="ru-RU" sz="2400" dirty="0" err="1"/>
              <a:t>тисненням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пластичним</a:t>
            </a:r>
            <a:r>
              <a:rPr lang="ru-RU" sz="2400" dirty="0"/>
              <a:t> </a:t>
            </a:r>
            <a:r>
              <a:rPr lang="ru-RU" sz="2400" dirty="0" err="1"/>
              <a:t>деформуванням</a:t>
            </a:r>
            <a:r>
              <a:rPr lang="ru-RU" sz="2400" dirty="0"/>
              <a:t> </a:t>
            </a:r>
            <a:r>
              <a:rPr lang="ru-RU" sz="2400" dirty="0" err="1"/>
              <a:t>з'єднуваних</a:t>
            </a:r>
            <a:r>
              <a:rPr lang="ru-RU" sz="2400" dirty="0"/>
              <a:t> </a:t>
            </a:r>
            <a:r>
              <a:rPr lang="ru-RU" sz="2400" dirty="0" err="1"/>
              <a:t>поверхонь</a:t>
            </a:r>
            <a:r>
              <a:rPr lang="ru-RU" sz="2400" dirty="0"/>
              <a:t> заготовок без </a:t>
            </a:r>
            <a:r>
              <a:rPr lang="ru-RU" sz="2400" dirty="0" err="1"/>
              <a:t>додаткового</a:t>
            </a:r>
            <a:r>
              <a:rPr lang="ru-RU" sz="2400" dirty="0"/>
              <a:t> </a:t>
            </a:r>
            <a:r>
              <a:rPr lang="ru-RU" sz="2400" dirty="0" err="1"/>
              <a:t>нагрівання</a:t>
            </a:r>
            <a:r>
              <a:rPr lang="ru-RU" sz="2400" dirty="0"/>
              <a:t> </a:t>
            </a:r>
            <a:r>
              <a:rPr lang="ru-RU" sz="2400" dirty="0" err="1"/>
              <a:t>зовнішніми</a:t>
            </a:r>
            <a:r>
              <a:rPr lang="ru-RU" sz="2400" dirty="0"/>
              <a:t> </a:t>
            </a:r>
            <a:r>
              <a:rPr lang="ru-RU" sz="2400" dirty="0" err="1"/>
              <a:t>джерелами</a:t>
            </a:r>
            <a:r>
              <a:rPr lang="ru-RU" sz="2400" dirty="0"/>
              <a:t> тепла. </a:t>
            </a:r>
            <a:r>
              <a:rPr lang="ru-RU" sz="2400" dirty="0" err="1"/>
              <a:t>Цей</a:t>
            </a:r>
            <a:r>
              <a:rPr lang="ru-RU" sz="2400" dirty="0"/>
              <a:t> метод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  <a:r>
              <a:rPr lang="ru-RU" sz="2400" dirty="0" err="1"/>
              <a:t>базується</a:t>
            </a:r>
            <a:r>
              <a:rPr lang="ru-RU" sz="2400" dirty="0"/>
              <a:t> на </a:t>
            </a:r>
            <a:r>
              <a:rPr lang="ru-RU" sz="2400" dirty="0" err="1"/>
              <a:t>пластичній</a:t>
            </a:r>
            <a:r>
              <a:rPr lang="ru-RU" sz="2400" dirty="0"/>
              <a:t> </a:t>
            </a:r>
            <a:r>
              <a:rPr lang="ru-RU" sz="2400" dirty="0" err="1"/>
              <a:t>деформації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 в </a:t>
            </a:r>
            <a:r>
              <a:rPr lang="ru-RU" sz="2400" dirty="0" err="1"/>
              <a:t>місці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сполучення</a:t>
            </a:r>
            <a:r>
              <a:rPr lang="ru-RU" sz="2400" dirty="0"/>
              <a:t> при </a:t>
            </a:r>
            <a:r>
              <a:rPr lang="ru-RU" sz="2400" dirty="0" err="1"/>
              <a:t>стискуванні</a:t>
            </a:r>
            <a:r>
              <a:rPr lang="ru-RU" sz="2400" dirty="0"/>
              <a:t> та/</a:t>
            </a:r>
            <a:r>
              <a:rPr lang="ru-RU" sz="2400" dirty="0" err="1"/>
              <a:t>або</a:t>
            </a:r>
            <a:r>
              <a:rPr lang="ru-RU" sz="2400" dirty="0"/>
              <a:t> шляхом </a:t>
            </a:r>
            <a:r>
              <a:rPr lang="ru-RU" sz="2400" dirty="0" err="1"/>
              <a:t>зсуву</a:t>
            </a:r>
            <a:r>
              <a:rPr lang="ru-RU" sz="2400" dirty="0"/>
              <a:t> (</a:t>
            </a:r>
            <a:r>
              <a:rPr lang="ru-RU" sz="2400" dirty="0" err="1"/>
              <a:t>ковзання</a:t>
            </a:r>
            <a:r>
              <a:rPr lang="ru-RU" sz="2400" dirty="0"/>
              <a:t>).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при </a:t>
            </a:r>
            <a:r>
              <a:rPr lang="ru-RU" sz="2400" dirty="0" err="1"/>
              <a:t>нормальних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від'ємних</a:t>
            </a:r>
            <a:r>
              <a:rPr lang="ru-RU" sz="2400" dirty="0"/>
              <a:t> температурах </a:t>
            </a:r>
            <a:r>
              <a:rPr lang="ru-RU" sz="2400" dirty="0" err="1"/>
              <a:t>миттєво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схоплювання</a:t>
            </a:r>
            <a:r>
              <a:rPr lang="ru-RU" sz="2400" dirty="0"/>
              <a:t> (</a:t>
            </a:r>
            <a:r>
              <a:rPr lang="ru-RU" sz="2400" dirty="0" err="1"/>
              <a:t>тобто</a:t>
            </a:r>
            <a:r>
              <a:rPr lang="ru-RU" sz="2400" dirty="0"/>
              <a:t> без </a:t>
            </a:r>
            <a:r>
              <a:rPr lang="ru-RU" sz="2400" dirty="0" err="1"/>
              <a:t>дифузії</a:t>
            </a:r>
            <a:r>
              <a:rPr lang="ru-RU" sz="2400" dirty="0"/>
              <a:t>).</a:t>
            </a:r>
          </a:p>
          <a:p>
            <a:pPr marL="0" indent="0" algn="just">
              <a:buNone/>
            </a:pPr>
            <a:r>
              <a:rPr lang="ru-RU" sz="2400" dirty="0" err="1"/>
              <a:t>Основними</a:t>
            </a:r>
            <a:r>
              <a:rPr lang="ru-RU" sz="2400" dirty="0"/>
              <a:t> типами </a:t>
            </a:r>
            <a:r>
              <a:rPr lang="ru-RU" sz="2400" dirty="0" err="1"/>
              <a:t>з'єднань</a:t>
            </a:r>
            <a:r>
              <a:rPr lang="ru-RU" sz="2400" dirty="0"/>
              <a:t> є </a:t>
            </a:r>
            <a:r>
              <a:rPr lang="ru-RU" sz="2400" dirty="0" err="1"/>
              <a:t>з'єднання</a:t>
            </a:r>
            <a:r>
              <a:rPr lang="ru-RU" sz="2400" dirty="0"/>
              <a:t> внапуск та </a:t>
            </a:r>
            <a:r>
              <a:rPr lang="ru-RU" sz="2400" dirty="0" err="1"/>
              <a:t>встик</a:t>
            </a:r>
            <a:r>
              <a:rPr lang="ru-RU" sz="2400" dirty="0"/>
              <a:t>. </a:t>
            </a:r>
            <a:r>
              <a:rPr lang="ru-RU" sz="2400" dirty="0" err="1"/>
              <a:t>Стержні</a:t>
            </a:r>
            <a:r>
              <a:rPr lang="ru-RU" sz="2400" dirty="0"/>
              <a:t>, </a:t>
            </a:r>
            <a:r>
              <a:rPr lang="ru-RU" sz="2400" dirty="0" err="1"/>
              <a:t>смуги</a:t>
            </a:r>
            <a:r>
              <a:rPr lang="ru-RU" sz="2400" dirty="0"/>
              <a:t>, </a:t>
            </a:r>
            <a:r>
              <a:rPr lang="ru-RU" sz="2400" dirty="0" err="1"/>
              <a:t>профілі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дроти</a:t>
            </a:r>
            <a:r>
              <a:rPr lang="ru-RU" sz="2400" dirty="0"/>
              <a:t> </a:t>
            </a:r>
            <a:r>
              <a:rPr lang="ru-RU" sz="2400" dirty="0" err="1"/>
              <a:t>зварюють</a:t>
            </a:r>
            <a:r>
              <a:rPr lang="ru-RU" sz="2400" dirty="0"/>
              <a:t> </a:t>
            </a:r>
            <a:r>
              <a:rPr lang="ru-RU" sz="2400" dirty="0" err="1"/>
              <a:t>встик</a:t>
            </a:r>
            <a:r>
              <a:rPr lang="ru-RU" sz="2400" dirty="0"/>
              <a:t> шляхом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стискування</a:t>
            </a:r>
            <a:r>
              <a:rPr lang="ru-RU" sz="2400" dirty="0"/>
              <a:t> один з одним, </a:t>
            </a:r>
            <a:r>
              <a:rPr lang="ru-RU" sz="2400" dirty="0" err="1"/>
              <a:t>установлюючи</a:t>
            </a:r>
            <a:r>
              <a:rPr lang="ru-RU" sz="2400" dirty="0"/>
              <a:t> </a:t>
            </a:r>
            <a:r>
              <a:rPr lang="ru-RU" sz="2400" dirty="0" err="1"/>
              <a:t>певний</a:t>
            </a:r>
            <a:r>
              <a:rPr lang="ru-RU" sz="2400" dirty="0"/>
              <a:t> </a:t>
            </a:r>
            <a:r>
              <a:rPr lang="ru-RU" sz="2400" dirty="0" err="1"/>
              <a:t>виліт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затискачів</a:t>
            </a:r>
            <a:r>
              <a:rPr lang="ru-RU" sz="2400" dirty="0"/>
              <a:t> </a:t>
            </a:r>
            <a:r>
              <a:rPr lang="ru-RU" sz="2400" dirty="0" err="1"/>
              <a:t>зварювальної</a:t>
            </a:r>
            <a:r>
              <a:rPr lang="ru-RU" sz="2400" dirty="0"/>
              <a:t> установки. </a:t>
            </a:r>
            <a:r>
              <a:rPr lang="ru-RU" sz="2400" dirty="0" err="1"/>
              <a:t>Листи</a:t>
            </a:r>
            <a:r>
              <a:rPr lang="ru-RU" sz="2400" dirty="0"/>
              <a:t> </a:t>
            </a:r>
            <a:r>
              <a:rPr lang="ru-RU" sz="2400" dirty="0" err="1"/>
              <a:t>товщиною</a:t>
            </a:r>
            <a:r>
              <a:rPr lang="ru-RU" sz="2400" dirty="0"/>
              <a:t> 0,2...15 мм </a:t>
            </a:r>
            <a:r>
              <a:rPr lang="ru-RU" sz="2400" dirty="0" err="1"/>
              <a:t>зварюють</a:t>
            </a:r>
            <a:r>
              <a:rPr lang="ru-RU" sz="2400" dirty="0"/>
              <a:t> </a:t>
            </a:r>
            <a:r>
              <a:rPr lang="ru-RU" sz="2400" dirty="0" err="1"/>
              <a:t>унапуск</a:t>
            </a:r>
            <a:r>
              <a:rPr lang="ru-RU" sz="2400" dirty="0"/>
              <a:t> шляхом </a:t>
            </a:r>
            <a:r>
              <a:rPr lang="ru-RU" sz="2400" dirty="0" err="1"/>
              <a:t>втиснення</a:t>
            </a:r>
            <a:r>
              <a:rPr lang="ru-RU" sz="2400" dirty="0"/>
              <a:t> </a:t>
            </a:r>
            <a:r>
              <a:rPr lang="ru-RU" sz="2400" dirty="0" err="1"/>
              <a:t>пуансонів</a:t>
            </a:r>
            <a:r>
              <a:rPr lang="ru-RU" sz="2400" dirty="0"/>
              <a:t> в </a:t>
            </a:r>
            <a:r>
              <a:rPr lang="ru-RU" sz="2400" dirty="0" err="1"/>
              <a:t>деталі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з'єднуються</a:t>
            </a:r>
            <a:r>
              <a:rPr lang="ru-RU" sz="2400" dirty="0"/>
              <a:t>, з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з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сторін</a:t>
            </a:r>
            <a:r>
              <a:rPr lang="ru-RU" sz="2400" dirty="0"/>
              <a:t>. </a:t>
            </a:r>
            <a:r>
              <a:rPr lang="ru-RU" sz="2400" dirty="0" err="1"/>
              <a:t>З'єднання</a:t>
            </a:r>
            <a:r>
              <a:rPr lang="ru-RU" sz="2400" dirty="0"/>
              <a:t> внапуск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точковими</a:t>
            </a:r>
            <a:r>
              <a:rPr lang="ru-RU" sz="2400" dirty="0"/>
              <a:t>, </a:t>
            </a:r>
            <a:r>
              <a:rPr lang="ru-RU" sz="2400" dirty="0" err="1"/>
              <a:t>лінійними</a:t>
            </a:r>
            <a:r>
              <a:rPr lang="ru-RU" sz="2400" dirty="0"/>
              <a:t>, </a:t>
            </a:r>
            <a:r>
              <a:rPr lang="ru-RU" sz="2400" dirty="0" err="1"/>
              <a:t>кільцевими</a:t>
            </a:r>
            <a:r>
              <a:rPr lang="ru-RU" sz="2400" dirty="0"/>
              <a:t> і </a:t>
            </a:r>
            <a:r>
              <a:rPr lang="ru-RU" sz="2400" dirty="0" err="1"/>
              <a:t>шовними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6119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Холодне зварювання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64" y="1413541"/>
            <a:ext cx="6775704" cy="5717001"/>
          </a:xfrm>
        </p:spPr>
      </p:pic>
    </p:spTree>
    <p:extLst>
      <p:ext uri="{BB962C8B-B14F-4D97-AF65-F5344CB8AC3E}">
        <p14:creationId xmlns:p14="http://schemas.microsoft.com/office/powerpoint/2010/main" val="3889246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3011"/>
          </a:xfrm>
        </p:spPr>
        <p:txBody>
          <a:bodyPr/>
          <a:lstStyle/>
          <a:p>
            <a:pPr algn="ctr"/>
            <a:r>
              <a:rPr lang="uk-UA" b="1" dirty="0"/>
              <a:t>Ультразвукове зварювання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" y="723010"/>
            <a:ext cx="11695176" cy="595210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err="1"/>
              <a:t>Ультразву́кове</a:t>
            </a:r>
            <a:r>
              <a:rPr lang="ru-RU" sz="2400" dirty="0"/>
              <a:t> </a:t>
            </a:r>
            <a:r>
              <a:rPr lang="ru-RU" sz="2400" dirty="0" err="1"/>
              <a:t>зва́рювання</a:t>
            </a:r>
            <a:r>
              <a:rPr lang="ru-RU" sz="2400" dirty="0"/>
              <a:t> (УЗЗ) </a:t>
            </a:r>
            <a:r>
              <a:rPr lang="uk-UA" sz="2400" dirty="0"/>
              <a:t> </a:t>
            </a:r>
            <a:r>
              <a:rPr lang="en-US" sz="2400" dirty="0"/>
              <a:t> —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  <a:r>
              <a:rPr lang="ru-RU" sz="2400" dirty="0" err="1"/>
              <a:t>тисненням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прикладенням</a:t>
            </a:r>
            <a:r>
              <a:rPr lang="ru-RU" sz="2400" dirty="0"/>
              <a:t> </a:t>
            </a:r>
            <a:r>
              <a:rPr lang="ru-RU" sz="2400" dirty="0" err="1"/>
              <a:t>ультразвукових</a:t>
            </a:r>
            <a:r>
              <a:rPr lang="ru-RU" sz="2400" dirty="0"/>
              <a:t> </a:t>
            </a:r>
            <a:r>
              <a:rPr lang="ru-RU" sz="2400" dirty="0" err="1"/>
              <a:t>коливань</a:t>
            </a:r>
            <a:r>
              <a:rPr lang="ru-RU" sz="2400" dirty="0"/>
              <a:t>, </a:t>
            </a:r>
            <a:r>
              <a:rPr lang="ru-RU" sz="2400" dirty="0" err="1"/>
              <a:t>технологічний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нерознімного</a:t>
            </a:r>
            <a:r>
              <a:rPr lang="ru-RU" sz="2400" dirty="0"/>
              <a:t> </a:t>
            </a:r>
            <a:r>
              <a:rPr lang="ru-RU" sz="2400" dirty="0" err="1"/>
              <a:t>з'єднання</a:t>
            </a:r>
            <a:r>
              <a:rPr lang="ru-RU" sz="2400" dirty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, часто </a:t>
            </a:r>
            <a:r>
              <a:rPr lang="ru-RU" sz="2400" dirty="0" err="1"/>
              <a:t>розглядається</a:t>
            </a:r>
            <a:r>
              <a:rPr lang="ru-RU" sz="2400" dirty="0"/>
              <a:t> як </a:t>
            </a:r>
            <a:r>
              <a:rPr lang="ru-RU" sz="2400" dirty="0" err="1"/>
              <a:t>подальший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холодного </a:t>
            </a:r>
            <a:r>
              <a:rPr lang="ru-RU" sz="2400" dirty="0" err="1"/>
              <a:t>зварювання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/>
              <a:t>УЗЗ </a:t>
            </a:r>
            <a:r>
              <a:rPr lang="ru-RU" sz="2400" dirty="0" err="1"/>
              <a:t>знайшло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в </a:t>
            </a:r>
            <a:r>
              <a:rPr lang="ru-RU" sz="2400" dirty="0" err="1"/>
              <a:t>ряді</a:t>
            </a:r>
            <a:r>
              <a:rPr lang="ru-RU" sz="2400" dirty="0"/>
              <a:t> </a:t>
            </a:r>
            <a:r>
              <a:rPr lang="ru-RU" sz="2400" dirty="0" err="1"/>
              <a:t>галузей</a:t>
            </a:r>
            <a:r>
              <a:rPr lang="ru-RU" sz="2400" dirty="0"/>
              <a:t> </a:t>
            </a:r>
            <a:r>
              <a:rPr lang="ru-RU" sz="2400" dirty="0" err="1"/>
              <a:t>промисловості</a:t>
            </a:r>
            <a:r>
              <a:rPr lang="ru-RU" sz="2400" dirty="0"/>
              <a:t> та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тенденцію</a:t>
            </a:r>
            <a:r>
              <a:rPr lang="ru-RU" sz="2400" dirty="0"/>
              <a:t> </a:t>
            </a: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. </a:t>
            </a:r>
            <a:r>
              <a:rPr lang="ru-RU" sz="2400" dirty="0" err="1"/>
              <a:t>Висока</a:t>
            </a:r>
            <a:r>
              <a:rPr lang="ru-RU" sz="2400" dirty="0"/>
              <a:t> </a:t>
            </a:r>
            <a:r>
              <a:rPr lang="ru-RU" sz="2400" dirty="0" err="1"/>
              <a:t>техніко-економічна</a:t>
            </a:r>
            <a:r>
              <a:rPr lang="ru-RU" sz="2400" dirty="0"/>
              <a:t> </a:t>
            </a:r>
            <a:r>
              <a:rPr lang="ru-RU" sz="2400" dirty="0" err="1"/>
              <a:t>ефективність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УЗЗ </a:t>
            </a:r>
            <a:r>
              <a:rPr lang="ru-RU" sz="2400" dirty="0" err="1"/>
              <a:t>пластмас</a:t>
            </a:r>
            <a:r>
              <a:rPr lang="ru-RU" sz="2400" dirty="0"/>
              <a:t> і </a:t>
            </a:r>
            <a:r>
              <a:rPr lang="ru-RU" sz="2400" dirty="0" err="1"/>
              <a:t>металів</a:t>
            </a:r>
            <a:r>
              <a:rPr lang="ru-RU" sz="2400" dirty="0"/>
              <a:t> </a:t>
            </a:r>
            <a:r>
              <a:rPr lang="ru-RU" sz="2400" dirty="0" err="1"/>
              <a:t>визначається</a:t>
            </a:r>
            <a:r>
              <a:rPr lang="ru-RU" sz="2400" dirty="0"/>
              <a:t> </a:t>
            </a:r>
            <a:r>
              <a:rPr lang="ru-RU" sz="2400" dirty="0" err="1"/>
              <a:t>технологічною</a:t>
            </a:r>
            <a:r>
              <a:rPr lang="ru-RU" sz="2400" dirty="0"/>
              <a:t> </a:t>
            </a:r>
            <a:r>
              <a:rPr lang="ru-RU" sz="2400" dirty="0" err="1"/>
              <a:t>необхідністю</a:t>
            </a:r>
            <a:r>
              <a:rPr lang="ru-RU" sz="2400" dirty="0"/>
              <a:t>, </a:t>
            </a:r>
            <a:r>
              <a:rPr lang="ru-RU" sz="2400" dirty="0" err="1"/>
              <a:t>усуненням</a:t>
            </a:r>
            <a:r>
              <a:rPr lang="ru-RU" sz="2400" dirty="0"/>
              <a:t> </a:t>
            </a:r>
            <a:r>
              <a:rPr lang="ru-RU" sz="2400" dirty="0" err="1"/>
              <a:t>шкідливих</a:t>
            </a:r>
            <a:r>
              <a:rPr lang="ru-RU" sz="2400" dirty="0"/>
              <a:t> умов </a:t>
            </a:r>
            <a:r>
              <a:rPr lang="ru-RU" sz="2400" dirty="0" err="1"/>
              <a:t>праці</a:t>
            </a:r>
            <a:r>
              <a:rPr lang="ru-RU" sz="2400" dirty="0"/>
              <a:t>, </a:t>
            </a:r>
            <a:r>
              <a:rPr lang="ru-RU" sz="2400" dirty="0" err="1"/>
              <a:t>реальним</a:t>
            </a:r>
            <a:r>
              <a:rPr lang="ru-RU" sz="2400" dirty="0"/>
              <a:t> </a:t>
            </a:r>
            <a:r>
              <a:rPr lang="ru-RU" sz="2400" dirty="0" err="1"/>
              <a:t>зниженням</a:t>
            </a:r>
            <a:r>
              <a:rPr lang="ru-RU" sz="2400" dirty="0"/>
              <a:t> трудозатрат і </a:t>
            </a:r>
            <a:r>
              <a:rPr lang="ru-RU" sz="2400" dirty="0" err="1"/>
              <a:t>економією</a:t>
            </a:r>
            <a:r>
              <a:rPr lang="ru-RU" sz="2400" dirty="0"/>
              <a:t> </a:t>
            </a:r>
            <a:r>
              <a:rPr lang="ru-RU" sz="2400" dirty="0" err="1"/>
              <a:t>кольорових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 err="1"/>
              <a:t>Застосування</a:t>
            </a:r>
            <a:r>
              <a:rPr lang="ru-RU" sz="2400" dirty="0"/>
              <a:t> ультразвуку як </a:t>
            </a:r>
            <a:r>
              <a:rPr lang="ru-RU" sz="2400" dirty="0" err="1"/>
              <a:t>джерела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</a:t>
            </a:r>
            <a:r>
              <a:rPr lang="ru-RU" sz="2400" dirty="0" err="1"/>
              <a:t>обумовлює</a:t>
            </a:r>
            <a:r>
              <a:rPr lang="ru-RU" sz="2400" dirty="0"/>
              <a:t> </a:t>
            </a:r>
            <a:r>
              <a:rPr lang="ru-RU" sz="2400" dirty="0" err="1"/>
              <a:t>технологічні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r>
              <a:rPr lang="ru-RU" sz="2400" dirty="0"/>
              <a:t>, до них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віднести</a:t>
            </a:r>
            <a:r>
              <a:rPr lang="ru-RU" sz="2400" dirty="0"/>
              <a:t> </a:t>
            </a:r>
            <a:r>
              <a:rPr lang="ru-RU" sz="2400" dirty="0" err="1"/>
              <a:t>наступні</a:t>
            </a:r>
            <a:r>
              <a:rPr lang="ru-RU" sz="2400" dirty="0"/>
              <a:t>: </a:t>
            </a:r>
            <a:r>
              <a:rPr lang="ru-RU" sz="2400" dirty="0" err="1"/>
              <a:t>низькі</a:t>
            </a:r>
            <a:r>
              <a:rPr lang="ru-RU" sz="2400" dirty="0"/>
              <a:t> </a:t>
            </a:r>
            <a:r>
              <a:rPr lang="ru-RU" sz="2400" dirty="0" err="1"/>
              <a:t>вимоги</a:t>
            </a:r>
            <a:r>
              <a:rPr lang="ru-RU" sz="2400" dirty="0"/>
              <a:t> до стану </a:t>
            </a:r>
            <a:r>
              <a:rPr lang="ru-RU" sz="2400" dirty="0" err="1"/>
              <a:t>зварюваних</a:t>
            </a:r>
            <a:r>
              <a:rPr lang="ru-RU" sz="2400" dirty="0"/>
              <a:t> </a:t>
            </a:r>
            <a:r>
              <a:rPr lang="ru-RU" sz="2400" dirty="0" err="1"/>
              <a:t>поверхонь</a:t>
            </a:r>
            <a:r>
              <a:rPr lang="ru-RU" sz="2400" dirty="0"/>
              <a:t>,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зварювання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 з </a:t>
            </a:r>
            <a:r>
              <a:rPr lang="ru-RU" sz="2400" dirty="0" err="1"/>
              <a:t>високою</a:t>
            </a:r>
            <a:r>
              <a:rPr lang="ru-RU" sz="2400" dirty="0"/>
              <a:t> </a:t>
            </a:r>
            <a:r>
              <a:rPr lang="ru-RU" sz="2400" dirty="0" err="1"/>
              <a:t>електропровідністю</a:t>
            </a:r>
            <a:r>
              <a:rPr lang="ru-RU" sz="2400" dirty="0"/>
              <a:t> (</a:t>
            </a:r>
            <a:r>
              <a:rPr lang="ru-RU" sz="2400" dirty="0" err="1"/>
              <a:t>мідь</a:t>
            </a:r>
            <a:r>
              <a:rPr lang="ru-RU" sz="2400" dirty="0"/>
              <a:t>, </a:t>
            </a:r>
            <a:r>
              <a:rPr lang="ru-RU" sz="2400" dirty="0" err="1"/>
              <a:t>алюміній</a:t>
            </a:r>
            <a:r>
              <a:rPr lang="ru-RU" sz="2400" dirty="0"/>
              <a:t>), </a:t>
            </a:r>
            <a:r>
              <a:rPr lang="ru-RU" sz="2400" dirty="0" err="1"/>
              <a:t>різнорідних</a:t>
            </a:r>
            <a:r>
              <a:rPr lang="ru-RU" sz="2400" dirty="0"/>
              <a:t> (сталь — </a:t>
            </a:r>
            <a:r>
              <a:rPr lang="ru-RU" sz="2400" dirty="0" err="1"/>
              <a:t>алюміній</a:t>
            </a:r>
            <a:r>
              <a:rPr lang="ru-RU" sz="2400" dirty="0"/>
              <a:t>), </a:t>
            </a:r>
            <a:r>
              <a:rPr lang="ru-RU" sz="2400" dirty="0" err="1"/>
              <a:t>різнотовщинних</a:t>
            </a:r>
            <a:r>
              <a:rPr lang="ru-RU" sz="2400" dirty="0"/>
              <a:t> (1:100). Ультразвуком добре </a:t>
            </a:r>
            <a:r>
              <a:rPr lang="ru-RU" sz="2400" dirty="0" err="1"/>
              <a:t>зварюється</a:t>
            </a:r>
            <a:r>
              <a:rPr lang="ru-RU" sz="2400" dirty="0"/>
              <a:t> велика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термопластичних</a:t>
            </a:r>
            <a:r>
              <a:rPr lang="ru-RU" sz="2400" dirty="0"/>
              <a:t> </a:t>
            </a:r>
            <a:r>
              <a:rPr lang="ru-RU" sz="2400" dirty="0" err="1"/>
              <a:t>полімерів</a:t>
            </a:r>
            <a:r>
              <a:rPr lang="ru-RU" sz="2400" dirty="0"/>
              <a:t>. </a:t>
            </a:r>
            <a:r>
              <a:rPr lang="ru-RU" sz="2400" dirty="0" err="1"/>
              <a:t>Деякі</a:t>
            </a:r>
            <a:r>
              <a:rPr lang="ru-RU" sz="2400" dirty="0"/>
              <a:t> з них, </a:t>
            </a:r>
            <a:r>
              <a:rPr lang="ru-RU" sz="2400" dirty="0" err="1"/>
              <a:t>наприклад</a:t>
            </a:r>
            <a:r>
              <a:rPr lang="ru-RU" sz="2400" dirty="0"/>
              <a:t> </a:t>
            </a:r>
            <a:r>
              <a:rPr lang="ru-RU" sz="2400" dirty="0" err="1"/>
              <a:t>полістирол</a:t>
            </a:r>
            <a:r>
              <a:rPr lang="ru-RU" sz="2400" dirty="0"/>
              <a:t>, </a:t>
            </a:r>
            <a:r>
              <a:rPr lang="ru-RU" sz="2400" dirty="0" err="1"/>
              <a:t>поліетилентерефталат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, </a:t>
            </a:r>
            <a:r>
              <a:rPr lang="ru-RU" sz="2400" dirty="0" err="1"/>
              <a:t>зварюються</a:t>
            </a:r>
            <a:r>
              <a:rPr lang="ru-RU" sz="2400" dirty="0"/>
              <a:t> </a:t>
            </a:r>
            <a:r>
              <a:rPr lang="ru-RU" sz="2400" dirty="0" err="1"/>
              <a:t>виключно</a:t>
            </a:r>
            <a:r>
              <a:rPr lang="ru-RU" sz="2400" dirty="0"/>
              <a:t> ультразвуком.</a:t>
            </a:r>
          </a:p>
          <a:p>
            <a:pPr marL="0" indent="0" algn="just">
              <a:buNone/>
            </a:pPr>
            <a:r>
              <a:rPr lang="ru-RU" sz="2400" dirty="0"/>
              <a:t>Областями </a:t>
            </a:r>
            <a:r>
              <a:rPr lang="ru-RU" sz="2400" dirty="0" err="1"/>
              <a:t>використання</a:t>
            </a:r>
            <a:r>
              <a:rPr lang="ru-RU" sz="2400" dirty="0"/>
              <a:t> ультразвукового </a:t>
            </a:r>
            <a:r>
              <a:rPr lang="ru-RU" sz="2400" dirty="0" err="1"/>
              <a:t>зварювання</a:t>
            </a:r>
            <a:r>
              <a:rPr lang="ru-RU" sz="2400" dirty="0"/>
              <a:t> є: </a:t>
            </a:r>
            <a:r>
              <a:rPr lang="ru-RU" sz="2400" dirty="0" err="1"/>
              <a:t>виробництво</a:t>
            </a:r>
            <a:r>
              <a:rPr lang="ru-RU" sz="2400" dirty="0"/>
              <a:t> </a:t>
            </a:r>
            <a:r>
              <a:rPr lang="ru-RU" sz="2400" dirty="0" err="1"/>
              <a:t>напівпровідників</a:t>
            </a:r>
            <a:r>
              <a:rPr lang="ru-RU" sz="2400" dirty="0"/>
              <a:t>, </a:t>
            </a:r>
            <a:r>
              <a:rPr lang="ru-RU" sz="2400" dirty="0" err="1"/>
              <a:t>мікроприладів</a:t>
            </a:r>
            <a:r>
              <a:rPr lang="ru-RU" sz="2400" dirty="0"/>
              <a:t> і </a:t>
            </a:r>
            <a:r>
              <a:rPr lang="ru-RU" sz="2400" dirty="0" err="1"/>
              <a:t>мікроелементів</a:t>
            </a:r>
            <a:r>
              <a:rPr lang="ru-RU" sz="2400" dirty="0"/>
              <a:t> для </a:t>
            </a:r>
            <a:r>
              <a:rPr lang="ru-RU" sz="2400" dirty="0" err="1"/>
              <a:t>електроніки</a:t>
            </a:r>
            <a:r>
              <a:rPr lang="ru-RU" sz="2400" dirty="0"/>
              <a:t>, </a:t>
            </a:r>
            <a:r>
              <a:rPr lang="ru-RU" sz="2400" dirty="0" err="1"/>
              <a:t>конденсаторів</a:t>
            </a:r>
            <a:r>
              <a:rPr lang="ru-RU" sz="2400" dirty="0"/>
              <a:t>, </a:t>
            </a:r>
            <a:r>
              <a:rPr lang="ru-RU" sz="2400" dirty="0" err="1"/>
              <a:t>запобіжників</a:t>
            </a:r>
            <a:r>
              <a:rPr lang="ru-RU" sz="2400" dirty="0"/>
              <a:t>, реле, </a:t>
            </a:r>
            <a:r>
              <a:rPr lang="ru-RU" sz="2400" dirty="0" err="1"/>
              <a:t>трансформаторів</a:t>
            </a:r>
            <a:r>
              <a:rPr lang="ru-RU" sz="2400" dirty="0"/>
              <a:t>, </a:t>
            </a:r>
            <a:r>
              <a:rPr lang="ru-RU" sz="2400" dirty="0" err="1"/>
              <a:t>нагрівачів</a:t>
            </a:r>
            <a:r>
              <a:rPr lang="ru-RU" sz="2400" dirty="0"/>
              <a:t> </a:t>
            </a:r>
            <a:r>
              <a:rPr lang="ru-RU" sz="2400" dirty="0" err="1"/>
              <a:t>побутових</a:t>
            </a:r>
            <a:r>
              <a:rPr lang="ru-RU" sz="2400" dirty="0"/>
              <a:t> </a:t>
            </a:r>
            <a:r>
              <a:rPr lang="ru-RU" sz="2400" dirty="0" err="1"/>
              <a:t>холодильників</a:t>
            </a:r>
            <a:r>
              <a:rPr lang="ru-RU" sz="2400" dirty="0"/>
              <a:t>, </a:t>
            </a:r>
            <a:r>
              <a:rPr lang="ru-RU" sz="2400" dirty="0" err="1"/>
              <a:t>приладів</a:t>
            </a:r>
            <a:r>
              <a:rPr lang="ru-RU" sz="2400" dirty="0"/>
              <a:t> </a:t>
            </a:r>
            <a:r>
              <a:rPr lang="ru-RU" sz="2400" dirty="0" err="1"/>
              <a:t>точної</a:t>
            </a:r>
            <a:r>
              <a:rPr lang="ru-RU" sz="2400" dirty="0"/>
              <a:t> </a:t>
            </a:r>
            <a:r>
              <a:rPr lang="ru-RU" sz="2400" dirty="0" err="1"/>
              <a:t>механіки</a:t>
            </a:r>
            <a:r>
              <a:rPr lang="ru-RU" sz="2400" dirty="0"/>
              <a:t> й оптики, </a:t>
            </a:r>
            <a:r>
              <a:rPr lang="ru-RU" sz="2400" dirty="0" err="1"/>
              <a:t>реакторів</a:t>
            </a:r>
            <a:r>
              <a:rPr lang="ru-RU" sz="2400" dirty="0"/>
              <a:t>, </a:t>
            </a:r>
            <a:r>
              <a:rPr lang="ru-RU" sz="2400" dirty="0" err="1"/>
              <a:t>зрощування</a:t>
            </a:r>
            <a:r>
              <a:rPr lang="ru-RU" sz="2400" dirty="0"/>
              <a:t> </a:t>
            </a:r>
            <a:r>
              <a:rPr lang="ru-RU" sz="2400" dirty="0" err="1"/>
              <a:t>кінців</a:t>
            </a:r>
            <a:r>
              <a:rPr lang="ru-RU" sz="2400" dirty="0"/>
              <a:t> </a:t>
            </a:r>
            <a:r>
              <a:rPr lang="ru-RU" sz="2400" dirty="0" err="1"/>
              <a:t>рулонів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тонколистових</a:t>
            </a:r>
            <a:r>
              <a:rPr lang="ru-RU" sz="2400" dirty="0"/>
              <a:t> </a:t>
            </a:r>
            <a:r>
              <a:rPr lang="ru-RU" sz="2400" dirty="0" err="1"/>
              <a:t>кольорових</a:t>
            </a:r>
            <a:r>
              <a:rPr lang="ru-RU" sz="2400" dirty="0"/>
              <a:t> </a:t>
            </a:r>
            <a:r>
              <a:rPr lang="ru-RU" sz="2400" dirty="0" err="1"/>
              <a:t>металів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сплавів</a:t>
            </a:r>
            <a:r>
              <a:rPr lang="ru-RU" sz="2400" dirty="0"/>
              <a:t> у </a:t>
            </a:r>
            <a:r>
              <a:rPr lang="ru-RU" sz="2400" dirty="0" err="1"/>
              <a:t>лініях</a:t>
            </a:r>
            <a:r>
              <a:rPr lang="ru-RU" sz="2400" dirty="0"/>
              <a:t> </a:t>
            </a:r>
            <a:r>
              <a:rPr lang="ru-RU" sz="2400" dirty="0" err="1"/>
              <a:t>їхньої</a:t>
            </a:r>
            <a:r>
              <a:rPr lang="ru-RU" sz="2400" dirty="0"/>
              <a:t> </a:t>
            </a:r>
            <a:r>
              <a:rPr lang="ru-RU" sz="2400" dirty="0" err="1"/>
              <a:t>обробки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автомобільна</a:t>
            </a:r>
            <a:r>
              <a:rPr lang="ru-RU" sz="2400" dirty="0"/>
              <a:t> </a:t>
            </a:r>
            <a:r>
              <a:rPr lang="ru-RU" sz="2400" dirty="0" err="1"/>
              <a:t>промисловість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0416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Ультразвукове зварювання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86" y="1487382"/>
            <a:ext cx="6331427" cy="5151161"/>
          </a:xfrm>
        </p:spPr>
      </p:pic>
    </p:spTree>
    <p:extLst>
      <p:ext uri="{BB962C8B-B14F-4D97-AF65-F5344CB8AC3E}">
        <p14:creationId xmlns:p14="http://schemas.microsoft.com/office/powerpoint/2010/main" val="365942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Вибухове зварювання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3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Зва́рювання</a:t>
            </a:r>
            <a:r>
              <a:rPr lang="ru-RU" dirty="0"/>
              <a:t> </a:t>
            </a:r>
            <a:r>
              <a:rPr lang="ru-RU" dirty="0" err="1"/>
              <a:t>ви́бухом</a:t>
            </a:r>
            <a:r>
              <a:rPr lang="ru-RU" dirty="0"/>
              <a:t> </a:t>
            </a:r>
            <a:r>
              <a:rPr lang="uk-UA" dirty="0"/>
              <a:t> </a:t>
            </a:r>
            <a:r>
              <a:rPr lang="en-US" dirty="0"/>
              <a:t>—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тисненням</a:t>
            </a:r>
            <a:r>
              <a:rPr lang="ru-RU" dirty="0"/>
              <a:t>, за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плоских </a:t>
            </a:r>
            <a:r>
              <a:rPr lang="ru-RU" dirty="0" err="1"/>
              <a:t>поверхонь</a:t>
            </a:r>
            <a:r>
              <a:rPr lang="ru-RU" dirty="0"/>
              <a:t> </a:t>
            </a:r>
            <a:r>
              <a:rPr lang="ru-RU" dirty="0" err="1"/>
              <a:t>металевих</a:t>
            </a:r>
            <a:r>
              <a:rPr lang="ru-RU" dirty="0"/>
              <a:t> заготовок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співудару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вибуху</a:t>
            </a:r>
            <a:r>
              <a:rPr lang="ru-RU" dirty="0"/>
              <a:t> заряду </a:t>
            </a:r>
            <a:r>
              <a:rPr lang="ru-RU" dirty="0" err="1"/>
              <a:t>вибухової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.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вибухом</a:t>
            </a:r>
            <a:r>
              <a:rPr lang="ru-RU" dirty="0"/>
              <a:t> —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нескладний</a:t>
            </a:r>
            <a:r>
              <a:rPr lang="ru-RU" dirty="0"/>
              <a:t> </a:t>
            </a:r>
            <a:r>
              <a:rPr lang="ru-RU" dirty="0" err="1"/>
              <a:t>високопродуктивний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міцне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різнорідних</a:t>
            </a:r>
            <a:r>
              <a:rPr lang="ru-RU" dirty="0"/>
              <a:t> </a:t>
            </a:r>
            <a:r>
              <a:rPr lang="ru-RU" dirty="0" err="1"/>
              <a:t>металевих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вибухом</a:t>
            </a:r>
            <a:r>
              <a:rPr lang="ru-RU" dirty="0"/>
              <a:t> плоских </a:t>
            </a:r>
            <a:r>
              <a:rPr lang="ru-RU" dirty="0" err="1"/>
              <a:t>поверхонь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 </a:t>
            </a:r>
            <a:r>
              <a:rPr lang="ru-RU" dirty="0" err="1"/>
              <a:t>біметалеві</a:t>
            </a:r>
            <a:r>
              <a:rPr lang="ru-RU" dirty="0"/>
              <a:t> і </a:t>
            </a:r>
            <a:r>
              <a:rPr lang="ru-RU" dirty="0" err="1"/>
              <a:t>багатошарові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,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плакування</a:t>
            </a:r>
            <a:r>
              <a:rPr lang="ru-RU" dirty="0"/>
              <a:t> </a:t>
            </a:r>
            <a:r>
              <a:rPr lang="ru-RU" dirty="0" err="1"/>
              <a:t>спеціальними</a:t>
            </a:r>
            <a:r>
              <a:rPr lang="ru-RU" dirty="0"/>
              <a:t> сплавами </a:t>
            </a:r>
            <a:r>
              <a:rPr lang="ru-RU" dirty="0" err="1"/>
              <a:t>великогабаритних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(</a:t>
            </a:r>
            <a:r>
              <a:rPr lang="ru-RU" dirty="0" err="1"/>
              <a:t>лопатей</a:t>
            </a:r>
            <a:r>
              <a:rPr lang="ru-RU" dirty="0"/>
              <a:t> </a:t>
            </a:r>
            <a:r>
              <a:rPr lang="ru-RU" dirty="0" err="1"/>
              <a:t>гідротурбін</a:t>
            </a:r>
            <a:r>
              <a:rPr lang="ru-RU" dirty="0"/>
              <a:t>, </a:t>
            </a:r>
            <a:r>
              <a:rPr lang="ru-RU" dirty="0" err="1"/>
              <a:t>конструктивних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реакторів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з'єднують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металевих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вибухом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при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трубних</a:t>
            </a:r>
            <a:r>
              <a:rPr lang="ru-RU" dirty="0"/>
              <a:t> </a:t>
            </a:r>
            <a:r>
              <a:rPr lang="ru-RU" dirty="0" err="1"/>
              <a:t>дощок</a:t>
            </a:r>
            <a:r>
              <a:rPr lang="ru-RU" dirty="0"/>
              <a:t> </a:t>
            </a:r>
            <a:r>
              <a:rPr lang="ru-RU" dirty="0" err="1"/>
              <a:t>теплообмінників</a:t>
            </a:r>
            <a:r>
              <a:rPr lang="ru-RU" dirty="0"/>
              <a:t> і </a:t>
            </a:r>
            <a:r>
              <a:rPr lang="ru-RU" dirty="0" err="1"/>
              <a:t>трубчастих</a:t>
            </a:r>
            <a:r>
              <a:rPr lang="ru-RU" dirty="0"/>
              <a:t> </a:t>
            </a:r>
            <a:r>
              <a:rPr lang="ru-RU" dirty="0" err="1"/>
              <a:t>перехідників</a:t>
            </a:r>
            <a:r>
              <a:rPr lang="ru-RU" dirty="0"/>
              <a:t> для </a:t>
            </a:r>
            <a:r>
              <a:rPr lang="ru-RU" dirty="0" err="1"/>
              <a:t>енергетики</a:t>
            </a:r>
            <a:r>
              <a:rPr lang="ru-RU" dirty="0"/>
              <a:t> й </a:t>
            </a:r>
            <a:r>
              <a:rPr lang="ru-RU" dirty="0" err="1"/>
              <a:t>ракетобудування</a:t>
            </a:r>
            <a:r>
              <a:rPr lang="ru-RU" dirty="0"/>
              <a:t>, </a:t>
            </a:r>
            <a:r>
              <a:rPr lang="ru-RU" dirty="0" err="1"/>
              <a:t>металургійного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потужних</a:t>
            </a:r>
            <a:r>
              <a:rPr lang="ru-RU" dirty="0"/>
              <a:t> </a:t>
            </a:r>
            <a:r>
              <a:rPr lang="ru-RU" dirty="0" err="1"/>
              <a:t>струмовідводів</a:t>
            </a:r>
            <a:r>
              <a:rPr lang="ru-RU" dirty="0"/>
              <a:t>, </a:t>
            </a:r>
            <a:r>
              <a:rPr lang="ru-RU" dirty="0" err="1"/>
              <a:t>оболонок</a:t>
            </a:r>
            <a:r>
              <a:rPr lang="ru-RU" dirty="0"/>
              <a:t> </a:t>
            </a:r>
            <a:r>
              <a:rPr lang="ru-RU" dirty="0" err="1"/>
              <a:t>кабелів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, при </a:t>
            </a:r>
            <a:r>
              <a:rPr lang="ru-RU" dirty="0" err="1"/>
              <a:t>зварюванні</a:t>
            </a:r>
            <a:r>
              <a:rPr lang="ru-RU" dirty="0"/>
              <a:t> </a:t>
            </a:r>
            <a:r>
              <a:rPr lang="ru-RU" dirty="0" err="1"/>
              <a:t>відводів</a:t>
            </a:r>
            <a:r>
              <a:rPr lang="ru-RU" dirty="0"/>
              <a:t> у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магістральних</a:t>
            </a:r>
            <a:r>
              <a:rPr lang="ru-RU" dirty="0"/>
              <a:t> </a:t>
            </a:r>
            <a:r>
              <a:rPr lang="ru-RU" dirty="0" err="1"/>
              <a:t>нафто</a:t>
            </a:r>
            <a:r>
              <a:rPr lang="ru-RU" dirty="0"/>
              <a:t>- і газопроводах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970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Вибухове зварювання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77" y="2319401"/>
            <a:ext cx="5948054" cy="3221863"/>
          </a:xfrm>
        </p:spPr>
      </p:pic>
      <p:sp>
        <p:nvSpPr>
          <p:cNvPr id="5" name="Прямоугольник 4"/>
          <p:cNvSpPr/>
          <p:nvPr/>
        </p:nvSpPr>
        <p:spPr>
          <a:xfrm>
            <a:off x="560832" y="281701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Кутова</a:t>
            </a:r>
            <a:r>
              <a:rPr lang="ru-RU" dirty="0"/>
              <a:t> схема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вибухом</a:t>
            </a:r>
            <a:r>
              <a:rPr lang="ru-RU" dirty="0"/>
              <a:t> у </a:t>
            </a:r>
            <a:r>
              <a:rPr lang="ru-RU" dirty="0" err="1"/>
              <a:t>фазі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dirty="0" err="1"/>
              <a:t>Рухома</a:t>
            </a:r>
            <a:r>
              <a:rPr lang="ru-RU" dirty="0"/>
              <a:t> (</a:t>
            </a:r>
            <a:r>
              <a:rPr lang="ru-RU" dirty="0" err="1"/>
              <a:t>приварювана</a:t>
            </a:r>
            <a:r>
              <a:rPr lang="ru-RU" dirty="0"/>
              <a:t>) деталь</a:t>
            </a:r>
          </a:p>
          <a:p>
            <a:r>
              <a:rPr lang="ru-RU" dirty="0"/>
              <a:t>2. Сплавлена </a:t>
            </a:r>
            <a:r>
              <a:rPr lang="ru-RU" dirty="0" err="1"/>
              <a:t>поверхня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Нерухома</a:t>
            </a:r>
            <a:r>
              <a:rPr lang="ru-RU" dirty="0"/>
              <a:t> деталь</a:t>
            </a:r>
          </a:p>
          <a:p>
            <a:r>
              <a:rPr lang="ru-RU" dirty="0"/>
              <a:t>4-5. Заряд </a:t>
            </a:r>
            <a:r>
              <a:rPr lang="ru-RU" dirty="0" err="1"/>
              <a:t>вибухової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endParaRPr lang="ru-RU" dirty="0"/>
          </a:p>
          <a:p>
            <a:r>
              <a:rPr lang="ru-RU" dirty="0"/>
              <a:t>6. </a:t>
            </a:r>
            <a:r>
              <a:rPr lang="ru-RU" dirty="0" err="1"/>
              <a:t>Кумулятивний</a:t>
            </a:r>
            <a:r>
              <a:rPr lang="ru-RU" dirty="0"/>
              <a:t> </a:t>
            </a:r>
            <a:r>
              <a:rPr lang="ru-RU" dirty="0" err="1"/>
              <a:t>струмінь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7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/>
              <a:t>Технології зварювання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/>
              <a:t>Зварювання— технологічний процес утворення нероз'ємного з'єднання між матеріалами при їх нагріванні або пластичному деформуванні за рахунок встановлення міжмолекулярних і міжатомних зв'язків.</a:t>
            </a:r>
          </a:p>
          <a:p>
            <a:pPr marL="0" indent="0" algn="just">
              <a:buNone/>
            </a:pPr>
            <a:r>
              <a:rPr lang="uk-UA" dirty="0"/>
              <a:t>Відомо близько 70 способів зварювання. В основу їхньої класифікації покладено дві ознаки: агрегатний стан матеріалу в зоні зварювання та вид енергії, яка використовується для утворення з'єднання.</a:t>
            </a:r>
          </a:p>
          <a:p>
            <a:pPr marL="0" indent="0" algn="just">
              <a:buNone/>
            </a:pPr>
            <a:r>
              <a:rPr lang="uk-UA" dirty="0"/>
              <a:t>Автором методу дугового зварювання металевим плавким електродом, найпоширенішого в наш час, є Микола </a:t>
            </a:r>
            <a:r>
              <a:rPr lang="uk-UA" dirty="0" err="1"/>
              <a:t>Слав'янов</a:t>
            </a:r>
            <a:r>
              <a:rPr lang="uk-UA" dirty="0"/>
              <a:t>, який розробив його в 1888. Через два роки американський інженер Чарльз </a:t>
            </a:r>
            <a:r>
              <a:rPr lang="uk-UA" dirty="0" err="1"/>
              <a:t>Гофін</a:t>
            </a:r>
            <a:r>
              <a:rPr lang="uk-UA" dirty="0"/>
              <a:t> повторив відкриття і запатентував метод дугового зварювання плавким металевим електродом на території США.</a:t>
            </a:r>
          </a:p>
        </p:txBody>
      </p:sp>
    </p:spTree>
    <p:extLst>
      <p:ext uri="{BB962C8B-B14F-4D97-AF65-F5344CB8AC3E}">
        <p14:creationId xmlns:p14="http://schemas.microsoft.com/office/powerpoint/2010/main" val="409983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/>
              <a:t>Види зварювальних апаратів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431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/>
              <a:t>Грамотне поєднання нагрівання та високого тиску дає можливість оптимізувати сам процес зварювання, регулюючи кожен етап. Чим вище температура, тим менше необхідно чинити тиск на матеріал, і тим швидше відбувається процес зварювання. У разі, коли вдається досягти температури плавлення твердих матеріалів двох з'єднувальних елементів, потреба в тиску зникає зовсім. Спосіб зварювання залежить від цілого ряду чинників, які впливають на вибір конкретного зварювального апарату. Існує кілька різних видів зварювального обладнання:</a:t>
            </a:r>
          </a:p>
          <a:p>
            <a:pPr marL="0" indent="0">
              <a:buNone/>
            </a:pPr>
            <a:r>
              <a:rPr lang="uk-UA" dirty="0"/>
              <a:t>- трансформатор</a:t>
            </a:r>
          </a:p>
          <a:p>
            <a:pPr marL="0" indent="0">
              <a:buNone/>
            </a:pPr>
            <a:r>
              <a:rPr lang="uk-UA" dirty="0"/>
              <a:t>- напівавтомат</a:t>
            </a:r>
          </a:p>
          <a:p>
            <a:pPr marL="0" indent="0">
              <a:buNone/>
            </a:pPr>
            <a:r>
              <a:rPr lang="uk-UA" dirty="0"/>
              <a:t>- інвертор</a:t>
            </a:r>
          </a:p>
          <a:p>
            <a:pPr marL="0" indent="0">
              <a:buNone/>
            </a:pPr>
            <a:r>
              <a:rPr lang="uk-UA" dirty="0"/>
              <a:t>- напівавтомат-інвертор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споттер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4064767"/>
            <a:ext cx="4657344" cy="26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9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/>
              <a:t>Дугове зварювання</a:t>
            </a:r>
            <a:br>
              <a:rPr lang="uk-UA" b="1"/>
            </a:br>
            <a:endParaRPr lang="uk-UA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61872"/>
            <a:ext cx="10880035" cy="52310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Електродугове́ </a:t>
            </a:r>
            <a:r>
              <a:rPr lang="uk-UA" dirty="0" err="1"/>
              <a:t>зва́рювання</a:t>
            </a:r>
            <a:r>
              <a:rPr lang="uk-UA" dirty="0"/>
              <a:t> — зварювання плавленням, при якому нагрів та розплавлення кромок з'єднуваних частин виробів відбувається однією або декількома електричними дугами (</a:t>
            </a:r>
            <a:r>
              <a:rPr lang="uk-UA" dirty="0" err="1"/>
              <a:t>багатодугове</a:t>
            </a:r>
            <a:r>
              <a:rPr lang="uk-UA" dirty="0"/>
              <a:t> зварювання)[1].</a:t>
            </a:r>
          </a:p>
          <a:p>
            <a:pPr marL="0" indent="0" algn="just">
              <a:buNone/>
            </a:pPr>
            <a:r>
              <a:rPr lang="uk-UA" dirty="0"/>
              <a:t>Дуговий розряд збуджується між зварюваними виробами та електродом із вмиканням виробу в коло зварювального струму (дуга прямої дії); між двома електродами без вмикання виробу в коло зварювального струму (дуга побічної дії); між двох електродів і виробом (комбінована дуга). Розрізняють дугове зварювання на ручне і автоматичне, </a:t>
            </a:r>
            <a:r>
              <a:rPr lang="uk-UA" b="1" dirty="0">
                <a:solidFill>
                  <a:srgbClr val="FFFF00"/>
                </a:solidFill>
              </a:rPr>
              <a:t>плавким</a:t>
            </a: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dirty="0"/>
              <a:t>(металевим) електродом, при якому електрод дає додатковий (електродний) метал для заповнення шва, і </a:t>
            </a:r>
            <a:r>
              <a:rPr lang="uk-UA" b="1" dirty="0">
                <a:solidFill>
                  <a:srgbClr val="FFFF00"/>
                </a:solidFill>
              </a:rPr>
              <a:t>неплавким</a:t>
            </a:r>
            <a:r>
              <a:rPr lang="uk-UA" dirty="0"/>
              <a:t> електродом (вугільним, графітовим, вольфрамовим), при якому потрібен додатковий </a:t>
            </a:r>
            <a:r>
              <a:rPr lang="uk-UA" dirty="0" err="1"/>
              <a:t>присадковий</a:t>
            </a:r>
            <a:r>
              <a:rPr lang="uk-UA" dirty="0"/>
              <a:t> метал, що подається в зону дуги.</a:t>
            </a:r>
          </a:p>
          <a:p>
            <a:pPr marL="0" indent="0" algn="just">
              <a:buNone/>
            </a:pPr>
            <a:r>
              <a:rPr lang="uk-UA" dirty="0"/>
              <a:t>Основними різновидами дугового зварювання є </a:t>
            </a:r>
            <a:r>
              <a:rPr lang="uk-UA" dirty="0" err="1"/>
              <a:t>аргоно</a:t>
            </a:r>
            <a:r>
              <a:rPr lang="uk-UA" dirty="0"/>
              <a:t>-дугове зварювання, газоелектричне зварювання, зварювання під флюсом (ним захищають розплавлений метал від шкідливого впливу повітря), зварювання покритим електродом (з захисною обмазкою), плазмове зварювання.</a:t>
            </a:r>
          </a:p>
        </p:txBody>
      </p:sp>
    </p:spTree>
    <p:extLst>
      <p:ext uri="{BB962C8B-B14F-4D97-AF65-F5344CB8AC3E}">
        <p14:creationId xmlns:p14="http://schemas.microsoft.com/office/powerpoint/2010/main" val="228150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853" y="3371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b="1"/>
              <a:t>Дугове зварювання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33" y="2071052"/>
            <a:ext cx="5464089" cy="3803006"/>
          </a:xfrm>
        </p:spPr>
      </p:pic>
      <p:sp>
        <p:nvSpPr>
          <p:cNvPr id="5" name="Прямоугольник 4"/>
          <p:cNvSpPr/>
          <p:nvPr/>
        </p:nvSpPr>
        <p:spPr>
          <a:xfrm>
            <a:off x="1272181" y="203385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</a:rPr>
              <a:t>Електродугове зварювання плавким електродом: </a:t>
            </a:r>
          </a:p>
          <a:p>
            <a:r>
              <a:rPr lang="uk-UA" sz="2800" dirty="0">
                <a:latin typeface="Arial" panose="020B0604020202020204" pitchFamily="34" charset="0"/>
              </a:rPr>
              <a:t>1 — електродне покриття; </a:t>
            </a:r>
          </a:p>
          <a:p>
            <a:r>
              <a:rPr lang="uk-UA" sz="2800" dirty="0">
                <a:latin typeface="Arial" panose="020B0604020202020204" pitchFamily="34" charset="0"/>
              </a:rPr>
              <a:t>2 — електрод; </a:t>
            </a:r>
          </a:p>
          <a:p>
            <a:r>
              <a:rPr lang="uk-UA" sz="2800" dirty="0">
                <a:latin typeface="Arial" panose="020B0604020202020204" pitchFamily="34" charset="0"/>
              </a:rPr>
              <a:t>3 — захисний газ, </a:t>
            </a:r>
          </a:p>
          <a:p>
            <a:r>
              <a:rPr lang="uk-UA" sz="2800" dirty="0">
                <a:latin typeface="Arial" panose="020B0604020202020204" pitchFamily="34" charset="0"/>
              </a:rPr>
              <a:t>4 — місце плавлення металу, </a:t>
            </a:r>
          </a:p>
          <a:p>
            <a:r>
              <a:rPr lang="uk-UA" sz="2800" dirty="0">
                <a:latin typeface="Arial" panose="020B0604020202020204" pitchFamily="34" charset="0"/>
              </a:rPr>
              <a:t>5 — заготовка, </a:t>
            </a:r>
          </a:p>
          <a:p>
            <a:r>
              <a:rPr lang="uk-UA" sz="2800" dirty="0">
                <a:latin typeface="Arial" panose="020B0604020202020204" pitchFamily="34" charset="0"/>
              </a:rPr>
              <a:t>6, 7 — шов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8570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uk-UA" b="1" dirty="0"/>
              <a:t>Електрошлакове зварювання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391" y="1242391"/>
            <a:ext cx="11231218" cy="50093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000" dirty="0"/>
              <a:t>Електрошлакове зварювання  — зварювання плавленням, під час якого нагрівання здійснюється теплом, що виділяється під час проходження електричного струму між електродом та з'єднуваними заготовками через розплавлений шлак.</a:t>
            </a:r>
          </a:p>
          <a:p>
            <a:pPr marL="0" indent="0" algn="just">
              <a:buNone/>
            </a:pPr>
            <a:r>
              <a:rPr lang="uk-UA" sz="3000" dirty="0"/>
              <a:t>Цей спосіб зварювання застосовують при виготовленні конструкцій зі сталі різноманітних марок і класів, нікелевих сплавів, титану, алюмінію, міді та сплавів на їх основі. </a:t>
            </a:r>
          </a:p>
          <a:p>
            <a:pPr marL="0" indent="0" algn="just">
              <a:buNone/>
            </a:pPr>
            <a:r>
              <a:rPr lang="uk-UA" sz="3000" dirty="0"/>
              <a:t>Діапазон товщин, що можуть зварюватись становить від 8 до 2500 мм. </a:t>
            </a:r>
          </a:p>
          <a:p>
            <a:pPr marL="0" indent="0" algn="just">
              <a:buNone/>
            </a:pPr>
            <a:r>
              <a:rPr lang="uk-UA" sz="3000" dirty="0"/>
              <a:t>Теоретично електрошлаковим процесом можна з'єднувати метали необмеженої товщини.</a:t>
            </a:r>
          </a:p>
        </p:txBody>
      </p:sp>
    </p:spTree>
    <p:extLst>
      <p:ext uri="{BB962C8B-B14F-4D97-AF65-F5344CB8AC3E}">
        <p14:creationId xmlns:p14="http://schemas.microsoft.com/office/powerpoint/2010/main" val="275693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4887"/>
          </a:xfrm>
        </p:spPr>
        <p:txBody>
          <a:bodyPr/>
          <a:lstStyle/>
          <a:p>
            <a:pPr algn="ctr"/>
            <a:r>
              <a:rPr lang="uk-UA" b="1" dirty="0"/>
              <a:t>Електрошлакове зварювання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479" y="755376"/>
            <a:ext cx="11738112" cy="5943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/>
              <a:t>Електрошлакове зварювання (</a:t>
            </a:r>
            <a:r>
              <a:rPr lang="uk-UA" b="1" dirty="0">
                <a:solidFill>
                  <a:srgbClr val="FFFF00"/>
                </a:solidFill>
              </a:rPr>
              <a:t>ЕШЗ</a:t>
            </a:r>
            <a:r>
              <a:rPr lang="uk-UA" dirty="0"/>
              <a:t>) — вид електрошлакового процесу, зварювальна технологія, що використовує для нагрівання зони плавлення тепло шлакової ванни, що нагрівається електричним струмом. Шлак захищає зону кристалізації від окислення і насичення воднем. </a:t>
            </a:r>
          </a:p>
          <a:p>
            <a:pPr marL="0" indent="0" algn="just">
              <a:buNone/>
            </a:pPr>
            <a:r>
              <a:rPr lang="uk-UA" dirty="0"/>
              <a:t>У холодному металі розчинність водню на два порядки нижче, ніж у рідкому, а в атмосфері водню завжди вистачає. Тому, якщо метал без спеціального захисту розплавити, а потім швидко охолодити, то виходить водень може спровокувати </a:t>
            </a:r>
            <a:r>
              <a:rPr lang="uk-UA" dirty="0">
                <a:solidFill>
                  <a:srgbClr val="FFFF00"/>
                </a:solidFill>
              </a:rPr>
              <a:t>утворення тріщин</a:t>
            </a:r>
            <a:r>
              <a:rPr lang="uk-UA" dirty="0"/>
              <a:t>. </a:t>
            </a:r>
          </a:p>
          <a:p>
            <a:pPr marL="0" indent="0" algn="just">
              <a:buNone/>
            </a:pPr>
            <a:r>
              <a:rPr lang="uk-UA" dirty="0"/>
              <a:t>Процес зварювання є </a:t>
            </a:r>
            <a:r>
              <a:rPr lang="uk-UA" dirty="0" err="1">
                <a:solidFill>
                  <a:srgbClr val="FFFF00"/>
                </a:solidFill>
              </a:rPr>
              <a:t>бездуговим</a:t>
            </a:r>
            <a:r>
              <a:rPr lang="uk-UA" dirty="0"/>
              <a:t>. На відміну від дугового зварювання для розплавлення основного і присадного металів використовують теплоту, що виділяється при проходженні зварювального струму через розплавлений електропровідний шлак (флюс). Потім електрод занурюють в шлакову ванну, горіння дуги припиняється і струм починає проходити через розплавлений шлак. </a:t>
            </a:r>
          </a:p>
          <a:p>
            <a:pPr marL="0" indent="0" algn="just">
              <a:buNone/>
            </a:pPr>
            <a:r>
              <a:rPr lang="uk-UA" dirty="0"/>
              <a:t>Зварювання виконують знизу вгору найчастіше при вертикальному положенні зварюваних деталей із зазором між ними. Для формування шва по обидві сторони зазору встановлюють мідні повзуни-кристалізатори, охолоджувані водою. У міру формування шва повзуни переміщаються в напрямку зварювання.</a:t>
            </a:r>
          </a:p>
        </p:txBody>
      </p:sp>
    </p:spTree>
    <p:extLst>
      <p:ext uri="{BB962C8B-B14F-4D97-AF65-F5344CB8AC3E}">
        <p14:creationId xmlns:p14="http://schemas.microsoft.com/office/powerpoint/2010/main" val="214235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513"/>
            <a:ext cx="10515600" cy="6860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/>
              <a:t>Електрошлакове зварювання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734551"/>
            <a:ext cx="5619916" cy="5780486"/>
          </a:xfrm>
        </p:spPr>
      </p:pic>
    </p:spTree>
    <p:extLst>
      <p:ext uri="{BB962C8B-B14F-4D97-AF65-F5344CB8AC3E}">
        <p14:creationId xmlns:p14="http://schemas.microsoft.com/office/powerpoint/2010/main" val="15806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2467</Words>
  <Application>Microsoft Office PowerPoint</Application>
  <PresentationFormat>Широкоэкранный</PresentationFormat>
  <Paragraphs>119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Тема :  Технології зварювання </vt:lpstr>
      <vt:lpstr>План</vt:lpstr>
      <vt:lpstr>Технології зварювання</vt:lpstr>
      <vt:lpstr>Види зварювальних апаратів</vt:lpstr>
      <vt:lpstr>Дугове зварювання </vt:lpstr>
      <vt:lpstr>Дугове зварювання</vt:lpstr>
      <vt:lpstr>Електрошлакове зварювання</vt:lpstr>
      <vt:lpstr>Електрошлакове зварювання</vt:lpstr>
      <vt:lpstr>Електрошлакове зварювання</vt:lpstr>
      <vt:lpstr>Електроно-променеве заврювання</vt:lpstr>
      <vt:lpstr>Електронно-променеве зварювання</vt:lpstr>
      <vt:lpstr>Лазерне зварювання</vt:lpstr>
      <vt:lpstr>Лазерне зварювання</vt:lpstr>
      <vt:lpstr>Газове зварювання </vt:lpstr>
      <vt:lpstr>Газове зварювання</vt:lpstr>
      <vt:lpstr>Термітне зварювання</vt:lpstr>
      <vt:lpstr>Термітне зварювання</vt:lpstr>
      <vt:lpstr>Термітне зварювання </vt:lpstr>
      <vt:lpstr>Контактне зварювання</vt:lpstr>
      <vt:lpstr>Контактне зварювання</vt:lpstr>
      <vt:lpstr>Дифузійне зварювання</vt:lpstr>
      <vt:lpstr>Дифузійне зварювання</vt:lpstr>
      <vt:lpstr>Холодне зварювання</vt:lpstr>
      <vt:lpstr>Холодне зварювання</vt:lpstr>
      <vt:lpstr>Ультразвукове зварювання</vt:lpstr>
      <vt:lpstr>Ультразвукове зварювання</vt:lpstr>
      <vt:lpstr>Вибухове зварювання</vt:lpstr>
      <vt:lpstr>Вибухове зварювання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Технології зварювання</dc:title>
  <dc:creator>Asus</dc:creator>
  <cp:lastModifiedBy>Inna Vonitova</cp:lastModifiedBy>
  <cp:revision>24</cp:revision>
  <dcterms:created xsi:type="dcterms:W3CDTF">2021-02-09T16:40:38Z</dcterms:created>
  <dcterms:modified xsi:type="dcterms:W3CDTF">2025-02-11T09:33:34Z</dcterms:modified>
</cp:coreProperties>
</file>