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18288000" cy="10287000"/>
  <p:notesSz cx="6858000" cy="9144000"/>
  <p:embeddedFontLst>
    <p:embeddedFont>
      <p:font typeface="Comic Sans" charset="1" panose="03000702030302020204"/>
      <p:regular r:id="rId27"/>
    </p:embeddedFont>
    <p:embeddedFont>
      <p:font typeface="Comic Sans Bold" charset="1" panose="03000902030302020204"/>
      <p:regular r:id="rId28"/>
    </p:embeddedFont>
    <p:embeddedFont>
      <p:font typeface="Arimo" charset="1" panose="020B0604020202020204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24.png" Type="http://schemas.openxmlformats.org/officeDocument/2006/relationships/image"/><Relationship Id="rId5" Target="../media/image25.svg" Type="http://schemas.openxmlformats.org/officeDocument/2006/relationships/image"/><Relationship Id="rId6" Target="../media/image26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24.png" Type="http://schemas.openxmlformats.org/officeDocument/2006/relationships/image"/><Relationship Id="rId5" Target="../media/image25.svg" Type="http://schemas.openxmlformats.org/officeDocument/2006/relationships/image"/><Relationship Id="rId6" Target="../media/image27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6.png" Type="http://schemas.openxmlformats.org/officeDocument/2006/relationships/image"/><Relationship Id="rId5" Target="../media/image28.svg" Type="http://schemas.openxmlformats.org/officeDocument/2006/relationships/image"/><Relationship Id="rId6" Target="../media/image29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30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4.svg" Type="http://schemas.openxmlformats.org/officeDocument/2006/relationships/image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31.png" Type="http://schemas.openxmlformats.org/officeDocument/2006/relationships/image"/><Relationship Id="rId5" Target="../media/image32.svg" Type="http://schemas.openxmlformats.org/officeDocument/2006/relationships/image"/><Relationship Id="rId6" Target="../media/image6.png" Type="http://schemas.openxmlformats.org/officeDocument/2006/relationships/image"/><Relationship Id="rId7" Target="../media/image7.svg" Type="http://schemas.openxmlformats.org/officeDocument/2006/relationships/image"/><Relationship Id="rId8" Target="../media/image26.png" Type="http://schemas.openxmlformats.org/officeDocument/2006/relationships/image"/><Relationship Id="rId9" Target="../media/image33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35.jpeg" Type="http://schemas.openxmlformats.org/officeDocument/2006/relationships/image"/><Relationship Id="rId7" Target="../media/image36.png" Type="http://schemas.openxmlformats.org/officeDocument/2006/relationships/image"/><Relationship Id="rId8" Target="../media/image37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35.jpeg" Type="http://schemas.openxmlformats.org/officeDocument/2006/relationships/image"/><Relationship Id="rId7" Target="../media/image38.png" Type="http://schemas.openxmlformats.org/officeDocument/2006/relationships/image"/><Relationship Id="rId8" Target="../media/image39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3.svg" Type="http://schemas.openxmlformats.org/officeDocument/2006/relationships/image"/><Relationship Id="rId11" Target="../media/image44.png" Type="http://schemas.openxmlformats.org/officeDocument/2006/relationships/image"/><Relationship Id="rId12" Target="../media/image45.svg" Type="http://schemas.openxmlformats.org/officeDocument/2006/relationships/image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35.jpeg" Type="http://schemas.openxmlformats.org/officeDocument/2006/relationships/image"/><Relationship Id="rId7" Target="../media/image40.png" Type="http://schemas.openxmlformats.org/officeDocument/2006/relationships/image"/><Relationship Id="rId8" Target="../media/image41.svg" Type="http://schemas.openxmlformats.org/officeDocument/2006/relationships/image"/><Relationship Id="rId9" Target="../media/image42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10.png" Type="http://schemas.openxmlformats.org/officeDocument/2006/relationships/image"/><Relationship Id="rId7" Target="../media/image46.jpeg" Type="http://schemas.openxmlformats.org/officeDocument/2006/relationships/image"/><Relationship Id="rId8" Target="https://youtu.be/cuVesOMiI8c?si=FiyG6q_c2rKdpnJk" TargetMode="External" Type="http://schemas.openxmlformats.org/officeDocument/2006/relationships/hyperlink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47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10.png" Type="http://schemas.openxmlformats.org/officeDocument/2006/relationships/image"/><Relationship Id="rId7" Target="../media/image11.png" Type="http://schemas.openxmlformats.org/officeDocument/2006/relationships/image"/><Relationship Id="rId8" Target="../media/image12.sv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8.png" Type="http://schemas.openxmlformats.org/officeDocument/2006/relationships/image"/><Relationship Id="rId3" Target="../media/image49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50.png" Type="http://schemas.openxmlformats.org/officeDocument/2006/relationships/image"/><Relationship Id="rId7" Target="../media/image51.png" Type="http://schemas.openxmlformats.org/officeDocument/2006/relationships/image"/><Relationship Id="rId8" Target="../media/image52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3.png" Type="http://schemas.openxmlformats.org/officeDocument/2006/relationships/image"/><Relationship Id="rId3" Target="../media/image54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55.png" Type="http://schemas.openxmlformats.org/officeDocument/2006/relationships/image"/><Relationship Id="rId7" Target="../media/image56.svg" Type="http://schemas.openxmlformats.org/officeDocument/2006/relationships/image"/><Relationship Id="rId8" Target="../media/image57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15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16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17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18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19.jpeg" Type="http://schemas.openxmlformats.org/officeDocument/2006/relationships/image"/><Relationship Id="rId7" Target="../media/image10.png" Type="http://schemas.openxmlformats.org/officeDocument/2006/relationships/image"/><Relationship Id="rId8" Target="https://youtu.be/cuVesOMiI8c?si=FiyG6q_c2rKdpnJk" TargetMode="External" Type="http://schemas.openxmlformats.org/officeDocument/2006/relationships/hyperlink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20.png" Type="http://schemas.openxmlformats.org/officeDocument/2006/relationships/image"/><Relationship Id="rId5" Target="../media/image21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22.png" Type="http://schemas.openxmlformats.org/officeDocument/2006/relationships/image"/><Relationship Id="rId5" Target="../media/image23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24948" y="538667"/>
            <a:ext cx="16837114" cy="980056"/>
          </a:xfrm>
          <a:custGeom>
            <a:avLst/>
            <a:gdLst/>
            <a:ahLst/>
            <a:cxnLst/>
            <a:rect r="r" b="b" t="t" l="l"/>
            <a:pathLst>
              <a:path h="980056" w="16837114">
                <a:moveTo>
                  <a:pt x="0" y="0"/>
                </a:moveTo>
                <a:lnTo>
                  <a:pt x="16837114" y="0"/>
                </a:lnTo>
                <a:lnTo>
                  <a:pt x="16837114" y="980056"/>
                </a:lnTo>
                <a:lnTo>
                  <a:pt x="0" y="9800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66551" y="4547416"/>
            <a:ext cx="18421093" cy="5803078"/>
          </a:xfrm>
          <a:custGeom>
            <a:avLst/>
            <a:gdLst/>
            <a:ahLst/>
            <a:cxnLst/>
            <a:rect r="r" b="b" t="t" l="l"/>
            <a:pathLst>
              <a:path h="5803078" w="18421093">
                <a:moveTo>
                  <a:pt x="0" y="0"/>
                </a:moveTo>
                <a:lnTo>
                  <a:pt x="18421093" y="0"/>
                </a:lnTo>
                <a:lnTo>
                  <a:pt x="18421093" y="5803078"/>
                </a:lnTo>
                <a:lnTo>
                  <a:pt x="0" y="58030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381361" y="2550538"/>
            <a:ext cx="2781300" cy="4114800"/>
          </a:xfrm>
          <a:custGeom>
            <a:avLst/>
            <a:gdLst/>
            <a:ahLst/>
            <a:cxnLst/>
            <a:rect r="r" b="b" t="t" l="l"/>
            <a:pathLst>
              <a:path h="4114800" w="2781300">
                <a:moveTo>
                  <a:pt x="0" y="0"/>
                </a:moveTo>
                <a:lnTo>
                  <a:pt x="2781300" y="0"/>
                </a:lnTo>
                <a:lnTo>
                  <a:pt x="27813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7895368" y="8955519"/>
            <a:ext cx="2507542" cy="4889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26"/>
              </a:lnSpc>
            </a:pPr>
            <a:r>
              <a:rPr lang="en-US" sz="2875">
                <a:solidFill>
                  <a:srgbClr val="547228"/>
                </a:solidFill>
                <a:latin typeface="Comic Sans"/>
                <a:ea typeface="Comic Sans"/>
                <a:cs typeface="Comic Sans"/>
                <a:sym typeface="Comic Sans"/>
              </a:rPr>
              <a:t>БІОЛОГІЯ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932896" y="631965"/>
            <a:ext cx="2470013" cy="13668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14"/>
              </a:lnSpc>
            </a:pPr>
            <a:r>
              <a:rPr lang="en-US" sz="3938">
                <a:solidFill>
                  <a:srgbClr val="10100F"/>
                </a:solidFill>
                <a:latin typeface="Comic Sans"/>
                <a:ea typeface="Comic Sans"/>
                <a:cs typeface="Comic Sans"/>
                <a:sym typeface="Comic Sans"/>
              </a:rPr>
              <a:t>7 КЛАС НУШ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5753655" y="6733251"/>
            <a:ext cx="2534345" cy="671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14"/>
              </a:lnSpc>
            </a:pPr>
            <a:r>
              <a:rPr lang="en-US" sz="3938">
                <a:solidFill>
                  <a:srgbClr val="10100F"/>
                </a:solidFill>
                <a:latin typeface="Comic Sans"/>
                <a:ea typeface="Comic Sans"/>
                <a:cs typeface="Comic Sans"/>
                <a:sym typeface="Comic Sans"/>
              </a:rPr>
              <a:t>С. 175-178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471965" y="3069231"/>
            <a:ext cx="13634914" cy="51733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49"/>
              </a:lnSpc>
            </a:pPr>
            <a:r>
              <a:rPr lang="en-US" b="true" sz="7445">
                <a:solidFill>
                  <a:srgbClr val="547228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Плоскі черви. </a:t>
            </a:r>
          </a:p>
          <a:p>
            <a:pPr algn="ctr">
              <a:lnSpc>
                <a:spcPts val="10349"/>
              </a:lnSpc>
            </a:pPr>
            <a:r>
              <a:rPr lang="en-US" b="true" sz="7445">
                <a:solidFill>
                  <a:srgbClr val="547228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Характерні риси. Різноманітність.Роль у природі та житті людини.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61445" y="475174"/>
            <a:ext cx="16964120" cy="1107062"/>
          </a:xfrm>
          <a:custGeom>
            <a:avLst/>
            <a:gdLst/>
            <a:ahLst/>
            <a:cxnLst/>
            <a:rect r="r" b="b" t="t" l="l"/>
            <a:pathLst>
              <a:path h="1107062" w="16964120">
                <a:moveTo>
                  <a:pt x="0" y="0"/>
                </a:moveTo>
                <a:lnTo>
                  <a:pt x="16964120" y="0"/>
                </a:lnTo>
                <a:lnTo>
                  <a:pt x="16964120" y="1107062"/>
                </a:lnTo>
                <a:lnTo>
                  <a:pt x="0" y="11070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63503" y="1688449"/>
            <a:ext cx="18375097" cy="8662054"/>
          </a:xfrm>
          <a:custGeom>
            <a:avLst/>
            <a:gdLst/>
            <a:ahLst/>
            <a:cxnLst/>
            <a:rect r="r" b="b" t="t" l="l"/>
            <a:pathLst>
              <a:path h="8662054" w="18375097">
                <a:moveTo>
                  <a:pt x="0" y="0"/>
                </a:moveTo>
                <a:lnTo>
                  <a:pt x="18375096" y="0"/>
                </a:lnTo>
                <a:lnTo>
                  <a:pt x="18375096" y="8662054"/>
                </a:lnTo>
                <a:lnTo>
                  <a:pt x="0" y="86620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1322082" y="2092871"/>
            <a:ext cx="5934075" cy="6429375"/>
          </a:xfrm>
          <a:custGeom>
            <a:avLst/>
            <a:gdLst/>
            <a:ahLst/>
            <a:cxnLst/>
            <a:rect r="r" b="b" t="t" l="l"/>
            <a:pathLst>
              <a:path h="6429375" w="5934075">
                <a:moveTo>
                  <a:pt x="0" y="0"/>
                </a:moveTo>
                <a:lnTo>
                  <a:pt x="5934075" y="0"/>
                </a:lnTo>
                <a:lnTo>
                  <a:pt x="5934075" y="6429375"/>
                </a:lnTo>
                <a:lnTo>
                  <a:pt x="0" y="642937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7344318" y="246802"/>
            <a:ext cx="5846780" cy="12520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266"/>
              </a:lnSpc>
            </a:pPr>
            <a:r>
              <a:rPr lang="en-US" b="true" sz="7333">
                <a:solidFill>
                  <a:srgbClr val="547228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Гельмінти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862328" y="784317"/>
            <a:ext cx="1180576" cy="833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1"/>
              </a:lnSpc>
            </a:pPr>
            <a:r>
              <a:rPr lang="en-US" sz="2451">
                <a:solidFill>
                  <a:srgbClr val="547228"/>
                </a:solidFill>
                <a:latin typeface="Comic Sans"/>
                <a:ea typeface="Comic Sans"/>
                <a:cs typeface="Comic Sans"/>
                <a:sym typeface="Comic Sans"/>
              </a:rPr>
              <a:t>БІОЛОГІЯ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09441" y="3008062"/>
            <a:ext cx="7616649" cy="55141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86"/>
              </a:lnSpc>
            </a:pPr>
            <a:r>
              <a:rPr lang="en-US" sz="6380">
                <a:solidFill>
                  <a:srgbClr val="547228"/>
                </a:solidFill>
                <a:latin typeface="Comic Sans"/>
                <a:ea typeface="Comic Sans"/>
                <a:cs typeface="Comic Sans"/>
                <a:sym typeface="Comic Sans"/>
              </a:rPr>
              <a:t>Це черевоподібні істоти,які паразитують в організмі тварин / людини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61445" y="475174"/>
            <a:ext cx="16964120" cy="1107062"/>
          </a:xfrm>
          <a:custGeom>
            <a:avLst/>
            <a:gdLst/>
            <a:ahLst/>
            <a:cxnLst/>
            <a:rect r="r" b="b" t="t" l="l"/>
            <a:pathLst>
              <a:path h="1107062" w="16964120">
                <a:moveTo>
                  <a:pt x="0" y="0"/>
                </a:moveTo>
                <a:lnTo>
                  <a:pt x="16964120" y="0"/>
                </a:lnTo>
                <a:lnTo>
                  <a:pt x="16964120" y="1107062"/>
                </a:lnTo>
                <a:lnTo>
                  <a:pt x="0" y="11070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63503" y="1688449"/>
            <a:ext cx="18375097" cy="8662054"/>
          </a:xfrm>
          <a:custGeom>
            <a:avLst/>
            <a:gdLst/>
            <a:ahLst/>
            <a:cxnLst/>
            <a:rect r="r" b="b" t="t" l="l"/>
            <a:pathLst>
              <a:path h="8662054" w="18375097">
                <a:moveTo>
                  <a:pt x="0" y="0"/>
                </a:moveTo>
                <a:lnTo>
                  <a:pt x="18375096" y="0"/>
                </a:lnTo>
                <a:lnTo>
                  <a:pt x="18375096" y="8662054"/>
                </a:lnTo>
                <a:lnTo>
                  <a:pt x="0" y="86620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043665" y="2567092"/>
            <a:ext cx="7219950" cy="6134100"/>
          </a:xfrm>
          <a:custGeom>
            <a:avLst/>
            <a:gdLst/>
            <a:ahLst/>
            <a:cxnLst/>
            <a:rect r="r" b="b" t="t" l="l"/>
            <a:pathLst>
              <a:path h="6134100" w="7219950">
                <a:moveTo>
                  <a:pt x="0" y="0"/>
                </a:moveTo>
                <a:lnTo>
                  <a:pt x="7219950" y="0"/>
                </a:lnTo>
                <a:lnTo>
                  <a:pt x="7219950" y="6134100"/>
                </a:lnTo>
                <a:lnTo>
                  <a:pt x="0" y="61341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318657" y="6508666"/>
            <a:ext cx="6900062" cy="12520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266"/>
              </a:lnSpc>
            </a:pPr>
            <a:r>
              <a:rPr lang="en-US" b="true" sz="7333">
                <a:solidFill>
                  <a:srgbClr val="257C99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гельмінтологія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862328" y="784317"/>
            <a:ext cx="1180576" cy="833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1"/>
              </a:lnSpc>
            </a:pPr>
            <a:r>
              <a:rPr lang="en-US" sz="2451">
                <a:solidFill>
                  <a:srgbClr val="547228"/>
                </a:solidFill>
                <a:latin typeface="Comic Sans"/>
                <a:ea typeface="Comic Sans"/>
                <a:cs typeface="Comic Sans"/>
                <a:sym typeface="Comic Sans"/>
              </a:rPr>
              <a:t>БІОЛОГІЯ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544745" y="2981706"/>
            <a:ext cx="6016552" cy="3669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53"/>
              </a:lnSpc>
            </a:pPr>
            <a:r>
              <a:rPr lang="en-US" sz="7082">
                <a:solidFill>
                  <a:srgbClr val="547228"/>
                </a:solidFill>
                <a:latin typeface="Comic Sans"/>
                <a:ea typeface="Comic Sans"/>
                <a:cs typeface="Comic Sans"/>
                <a:sym typeface="Comic Sans"/>
              </a:rPr>
              <a:t>Наука,яка вивчає гельмінти - 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3503" y="6425346"/>
            <a:ext cx="18375097" cy="3925157"/>
          </a:xfrm>
          <a:custGeom>
            <a:avLst/>
            <a:gdLst/>
            <a:ahLst/>
            <a:cxnLst/>
            <a:rect r="r" b="b" t="t" l="l"/>
            <a:pathLst>
              <a:path h="3925157" w="18375097">
                <a:moveTo>
                  <a:pt x="0" y="0"/>
                </a:moveTo>
                <a:lnTo>
                  <a:pt x="18375096" y="0"/>
                </a:lnTo>
                <a:lnTo>
                  <a:pt x="18375096" y="3925157"/>
                </a:lnTo>
                <a:lnTo>
                  <a:pt x="0" y="39251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61445" y="475174"/>
            <a:ext cx="16964120" cy="1107062"/>
          </a:xfrm>
          <a:custGeom>
            <a:avLst/>
            <a:gdLst/>
            <a:ahLst/>
            <a:cxnLst/>
            <a:rect r="r" b="b" t="t" l="l"/>
            <a:pathLst>
              <a:path h="1107062" w="16964120">
                <a:moveTo>
                  <a:pt x="0" y="0"/>
                </a:moveTo>
                <a:lnTo>
                  <a:pt x="16964120" y="0"/>
                </a:lnTo>
                <a:lnTo>
                  <a:pt x="16964120" y="1107062"/>
                </a:lnTo>
                <a:lnTo>
                  <a:pt x="0" y="11070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802300" y="2250291"/>
            <a:ext cx="8458200" cy="6610350"/>
          </a:xfrm>
          <a:custGeom>
            <a:avLst/>
            <a:gdLst/>
            <a:ahLst/>
            <a:cxnLst/>
            <a:rect r="r" b="b" t="t" l="l"/>
            <a:pathLst>
              <a:path h="6610350" w="8458200">
                <a:moveTo>
                  <a:pt x="0" y="0"/>
                </a:moveTo>
                <a:lnTo>
                  <a:pt x="8458200" y="0"/>
                </a:lnTo>
                <a:lnTo>
                  <a:pt x="8458200" y="6610350"/>
                </a:lnTo>
                <a:lnTo>
                  <a:pt x="0" y="66103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7952" t="-15102" r="-12205" b="-27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862328" y="727167"/>
            <a:ext cx="1180576" cy="979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78"/>
              </a:lnSpc>
            </a:pPr>
            <a:r>
              <a:rPr lang="en-US" sz="2451">
                <a:solidFill>
                  <a:srgbClr val="547228"/>
                </a:solidFill>
                <a:latin typeface="Comic Sans"/>
                <a:ea typeface="Comic Sans"/>
                <a:cs typeface="Comic Sans"/>
                <a:sym typeface="Comic Sans"/>
              </a:rPr>
              <a:t>БІОЛОГІЯ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0" y="1824863"/>
            <a:ext cx="8133761" cy="6827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48"/>
              </a:lnSpc>
            </a:pPr>
            <a:r>
              <a:rPr lang="en-US" b="true" sz="4836">
                <a:solidFill>
                  <a:srgbClr val="257C99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Сисуни мають два</a:t>
            </a:r>
          </a:p>
          <a:p>
            <a:pPr algn="ctr">
              <a:lnSpc>
                <a:spcPts val="5533"/>
              </a:lnSpc>
            </a:pPr>
            <a:r>
              <a:rPr lang="en-US" b="true" sz="4836">
                <a:solidFill>
                  <a:srgbClr val="257C99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присоски - ротовий і</a:t>
            </a:r>
          </a:p>
          <a:p>
            <a:pPr algn="ctr">
              <a:lnSpc>
                <a:spcPts val="7786"/>
              </a:lnSpc>
            </a:pPr>
            <a:r>
              <a:rPr lang="en-US" b="true" sz="4836">
                <a:solidFill>
                  <a:srgbClr val="257C99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серцевий,якими</a:t>
            </a:r>
          </a:p>
          <a:p>
            <a:pPr algn="ctr">
              <a:lnSpc>
                <a:spcPts val="5533"/>
              </a:lnSpc>
            </a:pPr>
            <a:r>
              <a:rPr lang="en-US" b="true" sz="4836">
                <a:solidFill>
                  <a:srgbClr val="257C99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прикріплюються до</a:t>
            </a:r>
          </a:p>
          <a:p>
            <a:pPr algn="ctr">
              <a:lnSpc>
                <a:spcPts val="7786"/>
              </a:lnSpc>
            </a:pPr>
            <a:r>
              <a:rPr lang="en-US" b="true" sz="4836">
                <a:solidFill>
                  <a:srgbClr val="257C99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тканин хазяїна. На дні</a:t>
            </a:r>
          </a:p>
          <a:p>
            <a:pPr algn="ctr">
              <a:lnSpc>
                <a:spcPts val="5533"/>
              </a:lnSpc>
            </a:pPr>
            <a:r>
              <a:rPr lang="en-US" b="true" sz="4836">
                <a:solidFill>
                  <a:srgbClr val="257C99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ротового присоска є</a:t>
            </a:r>
          </a:p>
          <a:p>
            <a:pPr algn="ctr">
              <a:lnSpc>
                <a:spcPts val="7786"/>
              </a:lnSpc>
            </a:pPr>
            <a:r>
              <a:rPr lang="en-US" b="true" sz="4836">
                <a:solidFill>
                  <a:srgbClr val="257C99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ротовий отвір,який веде</a:t>
            </a:r>
          </a:p>
          <a:p>
            <a:pPr algn="ctr">
              <a:lnSpc>
                <a:spcPts val="5533"/>
              </a:lnSpc>
            </a:pPr>
            <a:r>
              <a:rPr lang="en-US" b="true" sz="4836">
                <a:solidFill>
                  <a:srgbClr val="257C99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до кишки.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61445" y="475174"/>
            <a:ext cx="16964120" cy="1107062"/>
          </a:xfrm>
          <a:custGeom>
            <a:avLst/>
            <a:gdLst/>
            <a:ahLst/>
            <a:cxnLst/>
            <a:rect r="r" b="b" t="t" l="l"/>
            <a:pathLst>
              <a:path h="1107062" w="16964120">
                <a:moveTo>
                  <a:pt x="0" y="0"/>
                </a:moveTo>
                <a:lnTo>
                  <a:pt x="16964120" y="0"/>
                </a:lnTo>
                <a:lnTo>
                  <a:pt x="16964120" y="1107062"/>
                </a:lnTo>
                <a:lnTo>
                  <a:pt x="0" y="11070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94219" y="2803084"/>
            <a:ext cx="15697200" cy="7115175"/>
          </a:xfrm>
          <a:custGeom>
            <a:avLst/>
            <a:gdLst/>
            <a:ahLst/>
            <a:cxnLst/>
            <a:rect r="r" b="b" t="t" l="l"/>
            <a:pathLst>
              <a:path h="7115175" w="15697200">
                <a:moveTo>
                  <a:pt x="0" y="0"/>
                </a:moveTo>
                <a:lnTo>
                  <a:pt x="15697200" y="0"/>
                </a:lnTo>
                <a:lnTo>
                  <a:pt x="15697200" y="7115175"/>
                </a:lnTo>
                <a:lnTo>
                  <a:pt x="0" y="71151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3373" t="-237192" r="-13386" b="-284226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862328" y="993867"/>
            <a:ext cx="1180576" cy="3512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25"/>
              </a:lnSpc>
            </a:pPr>
            <a:r>
              <a:rPr lang="en-US" sz="2451">
                <a:solidFill>
                  <a:srgbClr val="547228"/>
                </a:solidFill>
                <a:latin typeface="Comic Sans"/>
                <a:ea typeface="Comic Sans"/>
                <a:cs typeface="Comic Sans"/>
                <a:sym typeface="Comic Sans"/>
              </a:rPr>
              <a:t>БІОЛОГІЯ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042904" y="1457351"/>
            <a:ext cx="14367920" cy="11355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654"/>
              </a:lnSpc>
            </a:pPr>
            <a:r>
              <a:rPr lang="en-US" sz="13309">
                <a:solidFill>
                  <a:srgbClr val="BDC43B"/>
                </a:solidFill>
                <a:latin typeface="Comic Sans"/>
                <a:ea typeface="Comic Sans"/>
                <a:cs typeface="Comic Sans"/>
                <a:sym typeface="Comic Sans"/>
              </a:rPr>
              <a:t>Котячий сисун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3503" y="6425346"/>
            <a:ext cx="18375097" cy="3925157"/>
          </a:xfrm>
          <a:custGeom>
            <a:avLst/>
            <a:gdLst/>
            <a:ahLst/>
            <a:cxnLst/>
            <a:rect r="r" b="b" t="t" l="l"/>
            <a:pathLst>
              <a:path h="3925157" w="18375097">
                <a:moveTo>
                  <a:pt x="0" y="0"/>
                </a:moveTo>
                <a:lnTo>
                  <a:pt x="18375096" y="0"/>
                </a:lnTo>
                <a:lnTo>
                  <a:pt x="18375096" y="3925157"/>
                </a:lnTo>
                <a:lnTo>
                  <a:pt x="0" y="39251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63503" y="2054695"/>
            <a:ext cx="2889171" cy="3544481"/>
          </a:xfrm>
          <a:custGeom>
            <a:avLst/>
            <a:gdLst/>
            <a:ahLst/>
            <a:cxnLst/>
            <a:rect r="r" b="b" t="t" l="l"/>
            <a:pathLst>
              <a:path h="3544481" w="2889171">
                <a:moveTo>
                  <a:pt x="0" y="0"/>
                </a:moveTo>
                <a:lnTo>
                  <a:pt x="2889170" y="0"/>
                </a:lnTo>
                <a:lnTo>
                  <a:pt x="2889170" y="3544481"/>
                </a:lnTo>
                <a:lnTo>
                  <a:pt x="0" y="35444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61445" y="475174"/>
            <a:ext cx="16964120" cy="1107062"/>
          </a:xfrm>
          <a:custGeom>
            <a:avLst/>
            <a:gdLst/>
            <a:ahLst/>
            <a:cxnLst/>
            <a:rect r="r" b="b" t="t" l="l"/>
            <a:pathLst>
              <a:path h="1107062" w="16964120">
                <a:moveTo>
                  <a:pt x="0" y="0"/>
                </a:moveTo>
                <a:lnTo>
                  <a:pt x="16964120" y="0"/>
                </a:lnTo>
                <a:lnTo>
                  <a:pt x="16964120" y="1107062"/>
                </a:lnTo>
                <a:lnTo>
                  <a:pt x="0" y="1107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083797" y="4680937"/>
            <a:ext cx="4733925" cy="5124450"/>
          </a:xfrm>
          <a:custGeom>
            <a:avLst/>
            <a:gdLst/>
            <a:ahLst/>
            <a:cxnLst/>
            <a:rect r="r" b="b" t="t" l="l"/>
            <a:pathLst>
              <a:path h="5124450" w="4733925">
                <a:moveTo>
                  <a:pt x="0" y="0"/>
                </a:moveTo>
                <a:lnTo>
                  <a:pt x="4733925" y="0"/>
                </a:lnTo>
                <a:lnTo>
                  <a:pt x="4733925" y="5124450"/>
                </a:lnTo>
                <a:lnTo>
                  <a:pt x="0" y="512445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700808" y="5316026"/>
            <a:ext cx="7166039" cy="2024101"/>
          </a:xfrm>
          <a:custGeom>
            <a:avLst/>
            <a:gdLst/>
            <a:ahLst/>
            <a:cxnLst/>
            <a:rect r="r" b="b" t="t" l="l"/>
            <a:pathLst>
              <a:path h="2024101" w="7166039">
                <a:moveTo>
                  <a:pt x="0" y="0"/>
                </a:moveTo>
                <a:lnTo>
                  <a:pt x="7166038" y="0"/>
                </a:lnTo>
                <a:lnTo>
                  <a:pt x="7166038" y="2024101"/>
                </a:lnTo>
                <a:lnTo>
                  <a:pt x="0" y="202410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6082408" y="246802"/>
            <a:ext cx="7658472" cy="12520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266"/>
              </a:lnSpc>
            </a:pPr>
            <a:r>
              <a:rPr lang="en-US" sz="7333">
                <a:solidFill>
                  <a:srgbClr val="547228"/>
                </a:solidFill>
                <a:latin typeface="Comic Sans"/>
                <a:ea typeface="Comic Sans"/>
                <a:cs typeface="Comic Sans"/>
                <a:sym typeface="Comic Sans"/>
              </a:rPr>
              <a:t>Стьожкові черви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862328" y="784317"/>
            <a:ext cx="1180576" cy="833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1"/>
              </a:lnSpc>
            </a:pPr>
            <a:r>
              <a:rPr lang="en-US" sz="2451">
                <a:solidFill>
                  <a:srgbClr val="547228"/>
                </a:solidFill>
                <a:latin typeface="Comic Sans"/>
                <a:ea typeface="Comic Sans"/>
                <a:cs typeface="Comic Sans"/>
                <a:sym typeface="Comic Sans"/>
              </a:rPr>
              <a:t>БІОЛОГІЯ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053704" y="2103063"/>
            <a:ext cx="7571318" cy="37271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903"/>
              </a:lnSpc>
            </a:pPr>
            <a:r>
              <a:rPr lang="en-US" sz="7083">
                <a:solidFill>
                  <a:srgbClr val="BDC43B"/>
                </a:solidFill>
                <a:latin typeface="Comic Sans"/>
                <a:ea typeface="Comic Sans"/>
                <a:cs typeface="Comic Sans"/>
                <a:sym typeface="Comic Sans"/>
              </a:rPr>
              <a:t>Паразитують у кишечнику людини/тварини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1846681" y="2549738"/>
            <a:ext cx="5802325" cy="91445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148"/>
              </a:lnSpc>
            </a:pPr>
            <a:r>
              <a:rPr lang="en-US" sz="8690">
                <a:solidFill>
                  <a:srgbClr val="929CEF"/>
                </a:solidFill>
                <a:latin typeface="Comic Sans"/>
                <a:ea typeface="Comic Sans"/>
                <a:cs typeface="Comic Sans"/>
                <a:sym typeface="Comic Sans"/>
              </a:rPr>
              <a:t>Мають стрічкоподібне тіло,поділене на членики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3503" y="6425346"/>
            <a:ext cx="18375097" cy="3925157"/>
          </a:xfrm>
          <a:custGeom>
            <a:avLst/>
            <a:gdLst/>
            <a:ahLst/>
            <a:cxnLst/>
            <a:rect r="r" b="b" t="t" l="l"/>
            <a:pathLst>
              <a:path h="3925157" w="18375097">
                <a:moveTo>
                  <a:pt x="0" y="0"/>
                </a:moveTo>
                <a:lnTo>
                  <a:pt x="18375096" y="0"/>
                </a:lnTo>
                <a:lnTo>
                  <a:pt x="18375096" y="3925157"/>
                </a:lnTo>
                <a:lnTo>
                  <a:pt x="0" y="39251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61445" y="475174"/>
            <a:ext cx="16964120" cy="1107062"/>
          </a:xfrm>
          <a:custGeom>
            <a:avLst/>
            <a:gdLst/>
            <a:ahLst/>
            <a:cxnLst/>
            <a:rect r="r" b="b" t="t" l="l"/>
            <a:pathLst>
              <a:path h="1107062" w="16964120">
                <a:moveTo>
                  <a:pt x="0" y="0"/>
                </a:moveTo>
                <a:lnTo>
                  <a:pt x="16964120" y="0"/>
                </a:lnTo>
                <a:lnTo>
                  <a:pt x="16964120" y="1107062"/>
                </a:lnTo>
                <a:lnTo>
                  <a:pt x="0" y="11070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798357" y="2072421"/>
            <a:ext cx="9486900" cy="7439025"/>
          </a:xfrm>
          <a:custGeom>
            <a:avLst/>
            <a:gdLst/>
            <a:ahLst/>
            <a:cxnLst/>
            <a:rect r="r" b="b" t="t" l="l"/>
            <a:pathLst>
              <a:path h="7439025" w="9486900">
                <a:moveTo>
                  <a:pt x="0" y="0"/>
                </a:moveTo>
                <a:lnTo>
                  <a:pt x="9486900" y="0"/>
                </a:lnTo>
                <a:lnTo>
                  <a:pt x="9486900" y="7439025"/>
                </a:lnTo>
                <a:lnTo>
                  <a:pt x="0" y="74390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5344" t="-189637" r="-25357" b="-137507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363743" y="1068238"/>
            <a:ext cx="7813719" cy="8806739"/>
          </a:xfrm>
          <a:custGeom>
            <a:avLst/>
            <a:gdLst/>
            <a:ahLst/>
            <a:cxnLst/>
            <a:rect r="r" b="b" t="t" l="l"/>
            <a:pathLst>
              <a:path h="8806739" w="7813719">
                <a:moveTo>
                  <a:pt x="0" y="0"/>
                </a:moveTo>
                <a:lnTo>
                  <a:pt x="7813719" y="0"/>
                </a:lnTo>
                <a:lnTo>
                  <a:pt x="7813719" y="8806739"/>
                </a:lnTo>
                <a:lnTo>
                  <a:pt x="0" y="880673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661445" y="1608015"/>
            <a:ext cx="8215379" cy="82821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5"/>
              </a:lnSpc>
            </a:pPr>
            <a:r>
              <a:rPr lang="en-US" sz="5291">
                <a:solidFill>
                  <a:srgbClr val="257C99"/>
                </a:solidFill>
                <a:latin typeface="Comic Sans"/>
                <a:ea typeface="Comic Sans"/>
                <a:cs typeface="Comic Sans"/>
                <a:sym typeface="Comic Sans"/>
              </a:rPr>
              <a:t>Дозрілі членики заповнюються яйцями,розриваються і виводяться назовні.Для подальшого розвитку потрібно потрапити з їжею до кишечника організму проміжного хазяїна.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862328" y="784317"/>
            <a:ext cx="1180576" cy="833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1"/>
              </a:lnSpc>
            </a:pPr>
            <a:r>
              <a:rPr lang="en-US" sz="2451">
                <a:solidFill>
                  <a:srgbClr val="547228"/>
                </a:solidFill>
                <a:latin typeface="Comic Sans"/>
                <a:ea typeface="Comic Sans"/>
                <a:cs typeface="Comic Sans"/>
                <a:sym typeface="Comic Sans"/>
              </a:rPr>
              <a:t>БІОЛОГІЯ 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3503" y="6425346"/>
            <a:ext cx="18375097" cy="3925157"/>
          </a:xfrm>
          <a:custGeom>
            <a:avLst/>
            <a:gdLst/>
            <a:ahLst/>
            <a:cxnLst/>
            <a:rect r="r" b="b" t="t" l="l"/>
            <a:pathLst>
              <a:path h="3925157" w="18375097">
                <a:moveTo>
                  <a:pt x="0" y="0"/>
                </a:moveTo>
                <a:lnTo>
                  <a:pt x="18375096" y="0"/>
                </a:lnTo>
                <a:lnTo>
                  <a:pt x="18375096" y="3925157"/>
                </a:lnTo>
                <a:lnTo>
                  <a:pt x="0" y="39251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61445" y="475174"/>
            <a:ext cx="16964120" cy="1107062"/>
          </a:xfrm>
          <a:custGeom>
            <a:avLst/>
            <a:gdLst/>
            <a:ahLst/>
            <a:cxnLst/>
            <a:rect r="r" b="b" t="t" l="l"/>
            <a:pathLst>
              <a:path h="1107062" w="16964120">
                <a:moveTo>
                  <a:pt x="0" y="0"/>
                </a:moveTo>
                <a:lnTo>
                  <a:pt x="16964120" y="0"/>
                </a:lnTo>
                <a:lnTo>
                  <a:pt x="16964120" y="1107062"/>
                </a:lnTo>
                <a:lnTo>
                  <a:pt x="0" y="11070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798357" y="2072421"/>
            <a:ext cx="9486900" cy="7439025"/>
          </a:xfrm>
          <a:custGeom>
            <a:avLst/>
            <a:gdLst/>
            <a:ahLst/>
            <a:cxnLst/>
            <a:rect r="r" b="b" t="t" l="l"/>
            <a:pathLst>
              <a:path h="7439025" w="9486900">
                <a:moveTo>
                  <a:pt x="0" y="0"/>
                </a:moveTo>
                <a:lnTo>
                  <a:pt x="9486900" y="0"/>
                </a:lnTo>
                <a:lnTo>
                  <a:pt x="9486900" y="7439025"/>
                </a:lnTo>
                <a:lnTo>
                  <a:pt x="0" y="74390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5344" t="-189637" r="-25357" b="-137507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136598" y="4236282"/>
            <a:ext cx="4135641" cy="2772232"/>
          </a:xfrm>
          <a:custGeom>
            <a:avLst/>
            <a:gdLst/>
            <a:ahLst/>
            <a:cxnLst/>
            <a:rect r="r" b="b" t="t" l="l"/>
            <a:pathLst>
              <a:path h="2772232" w="4135641">
                <a:moveTo>
                  <a:pt x="0" y="0"/>
                </a:moveTo>
                <a:lnTo>
                  <a:pt x="4135641" y="0"/>
                </a:lnTo>
                <a:lnTo>
                  <a:pt x="4135641" y="2772232"/>
                </a:lnTo>
                <a:lnTo>
                  <a:pt x="0" y="277223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2069977"/>
            <a:ext cx="7666501" cy="73581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5"/>
              </a:lnSpc>
            </a:pPr>
            <a:r>
              <a:rPr lang="en-US" b="true" sz="5291">
                <a:solidFill>
                  <a:srgbClr val="257C99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Потім формуються фіни - спеціальні міхурці,які заповнюються рідиною. Всередину міхурці вивернута зачаткова головка паразита.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862328" y="784317"/>
            <a:ext cx="1180576" cy="833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1"/>
              </a:lnSpc>
            </a:pPr>
            <a:r>
              <a:rPr lang="en-US" sz="2451">
                <a:solidFill>
                  <a:srgbClr val="547228"/>
                </a:solidFill>
                <a:latin typeface="Comic Sans"/>
                <a:ea typeface="Comic Sans"/>
                <a:cs typeface="Comic Sans"/>
                <a:sym typeface="Comic Sans"/>
              </a:rPr>
              <a:t>БІОЛОГІЯ 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1568768" y="4067175"/>
            <a:ext cx="1836420" cy="174308"/>
            <a:chOff x="0" y="0"/>
            <a:chExt cx="2448560" cy="23241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49530" y="50800"/>
              <a:ext cx="2348230" cy="171450"/>
            </a:xfrm>
            <a:custGeom>
              <a:avLst/>
              <a:gdLst/>
              <a:ahLst/>
              <a:cxnLst/>
              <a:rect r="r" b="b" t="t" l="l"/>
              <a:pathLst>
                <a:path h="171450" w="2348230">
                  <a:moveTo>
                    <a:pt x="66040" y="0"/>
                  </a:moveTo>
                  <a:cubicBezTo>
                    <a:pt x="2317750" y="13970"/>
                    <a:pt x="2327910" y="21590"/>
                    <a:pt x="2336800" y="33020"/>
                  </a:cubicBezTo>
                  <a:cubicBezTo>
                    <a:pt x="2344420" y="41910"/>
                    <a:pt x="2348230" y="55880"/>
                    <a:pt x="2346960" y="68580"/>
                  </a:cubicBezTo>
                  <a:cubicBezTo>
                    <a:pt x="2344420" y="83820"/>
                    <a:pt x="2330450" y="106680"/>
                    <a:pt x="2319020" y="115570"/>
                  </a:cubicBezTo>
                  <a:cubicBezTo>
                    <a:pt x="2308860" y="123190"/>
                    <a:pt x="2294890" y="125730"/>
                    <a:pt x="2282190" y="123190"/>
                  </a:cubicBezTo>
                  <a:cubicBezTo>
                    <a:pt x="2266950" y="120650"/>
                    <a:pt x="2245360" y="105410"/>
                    <a:pt x="2237740" y="92710"/>
                  </a:cubicBezTo>
                  <a:cubicBezTo>
                    <a:pt x="2230120" y="82550"/>
                    <a:pt x="2228850" y="67310"/>
                    <a:pt x="2231390" y="55880"/>
                  </a:cubicBezTo>
                  <a:cubicBezTo>
                    <a:pt x="2232660" y="44450"/>
                    <a:pt x="2240280" y="31750"/>
                    <a:pt x="2249170" y="22860"/>
                  </a:cubicBezTo>
                  <a:cubicBezTo>
                    <a:pt x="2256790" y="15240"/>
                    <a:pt x="2270760" y="8890"/>
                    <a:pt x="2282190" y="7620"/>
                  </a:cubicBezTo>
                  <a:cubicBezTo>
                    <a:pt x="2293620" y="6350"/>
                    <a:pt x="2308860" y="7620"/>
                    <a:pt x="2319020" y="15240"/>
                  </a:cubicBezTo>
                  <a:cubicBezTo>
                    <a:pt x="2330450" y="24130"/>
                    <a:pt x="2344420" y="46990"/>
                    <a:pt x="2346960" y="62230"/>
                  </a:cubicBezTo>
                  <a:cubicBezTo>
                    <a:pt x="2348230" y="74930"/>
                    <a:pt x="2344420" y="88900"/>
                    <a:pt x="2336800" y="97790"/>
                  </a:cubicBezTo>
                  <a:cubicBezTo>
                    <a:pt x="2327910" y="110490"/>
                    <a:pt x="2317750" y="116840"/>
                    <a:pt x="2288540" y="123190"/>
                  </a:cubicBezTo>
                  <a:cubicBezTo>
                    <a:pt x="2099310" y="171450"/>
                    <a:pt x="246380" y="163830"/>
                    <a:pt x="66040" y="130810"/>
                  </a:cubicBezTo>
                  <a:cubicBezTo>
                    <a:pt x="39370" y="125730"/>
                    <a:pt x="33020" y="124460"/>
                    <a:pt x="22860" y="114300"/>
                  </a:cubicBezTo>
                  <a:cubicBezTo>
                    <a:pt x="10160" y="101600"/>
                    <a:pt x="0" y="74930"/>
                    <a:pt x="1270" y="57150"/>
                  </a:cubicBezTo>
                  <a:cubicBezTo>
                    <a:pt x="1270" y="43180"/>
                    <a:pt x="11430" y="26670"/>
                    <a:pt x="22860" y="16510"/>
                  </a:cubicBezTo>
                  <a:cubicBezTo>
                    <a:pt x="33020" y="7620"/>
                    <a:pt x="66040" y="0"/>
                    <a:pt x="66040" y="0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</p:sp>
      </p:grp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3503" y="6425346"/>
            <a:ext cx="18375097" cy="3925157"/>
          </a:xfrm>
          <a:custGeom>
            <a:avLst/>
            <a:gdLst/>
            <a:ahLst/>
            <a:cxnLst/>
            <a:rect r="r" b="b" t="t" l="l"/>
            <a:pathLst>
              <a:path h="3925157" w="18375097">
                <a:moveTo>
                  <a:pt x="0" y="0"/>
                </a:moveTo>
                <a:lnTo>
                  <a:pt x="18375096" y="0"/>
                </a:lnTo>
                <a:lnTo>
                  <a:pt x="18375096" y="3925157"/>
                </a:lnTo>
                <a:lnTo>
                  <a:pt x="0" y="39251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61445" y="475174"/>
            <a:ext cx="16964120" cy="1107062"/>
          </a:xfrm>
          <a:custGeom>
            <a:avLst/>
            <a:gdLst/>
            <a:ahLst/>
            <a:cxnLst/>
            <a:rect r="r" b="b" t="t" l="l"/>
            <a:pathLst>
              <a:path h="1107062" w="16964120">
                <a:moveTo>
                  <a:pt x="0" y="0"/>
                </a:moveTo>
                <a:lnTo>
                  <a:pt x="16964120" y="0"/>
                </a:lnTo>
                <a:lnTo>
                  <a:pt x="16964120" y="1107062"/>
                </a:lnTo>
                <a:lnTo>
                  <a:pt x="0" y="11070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798357" y="2072421"/>
            <a:ext cx="9486900" cy="7439025"/>
          </a:xfrm>
          <a:custGeom>
            <a:avLst/>
            <a:gdLst/>
            <a:ahLst/>
            <a:cxnLst/>
            <a:rect r="r" b="b" t="t" l="l"/>
            <a:pathLst>
              <a:path h="7439025" w="9486900">
                <a:moveTo>
                  <a:pt x="0" y="0"/>
                </a:moveTo>
                <a:lnTo>
                  <a:pt x="9486900" y="0"/>
                </a:lnTo>
                <a:lnTo>
                  <a:pt x="9486900" y="7439025"/>
                </a:lnTo>
                <a:lnTo>
                  <a:pt x="0" y="74390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5344" t="-189637" r="-25357" b="-137507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3299" y="7582043"/>
            <a:ext cx="3741668" cy="2737361"/>
          </a:xfrm>
          <a:custGeom>
            <a:avLst/>
            <a:gdLst/>
            <a:ahLst/>
            <a:cxnLst/>
            <a:rect r="r" b="b" t="t" l="l"/>
            <a:pathLst>
              <a:path h="2737361" w="3741668">
                <a:moveTo>
                  <a:pt x="0" y="0"/>
                </a:moveTo>
                <a:lnTo>
                  <a:pt x="3741667" y="0"/>
                </a:lnTo>
                <a:lnTo>
                  <a:pt x="3741667" y="2737361"/>
                </a:lnTo>
                <a:lnTo>
                  <a:pt x="0" y="273736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928311" y="7201700"/>
            <a:ext cx="3933615" cy="3148803"/>
          </a:xfrm>
          <a:custGeom>
            <a:avLst/>
            <a:gdLst/>
            <a:ahLst/>
            <a:cxnLst/>
            <a:rect r="r" b="b" t="t" l="l"/>
            <a:pathLst>
              <a:path h="3148803" w="3933615">
                <a:moveTo>
                  <a:pt x="0" y="0"/>
                </a:moveTo>
                <a:lnTo>
                  <a:pt x="3933616" y="0"/>
                </a:lnTo>
                <a:lnTo>
                  <a:pt x="3933616" y="3148803"/>
                </a:lnTo>
                <a:lnTo>
                  <a:pt x="0" y="314880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9239669" y="1336786"/>
            <a:ext cx="4135641" cy="2772232"/>
          </a:xfrm>
          <a:custGeom>
            <a:avLst/>
            <a:gdLst/>
            <a:ahLst/>
            <a:cxnLst/>
            <a:rect r="r" b="b" t="t" l="l"/>
            <a:pathLst>
              <a:path h="2772232" w="4135641">
                <a:moveTo>
                  <a:pt x="0" y="0"/>
                </a:moveTo>
                <a:lnTo>
                  <a:pt x="4135641" y="0"/>
                </a:lnTo>
                <a:lnTo>
                  <a:pt x="4135641" y="2772232"/>
                </a:lnTo>
                <a:lnTo>
                  <a:pt x="0" y="277223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661445" y="1801696"/>
            <a:ext cx="7835760" cy="64342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5"/>
              </a:lnSpc>
            </a:pPr>
            <a:r>
              <a:rPr lang="en-US" b="true" sz="5291">
                <a:solidFill>
                  <a:srgbClr val="257C99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Остаточний хазяїн - це людина,яка заражається,споживаючи недостатньо термічно оброблену їжу рогатої худоби тощо.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862328" y="784317"/>
            <a:ext cx="1180576" cy="833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1"/>
              </a:lnSpc>
            </a:pPr>
            <a:r>
              <a:rPr lang="en-US" sz="2451">
                <a:solidFill>
                  <a:srgbClr val="547228"/>
                </a:solidFill>
                <a:latin typeface="Comic Sans"/>
                <a:ea typeface="Comic Sans"/>
                <a:cs typeface="Comic Sans"/>
                <a:sym typeface="Comic Sans"/>
              </a:rPr>
              <a:t>БІОЛОГІЯ 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3503" y="6425346"/>
            <a:ext cx="18375097" cy="3925157"/>
          </a:xfrm>
          <a:custGeom>
            <a:avLst/>
            <a:gdLst/>
            <a:ahLst/>
            <a:cxnLst/>
            <a:rect r="r" b="b" t="t" l="l"/>
            <a:pathLst>
              <a:path h="3925157" w="18375097">
                <a:moveTo>
                  <a:pt x="0" y="0"/>
                </a:moveTo>
                <a:lnTo>
                  <a:pt x="18375096" y="0"/>
                </a:lnTo>
                <a:lnTo>
                  <a:pt x="18375096" y="3925157"/>
                </a:lnTo>
                <a:lnTo>
                  <a:pt x="0" y="39251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61445" y="475174"/>
            <a:ext cx="16964120" cy="1107062"/>
          </a:xfrm>
          <a:custGeom>
            <a:avLst/>
            <a:gdLst/>
            <a:ahLst/>
            <a:cxnLst/>
            <a:rect r="r" b="b" t="t" l="l"/>
            <a:pathLst>
              <a:path h="1107062" w="16964120">
                <a:moveTo>
                  <a:pt x="0" y="0"/>
                </a:moveTo>
                <a:lnTo>
                  <a:pt x="16964120" y="0"/>
                </a:lnTo>
                <a:lnTo>
                  <a:pt x="16964120" y="1107062"/>
                </a:lnTo>
                <a:lnTo>
                  <a:pt x="0" y="11070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3465109" y="9847583"/>
            <a:ext cx="12030227" cy="57150"/>
            <a:chOff x="0" y="0"/>
            <a:chExt cx="12030227" cy="5715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2030202" cy="57150"/>
            </a:xfrm>
            <a:custGeom>
              <a:avLst/>
              <a:gdLst/>
              <a:ahLst/>
              <a:cxnLst/>
              <a:rect r="r" b="b" t="t" l="l"/>
              <a:pathLst>
                <a:path h="57150" w="12030202">
                  <a:moveTo>
                    <a:pt x="0" y="0"/>
                  </a:moveTo>
                  <a:lnTo>
                    <a:pt x="0" y="57150"/>
                  </a:lnTo>
                  <a:lnTo>
                    <a:pt x="630428" y="57150"/>
                  </a:lnTo>
                  <a:lnTo>
                    <a:pt x="630428" y="0"/>
                  </a:lnTo>
                  <a:close/>
                  <a:moveTo>
                    <a:pt x="798576" y="0"/>
                  </a:moveTo>
                  <a:lnTo>
                    <a:pt x="798576" y="57150"/>
                  </a:lnTo>
                  <a:lnTo>
                    <a:pt x="1713992" y="57150"/>
                  </a:lnTo>
                  <a:lnTo>
                    <a:pt x="1713992" y="0"/>
                  </a:lnTo>
                  <a:close/>
                  <a:moveTo>
                    <a:pt x="1965579" y="0"/>
                  </a:moveTo>
                  <a:lnTo>
                    <a:pt x="1965579" y="57150"/>
                  </a:lnTo>
                  <a:lnTo>
                    <a:pt x="4960239" y="57150"/>
                  </a:lnTo>
                  <a:lnTo>
                    <a:pt x="4960239" y="0"/>
                  </a:lnTo>
                  <a:close/>
                  <a:moveTo>
                    <a:pt x="5181727" y="0"/>
                  </a:moveTo>
                  <a:lnTo>
                    <a:pt x="5181727" y="57150"/>
                  </a:lnTo>
                  <a:lnTo>
                    <a:pt x="12030202" y="57150"/>
                  </a:lnTo>
                  <a:lnTo>
                    <a:pt x="12030202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500005" y="2393480"/>
            <a:ext cx="5238750" cy="6115050"/>
          </a:xfrm>
          <a:custGeom>
            <a:avLst/>
            <a:gdLst/>
            <a:ahLst/>
            <a:cxnLst/>
            <a:rect r="r" b="b" t="t" l="l"/>
            <a:pathLst>
              <a:path h="6115050" w="5238750">
                <a:moveTo>
                  <a:pt x="0" y="0"/>
                </a:moveTo>
                <a:lnTo>
                  <a:pt x="5238750" y="0"/>
                </a:lnTo>
                <a:lnTo>
                  <a:pt x="5238750" y="6115050"/>
                </a:lnTo>
                <a:lnTo>
                  <a:pt x="0" y="61150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6617932" y="2338302"/>
            <a:ext cx="10981372" cy="6172200"/>
          </a:xfrm>
          <a:custGeom>
            <a:avLst/>
            <a:gdLst/>
            <a:ahLst/>
            <a:cxnLst/>
            <a:rect r="r" b="b" t="t" l="l"/>
            <a:pathLst>
              <a:path h="6172200" w="10981372">
                <a:moveTo>
                  <a:pt x="0" y="0"/>
                </a:moveTo>
                <a:lnTo>
                  <a:pt x="10981372" y="0"/>
                </a:lnTo>
                <a:lnTo>
                  <a:pt x="10981372" y="6172200"/>
                </a:lnTo>
                <a:lnTo>
                  <a:pt x="0" y="61722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5175780" y="1022699"/>
            <a:ext cx="10095423" cy="13019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663"/>
              </a:lnSpc>
            </a:pPr>
            <a:r>
              <a:rPr lang="en-US" sz="7616">
                <a:solidFill>
                  <a:srgbClr val="2AB8C6"/>
                </a:solidFill>
                <a:latin typeface="Comic Sans"/>
                <a:ea typeface="Comic Sans"/>
                <a:cs typeface="Comic Sans"/>
                <a:sym typeface="Comic Sans"/>
              </a:rPr>
              <a:t>Перегляньте відео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862328" y="784317"/>
            <a:ext cx="1180576" cy="833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1"/>
              </a:lnSpc>
            </a:pPr>
            <a:r>
              <a:rPr lang="en-US" sz="2451">
                <a:solidFill>
                  <a:srgbClr val="547228"/>
                </a:solidFill>
                <a:latin typeface="Comic Sans"/>
                <a:ea typeface="Comic Sans"/>
                <a:cs typeface="Comic Sans"/>
                <a:sym typeface="Comic Sans"/>
              </a:rPr>
              <a:t>БІОЛОГІЯ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465109" y="9201550"/>
            <a:ext cx="12270753" cy="803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39"/>
              </a:lnSpc>
            </a:pPr>
            <a:r>
              <a:rPr lang="en-US" sz="45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  <a:hlinkClick r:id="rId8" tooltip="https://youtu.be/cuVesOMiI8c?si=FiyG6q_c2rKdpnJk"/>
              </a:rPr>
              <a:t>https://youtu.be/Vcrjmov1GDs?feature=shared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61445" y="475174"/>
            <a:ext cx="16964120" cy="1107062"/>
          </a:xfrm>
          <a:custGeom>
            <a:avLst/>
            <a:gdLst/>
            <a:ahLst/>
            <a:cxnLst/>
            <a:rect r="r" b="b" t="t" l="l"/>
            <a:pathLst>
              <a:path h="1107062" w="16964120">
                <a:moveTo>
                  <a:pt x="0" y="0"/>
                </a:moveTo>
                <a:lnTo>
                  <a:pt x="16964120" y="0"/>
                </a:lnTo>
                <a:lnTo>
                  <a:pt x="16964120" y="1107062"/>
                </a:lnTo>
                <a:lnTo>
                  <a:pt x="0" y="11070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62474" y="2899181"/>
            <a:ext cx="17564100" cy="5457825"/>
          </a:xfrm>
          <a:custGeom>
            <a:avLst/>
            <a:gdLst/>
            <a:ahLst/>
            <a:cxnLst/>
            <a:rect r="r" b="b" t="t" l="l"/>
            <a:pathLst>
              <a:path h="5457825" w="17564100">
                <a:moveTo>
                  <a:pt x="0" y="0"/>
                </a:moveTo>
                <a:lnTo>
                  <a:pt x="17564100" y="0"/>
                </a:lnTo>
                <a:lnTo>
                  <a:pt x="17564100" y="5457825"/>
                </a:lnTo>
                <a:lnTo>
                  <a:pt x="0" y="54578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6214" t="-332888" r="-16214" b="-514231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862328" y="946242"/>
            <a:ext cx="1180576" cy="4662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45"/>
              </a:lnSpc>
            </a:pPr>
            <a:r>
              <a:rPr lang="en-US" sz="2451">
                <a:solidFill>
                  <a:srgbClr val="547228"/>
                </a:solidFill>
                <a:latin typeface="Comic Sans"/>
                <a:ea typeface="Comic Sans"/>
                <a:cs typeface="Comic Sans"/>
                <a:sym typeface="Comic Sans"/>
              </a:rPr>
              <a:t>БІОЛОГІЯ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362383" y="1046674"/>
            <a:ext cx="15404430" cy="24006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757"/>
              </a:lnSpc>
            </a:pPr>
            <a:r>
              <a:rPr lang="en-US" sz="123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Різноманітність плоских червів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61445" y="475174"/>
            <a:ext cx="16964120" cy="1107062"/>
          </a:xfrm>
          <a:custGeom>
            <a:avLst/>
            <a:gdLst/>
            <a:ahLst/>
            <a:cxnLst/>
            <a:rect r="r" b="b" t="t" l="l"/>
            <a:pathLst>
              <a:path h="1107062" w="16964120">
                <a:moveTo>
                  <a:pt x="0" y="0"/>
                </a:moveTo>
                <a:lnTo>
                  <a:pt x="16964120" y="0"/>
                </a:lnTo>
                <a:lnTo>
                  <a:pt x="16964120" y="1107062"/>
                </a:lnTo>
                <a:lnTo>
                  <a:pt x="0" y="11070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63503" y="2465632"/>
            <a:ext cx="18375097" cy="7884871"/>
          </a:xfrm>
          <a:custGeom>
            <a:avLst/>
            <a:gdLst/>
            <a:ahLst/>
            <a:cxnLst/>
            <a:rect r="r" b="b" t="t" l="l"/>
            <a:pathLst>
              <a:path h="7884871" w="18375097">
                <a:moveTo>
                  <a:pt x="0" y="0"/>
                </a:moveTo>
                <a:lnTo>
                  <a:pt x="18375096" y="0"/>
                </a:lnTo>
                <a:lnTo>
                  <a:pt x="18375096" y="7884871"/>
                </a:lnTo>
                <a:lnTo>
                  <a:pt x="0" y="78848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458700" y="2529135"/>
            <a:ext cx="4495800" cy="5248275"/>
          </a:xfrm>
          <a:custGeom>
            <a:avLst/>
            <a:gdLst/>
            <a:ahLst/>
            <a:cxnLst/>
            <a:rect r="r" b="b" t="t" l="l"/>
            <a:pathLst>
              <a:path h="5248275" w="4495800">
                <a:moveTo>
                  <a:pt x="0" y="0"/>
                </a:moveTo>
                <a:lnTo>
                  <a:pt x="4495800" y="0"/>
                </a:lnTo>
                <a:lnTo>
                  <a:pt x="4495800" y="5248275"/>
                </a:lnTo>
                <a:lnTo>
                  <a:pt x="0" y="524827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912068" y="6239142"/>
            <a:ext cx="5931922" cy="4395502"/>
          </a:xfrm>
          <a:custGeom>
            <a:avLst/>
            <a:gdLst/>
            <a:ahLst/>
            <a:cxnLst/>
            <a:rect r="r" b="b" t="t" l="l"/>
            <a:pathLst>
              <a:path h="4395502" w="5931922">
                <a:moveTo>
                  <a:pt x="0" y="0"/>
                </a:moveTo>
                <a:lnTo>
                  <a:pt x="5931922" y="0"/>
                </a:lnTo>
                <a:lnTo>
                  <a:pt x="5931922" y="4395501"/>
                </a:lnTo>
                <a:lnTo>
                  <a:pt x="0" y="43955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862328" y="784317"/>
            <a:ext cx="1180576" cy="833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1"/>
              </a:lnSpc>
            </a:pPr>
            <a:r>
              <a:rPr lang="en-US" sz="2451">
                <a:solidFill>
                  <a:srgbClr val="547228"/>
                </a:solidFill>
                <a:latin typeface="Comic Sans"/>
                <a:ea typeface="Comic Sans"/>
                <a:cs typeface="Comic Sans"/>
                <a:sym typeface="Comic Sans"/>
              </a:rPr>
              <a:t>БІОЛОГІЯ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-367374" y="3274343"/>
            <a:ext cx="6247685" cy="3133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b="true" sz="9000">
                <a:solidFill>
                  <a:srgbClr val="7FCDC1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Плоскі черви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659001" y="3487798"/>
            <a:ext cx="6349155" cy="28313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40"/>
              </a:lnSpc>
            </a:pPr>
            <a:r>
              <a:rPr lang="en-US" b="true" sz="4028">
                <a:solidFill>
                  <a:srgbClr val="E87C6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Тіло цих тварин сплощене,має форму листка або стрічки. Звідси й походить назва 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68998" y="1938404"/>
            <a:ext cx="18414997" cy="8427501"/>
          </a:xfrm>
          <a:custGeom>
            <a:avLst/>
            <a:gdLst/>
            <a:ahLst/>
            <a:cxnLst/>
            <a:rect r="r" b="b" t="t" l="l"/>
            <a:pathLst>
              <a:path h="8427501" w="18414997">
                <a:moveTo>
                  <a:pt x="0" y="0"/>
                </a:moveTo>
                <a:lnTo>
                  <a:pt x="18414997" y="0"/>
                </a:lnTo>
                <a:lnTo>
                  <a:pt x="18414997" y="8427501"/>
                </a:lnTo>
                <a:lnTo>
                  <a:pt x="0" y="84275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61445" y="475174"/>
            <a:ext cx="16964120" cy="1107062"/>
          </a:xfrm>
          <a:custGeom>
            <a:avLst/>
            <a:gdLst/>
            <a:ahLst/>
            <a:cxnLst/>
            <a:rect r="r" b="b" t="t" l="l"/>
            <a:pathLst>
              <a:path h="1107062" w="16964120">
                <a:moveTo>
                  <a:pt x="0" y="0"/>
                </a:moveTo>
                <a:lnTo>
                  <a:pt x="16964120" y="0"/>
                </a:lnTo>
                <a:lnTo>
                  <a:pt x="16964120" y="1107062"/>
                </a:lnTo>
                <a:lnTo>
                  <a:pt x="0" y="11070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0284" y="2522334"/>
            <a:ext cx="3609975" cy="4133850"/>
          </a:xfrm>
          <a:custGeom>
            <a:avLst/>
            <a:gdLst/>
            <a:ahLst/>
            <a:cxnLst/>
            <a:rect r="r" b="b" t="t" l="l"/>
            <a:pathLst>
              <a:path h="4133850" w="3609975">
                <a:moveTo>
                  <a:pt x="0" y="0"/>
                </a:moveTo>
                <a:lnTo>
                  <a:pt x="3609975" y="0"/>
                </a:lnTo>
                <a:lnTo>
                  <a:pt x="3609975" y="4133850"/>
                </a:lnTo>
                <a:lnTo>
                  <a:pt x="0" y="41338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57275" y="6836016"/>
            <a:ext cx="5238750" cy="3248025"/>
          </a:xfrm>
          <a:custGeom>
            <a:avLst/>
            <a:gdLst/>
            <a:ahLst/>
            <a:cxnLst/>
            <a:rect r="r" b="b" t="t" l="l"/>
            <a:pathLst>
              <a:path h="3248025" w="5238750">
                <a:moveTo>
                  <a:pt x="0" y="0"/>
                </a:moveTo>
                <a:lnTo>
                  <a:pt x="5238750" y="0"/>
                </a:lnTo>
                <a:lnTo>
                  <a:pt x="5238750" y="3248025"/>
                </a:lnTo>
                <a:lnTo>
                  <a:pt x="0" y="324802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2720149" y="5057889"/>
            <a:ext cx="6048289" cy="5026152"/>
          </a:xfrm>
          <a:custGeom>
            <a:avLst/>
            <a:gdLst/>
            <a:ahLst/>
            <a:cxnLst/>
            <a:rect r="r" b="b" t="t" l="l"/>
            <a:pathLst>
              <a:path h="5026152" w="6048289">
                <a:moveTo>
                  <a:pt x="0" y="0"/>
                </a:moveTo>
                <a:lnTo>
                  <a:pt x="6048289" y="0"/>
                </a:lnTo>
                <a:lnTo>
                  <a:pt x="6048289" y="5026152"/>
                </a:lnTo>
                <a:lnTo>
                  <a:pt x="0" y="502615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-1" b="-4229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901261" y="2883928"/>
            <a:ext cx="13498327" cy="33439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08"/>
              </a:lnSpc>
            </a:pPr>
            <a:r>
              <a:rPr lang="en-US" b="true" sz="3854">
                <a:solidFill>
                  <a:srgbClr val="FFC548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• Плоскі черви є паразитами й можуть жити в організмі людей і тварин, викликаючи хвороби. Це важливо знати для контролю їх поширення. • Плоских червів вивчають для розуміння будови та роботи організмів, що допомагає науці.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670259" y="576477"/>
            <a:ext cx="14723727" cy="19162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778"/>
              </a:lnSpc>
            </a:pPr>
            <a:r>
              <a:rPr lang="en-US" sz="5556">
                <a:solidFill>
                  <a:srgbClr val="166469"/>
                </a:solidFill>
                <a:latin typeface="Comic Sans"/>
                <a:ea typeface="Comic Sans"/>
                <a:cs typeface="Comic Sans"/>
                <a:sym typeface="Comic Sans"/>
              </a:rPr>
              <a:t>Роль плоских червів в природі та житті людини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81533" y="2104511"/>
            <a:ext cx="2089956" cy="2210648"/>
          </a:xfrm>
          <a:custGeom>
            <a:avLst/>
            <a:gdLst/>
            <a:ahLst/>
            <a:cxnLst/>
            <a:rect r="r" b="b" t="t" l="l"/>
            <a:pathLst>
              <a:path h="2210648" w="2089956">
                <a:moveTo>
                  <a:pt x="0" y="0"/>
                </a:moveTo>
                <a:lnTo>
                  <a:pt x="2089956" y="0"/>
                </a:lnTo>
                <a:lnTo>
                  <a:pt x="2089956" y="2210647"/>
                </a:lnTo>
                <a:lnTo>
                  <a:pt x="0" y="22106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61445" y="475174"/>
            <a:ext cx="16964120" cy="1107062"/>
          </a:xfrm>
          <a:custGeom>
            <a:avLst/>
            <a:gdLst/>
            <a:ahLst/>
            <a:cxnLst/>
            <a:rect r="r" b="b" t="t" l="l"/>
            <a:pathLst>
              <a:path h="1107062" w="16964120">
                <a:moveTo>
                  <a:pt x="0" y="0"/>
                </a:moveTo>
                <a:lnTo>
                  <a:pt x="16964120" y="0"/>
                </a:lnTo>
                <a:lnTo>
                  <a:pt x="16964120" y="1107062"/>
                </a:lnTo>
                <a:lnTo>
                  <a:pt x="0" y="11070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63503" y="3345952"/>
            <a:ext cx="19793960" cy="7004552"/>
          </a:xfrm>
          <a:custGeom>
            <a:avLst/>
            <a:gdLst/>
            <a:ahLst/>
            <a:cxnLst/>
            <a:rect r="r" b="b" t="t" l="l"/>
            <a:pathLst>
              <a:path h="7004552" w="19793960">
                <a:moveTo>
                  <a:pt x="0" y="0"/>
                </a:moveTo>
                <a:lnTo>
                  <a:pt x="19793959" y="0"/>
                </a:lnTo>
                <a:lnTo>
                  <a:pt x="19793959" y="7004551"/>
                </a:lnTo>
                <a:lnTo>
                  <a:pt x="0" y="70045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9796872" y="4606309"/>
            <a:ext cx="5419725" cy="5419725"/>
          </a:xfrm>
          <a:custGeom>
            <a:avLst/>
            <a:gdLst/>
            <a:ahLst/>
            <a:cxnLst/>
            <a:rect r="r" b="b" t="t" l="l"/>
            <a:pathLst>
              <a:path h="5419725" w="5419725">
                <a:moveTo>
                  <a:pt x="0" y="0"/>
                </a:moveTo>
                <a:lnTo>
                  <a:pt x="5419725" y="0"/>
                </a:lnTo>
                <a:lnTo>
                  <a:pt x="5419725" y="5419725"/>
                </a:lnTo>
                <a:lnTo>
                  <a:pt x="0" y="54197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862328" y="784317"/>
            <a:ext cx="1107853" cy="833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1"/>
              </a:lnSpc>
            </a:pPr>
            <a:r>
              <a:rPr lang="en-US" sz="2451">
                <a:solidFill>
                  <a:srgbClr val="547228"/>
                </a:solidFill>
                <a:latin typeface="Comic Sans"/>
                <a:ea typeface="Comic Sans"/>
                <a:cs typeface="Comic Sans"/>
                <a:sym typeface="Comic Sans"/>
              </a:rPr>
              <a:t>БІОЛОГІЯ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289040" y="3989594"/>
            <a:ext cx="4391317" cy="4488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937"/>
              </a:lnSpc>
            </a:pPr>
            <a:r>
              <a:rPr lang="en-US" sz="13026">
                <a:solidFill>
                  <a:srgbClr val="547228"/>
                </a:solidFill>
                <a:latin typeface="Comic Sans"/>
                <a:ea typeface="Comic Sans"/>
                <a:cs typeface="Comic Sans"/>
                <a:sym typeface="Comic Sans"/>
              </a:rPr>
              <a:t>Д З:  § 42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982210" y="1140544"/>
            <a:ext cx="5234388" cy="18326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357"/>
              </a:lnSpc>
            </a:pPr>
            <a:r>
              <a:rPr lang="en-US" sz="5282">
                <a:solidFill>
                  <a:srgbClr val="547228"/>
                </a:solidFill>
                <a:latin typeface="Comic Sans"/>
                <a:ea typeface="Comic Sans"/>
                <a:cs typeface="Comic Sans"/>
                <a:sym typeface="Comic Sans"/>
              </a:rPr>
              <a:t>ВІДСКАНУЙ QR-КОД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833477" y="2877977"/>
            <a:ext cx="4208021" cy="18326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357"/>
              </a:lnSpc>
            </a:pPr>
            <a:r>
              <a:rPr lang="en-US" sz="5282">
                <a:solidFill>
                  <a:srgbClr val="547228"/>
                </a:solidFill>
                <a:latin typeface="Comic Sans"/>
                <a:ea typeface="Comic Sans"/>
                <a:cs typeface="Comic Sans"/>
                <a:sym typeface="Comic Sans"/>
              </a:rPr>
              <a:t>ТА ПРОЙДИ ГРУ: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3503" y="6425346"/>
            <a:ext cx="18375097" cy="3925157"/>
          </a:xfrm>
          <a:custGeom>
            <a:avLst/>
            <a:gdLst/>
            <a:ahLst/>
            <a:cxnLst/>
            <a:rect r="r" b="b" t="t" l="l"/>
            <a:pathLst>
              <a:path h="3925157" w="18375097">
                <a:moveTo>
                  <a:pt x="0" y="0"/>
                </a:moveTo>
                <a:lnTo>
                  <a:pt x="18375096" y="0"/>
                </a:lnTo>
                <a:lnTo>
                  <a:pt x="18375096" y="3925157"/>
                </a:lnTo>
                <a:lnTo>
                  <a:pt x="0" y="39251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61445" y="475174"/>
            <a:ext cx="16964120" cy="1107062"/>
          </a:xfrm>
          <a:custGeom>
            <a:avLst/>
            <a:gdLst/>
            <a:ahLst/>
            <a:cxnLst/>
            <a:rect r="r" b="b" t="t" l="l"/>
            <a:pathLst>
              <a:path h="1107062" w="16964120">
                <a:moveTo>
                  <a:pt x="0" y="0"/>
                </a:moveTo>
                <a:lnTo>
                  <a:pt x="16964120" y="0"/>
                </a:lnTo>
                <a:lnTo>
                  <a:pt x="16964120" y="1107062"/>
                </a:lnTo>
                <a:lnTo>
                  <a:pt x="0" y="11070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530115" y="2439591"/>
            <a:ext cx="8582025" cy="5581650"/>
          </a:xfrm>
          <a:custGeom>
            <a:avLst/>
            <a:gdLst/>
            <a:ahLst/>
            <a:cxnLst/>
            <a:rect r="r" b="b" t="t" l="l"/>
            <a:pathLst>
              <a:path h="5581650" w="8582025">
                <a:moveTo>
                  <a:pt x="0" y="0"/>
                </a:moveTo>
                <a:lnTo>
                  <a:pt x="8582025" y="0"/>
                </a:lnTo>
                <a:lnTo>
                  <a:pt x="8582025" y="5581650"/>
                </a:lnTo>
                <a:lnTo>
                  <a:pt x="0" y="55816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77618" t="-50811" r="-73" b="-53966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862328" y="784317"/>
            <a:ext cx="1180576" cy="833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1"/>
              </a:lnSpc>
            </a:pPr>
            <a:r>
              <a:rPr lang="en-US" sz="2451">
                <a:solidFill>
                  <a:srgbClr val="547228"/>
                </a:solidFill>
                <a:latin typeface="Comic Sans"/>
                <a:ea typeface="Comic Sans"/>
                <a:cs typeface="Comic Sans"/>
                <a:sym typeface="Comic Sans"/>
              </a:rPr>
              <a:t>БІОЛОГІЯ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517831" y="44510"/>
            <a:ext cx="11189270" cy="16339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363"/>
              </a:lnSpc>
            </a:pPr>
            <a:r>
              <a:rPr lang="en-US" sz="9545">
                <a:solidFill>
                  <a:srgbClr val="547228"/>
                </a:solidFill>
                <a:latin typeface="Comic Sans"/>
                <a:ea typeface="Comic Sans"/>
                <a:cs typeface="Comic Sans"/>
                <a:sym typeface="Comic Sans"/>
              </a:rPr>
              <a:t>Внутрішня будова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28006" y="3088107"/>
            <a:ext cx="9592571" cy="65411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82"/>
              </a:lnSpc>
            </a:pPr>
            <a:r>
              <a:rPr lang="en-US" sz="7485">
                <a:solidFill>
                  <a:srgbClr val="547228"/>
                </a:solidFill>
                <a:latin typeface="Comic Sans"/>
                <a:ea typeface="Comic Sans"/>
                <a:cs typeface="Comic Sans"/>
                <a:sym typeface="Comic Sans"/>
              </a:rPr>
              <a:t>Покриває тіло черва - шкірно - м'язовий мішок. (Складається з плоского епітелію і м'язів)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9618345" y="6668453"/>
            <a:ext cx="1929765" cy="261938"/>
            <a:chOff x="0" y="0"/>
            <a:chExt cx="2573020" cy="34925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46990" y="16510"/>
              <a:ext cx="2475230" cy="288290"/>
            </a:xfrm>
            <a:custGeom>
              <a:avLst/>
              <a:gdLst/>
              <a:ahLst/>
              <a:cxnLst/>
              <a:rect r="r" b="b" t="t" l="l"/>
              <a:pathLst>
                <a:path h="288290" w="2475230">
                  <a:moveTo>
                    <a:pt x="97790" y="67310"/>
                  </a:moveTo>
                  <a:cubicBezTo>
                    <a:pt x="473710" y="138430"/>
                    <a:pt x="511810" y="139700"/>
                    <a:pt x="563880" y="138430"/>
                  </a:cubicBezTo>
                  <a:cubicBezTo>
                    <a:pt x="623570" y="137160"/>
                    <a:pt x="689610" y="132080"/>
                    <a:pt x="751840" y="121920"/>
                  </a:cubicBezTo>
                  <a:cubicBezTo>
                    <a:pt x="812800" y="110490"/>
                    <a:pt x="863600" y="87630"/>
                    <a:pt x="933450" y="73660"/>
                  </a:cubicBezTo>
                  <a:cubicBezTo>
                    <a:pt x="1024890" y="57150"/>
                    <a:pt x="1115060" y="43180"/>
                    <a:pt x="1256030" y="34290"/>
                  </a:cubicBezTo>
                  <a:cubicBezTo>
                    <a:pt x="1525270" y="19050"/>
                    <a:pt x="2320290" y="0"/>
                    <a:pt x="2430780" y="38100"/>
                  </a:cubicBezTo>
                  <a:cubicBezTo>
                    <a:pt x="2451100" y="44450"/>
                    <a:pt x="2456180" y="52070"/>
                    <a:pt x="2463800" y="62230"/>
                  </a:cubicBezTo>
                  <a:cubicBezTo>
                    <a:pt x="2470150" y="72390"/>
                    <a:pt x="2475230" y="88900"/>
                    <a:pt x="2473960" y="101600"/>
                  </a:cubicBezTo>
                  <a:cubicBezTo>
                    <a:pt x="2473960" y="114300"/>
                    <a:pt x="2467610" y="129540"/>
                    <a:pt x="2458720" y="139700"/>
                  </a:cubicBezTo>
                  <a:cubicBezTo>
                    <a:pt x="2451100" y="148590"/>
                    <a:pt x="2437130" y="157480"/>
                    <a:pt x="2424430" y="160020"/>
                  </a:cubicBezTo>
                  <a:cubicBezTo>
                    <a:pt x="2411730" y="162560"/>
                    <a:pt x="2396490" y="162560"/>
                    <a:pt x="2383790" y="156210"/>
                  </a:cubicBezTo>
                  <a:cubicBezTo>
                    <a:pt x="2369820" y="147320"/>
                    <a:pt x="2352040" y="124460"/>
                    <a:pt x="2348230" y="107950"/>
                  </a:cubicBezTo>
                  <a:cubicBezTo>
                    <a:pt x="2344420" y="95250"/>
                    <a:pt x="2346960" y="80010"/>
                    <a:pt x="2354580" y="68580"/>
                  </a:cubicBezTo>
                  <a:cubicBezTo>
                    <a:pt x="2363470" y="54610"/>
                    <a:pt x="2386330" y="36830"/>
                    <a:pt x="2404110" y="34290"/>
                  </a:cubicBezTo>
                  <a:cubicBezTo>
                    <a:pt x="2421890" y="33020"/>
                    <a:pt x="2447290" y="45720"/>
                    <a:pt x="2458720" y="57150"/>
                  </a:cubicBezTo>
                  <a:cubicBezTo>
                    <a:pt x="2468880" y="66040"/>
                    <a:pt x="2473960" y="81280"/>
                    <a:pt x="2473960" y="95250"/>
                  </a:cubicBezTo>
                  <a:cubicBezTo>
                    <a:pt x="2475230" y="107950"/>
                    <a:pt x="2471420" y="123190"/>
                    <a:pt x="2463800" y="133350"/>
                  </a:cubicBezTo>
                  <a:cubicBezTo>
                    <a:pt x="2453640" y="147320"/>
                    <a:pt x="2440940" y="153670"/>
                    <a:pt x="2410460" y="161290"/>
                  </a:cubicBezTo>
                  <a:cubicBezTo>
                    <a:pt x="2272030" y="196850"/>
                    <a:pt x="1430020" y="152400"/>
                    <a:pt x="1187450" y="168910"/>
                  </a:cubicBezTo>
                  <a:cubicBezTo>
                    <a:pt x="1084580" y="176530"/>
                    <a:pt x="1038860" y="184150"/>
                    <a:pt x="967740" y="199390"/>
                  </a:cubicBezTo>
                  <a:cubicBezTo>
                    <a:pt x="897890" y="213360"/>
                    <a:pt x="834390" y="242570"/>
                    <a:pt x="765810" y="256540"/>
                  </a:cubicBezTo>
                  <a:cubicBezTo>
                    <a:pt x="698500" y="269240"/>
                    <a:pt x="632460" y="278130"/>
                    <a:pt x="562610" y="281940"/>
                  </a:cubicBezTo>
                  <a:cubicBezTo>
                    <a:pt x="487680" y="285750"/>
                    <a:pt x="411480" y="288290"/>
                    <a:pt x="330200" y="278130"/>
                  </a:cubicBezTo>
                  <a:cubicBezTo>
                    <a:pt x="241300" y="265430"/>
                    <a:pt x="101600" y="229870"/>
                    <a:pt x="52070" y="204470"/>
                  </a:cubicBezTo>
                  <a:cubicBezTo>
                    <a:pt x="30480" y="194310"/>
                    <a:pt x="20320" y="185420"/>
                    <a:pt x="11430" y="171450"/>
                  </a:cubicBezTo>
                  <a:cubicBezTo>
                    <a:pt x="3810" y="158750"/>
                    <a:pt x="0" y="137160"/>
                    <a:pt x="3810" y="120650"/>
                  </a:cubicBezTo>
                  <a:cubicBezTo>
                    <a:pt x="6350" y="105410"/>
                    <a:pt x="16510" y="87630"/>
                    <a:pt x="30480" y="77470"/>
                  </a:cubicBezTo>
                  <a:cubicBezTo>
                    <a:pt x="46990" y="67310"/>
                    <a:pt x="97790" y="67310"/>
                    <a:pt x="97790" y="67310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3503" y="6425346"/>
            <a:ext cx="18375097" cy="3925157"/>
          </a:xfrm>
          <a:custGeom>
            <a:avLst/>
            <a:gdLst/>
            <a:ahLst/>
            <a:cxnLst/>
            <a:rect r="r" b="b" t="t" l="l"/>
            <a:pathLst>
              <a:path h="3925157" w="18375097">
                <a:moveTo>
                  <a:pt x="0" y="0"/>
                </a:moveTo>
                <a:lnTo>
                  <a:pt x="18375096" y="0"/>
                </a:lnTo>
                <a:lnTo>
                  <a:pt x="18375096" y="3925157"/>
                </a:lnTo>
                <a:lnTo>
                  <a:pt x="0" y="39251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61445" y="475174"/>
            <a:ext cx="16964120" cy="1107062"/>
          </a:xfrm>
          <a:custGeom>
            <a:avLst/>
            <a:gdLst/>
            <a:ahLst/>
            <a:cxnLst/>
            <a:rect r="r" b="b" t="t" l="l"/>
            <a:pathLst>
              <a:path h="1107062" w="16964120">
                <a:moveTo>
                  <a:pt x="0" y="0"/>
                </a:moveTo>
                <a:lnTo>
                  <a:pt x="16964120" y="0"/>
                </a:lnTo>
                <a:lnTo>
                  <a:pt x="16964120" y="1107062"/>
                </a:lnTo>
                <a:lnTo>
                  <a:pt x="0" y="11070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144000" y="4514831"/>
            <a:ext cx="8505825" cy="3533775"/>
          </a:xfrm>
          <a:custGeom>
            <a:avLst/>
            <a:gdLst/>
            <a:ahLst/>
            <a:cxnLst/>
            <a:rect r="r" b="b" t="t" l="l"/>
            <a:pathLst>
              <a:path h="3533775" w="8505825">
                <a:moveTo>
                  <a:pt x="0" y="0"/>
                </a:moveTo>
                <a:lnTo>
                  <a:pt x="8505825" y="0"/>
                </a:lnTo>
                <a:lnTo>
                  <a:pt x="8505825" y="3533775"/>
                </a:lnTo>
                <a:lnTo>
                  <a:pt x="0" y="353377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84232" t="-235347" r="-9832" b="-702927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862328" y="784317"/>
            <a:ext cx="1180576" cy="833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1"/>
              </a:lnSpc>
            </a:pPr>
            <a:r>
              <a:rPr lang="en-US" sz="2451">
                <a:solidFill>
                  <a:srgbClr val="547228"/>
                </a:solidFill>
                <a:latin typeface="Comic Sans"/>
                <a:ea typeface="Comic Sans"/>
                <a:cs typeface="Comic Sans"/>
                <a:sym typeface="Comic Sans"/>
              </a:rPr>
              <a:t>БІОЛОГІЯ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517831" y="44510"/>
            <a:ext cx="13107734" cy="16339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363"/>
              </a:lnSpc>
            </a:pPr>
            <a:r>
              <a:rPr lang="en-US" sz="9545">
                <a:solidFill>
                  <a:srgbClr val="547228"/>
                </a:solidFill>
                <a:latin typeface="Comic Sans"/>
                <a:ea typeface="Comic Sans"/>
                <a:cs typeface="Comic Sans"/>
                <a:sym typeface="Comic Sans"/>
              </a:rPr>
              <a:t>Внутрішня будова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51927" y="2405977"/>
            <a:ext cx="9244165" cy="61626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238"/>
              </a:lnSpc>
            </a:pPr>
            <a:r>
              <a:rPr lang="en-US" sz="8823">
                <a:solidFill>
                  <a:srgbClr val="547228"/>
                </a:solidFill>
                <a:latin typeface="Comic Sans"/>
                <a:ea typeface="Comic Sans"/>
                <a:cs typeface="Comic Sans"/>
                <a:sym typeface="Comic Sans"/>
              </a:rPr>
              <a:t>Формує статеві органи,на відміну від жалких.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3503" y="6425346"/>
            <a:ext cx="18375097" cy="3925157"/>
          </a:xfrm>
          <a:custGeom>
            <a:avLst/>
            <a:gdLst/>
            <a:ahLst/>
            <a:cxnLst/>
            <a:rect r="r" b="b" t="t" l="l"/>
            <a:pathLst>
              <a:path h="3925157" w="18375097">
                <a:moveTo>
                  <a:pt x="0" y="0"/>
                </a:moveTo>
                <a:lnTo>
                  <a:pt x="18375096" y="0"/>
                </a:lnTo>
                <a:lnTo>
                  <a:pt x="18375096" y="3925157"/>
                </a:lnTo>
                <a:lnTo>
                  <a:pt x="0" y="39251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61445" y="475174"/>
            <a:ext cx="16964120" cy="1107062"/>
          </a:xfrm>
          <a:custGeom>
            <a:avLst/>
            <a:gdLst/>
            <a:ahLst/>
            <a:cxnLst/>
            <a:rect r="r" b="b" t="t" l="l"/>
            <a:pathLst>
              <a:path h="1107062" w="16964120">
                <a:moveTo>
                  <a:pt x="0" y="0"/>
                </a:moveTo>
                <a:lnTo>
                  <a:pt x="16964120" y="0"/>
                </a:lnTo>
                <a:lnTo>
                  <a:pt x="16964120" y="1107062"/>
                </a:lnTo>
                <a:lnTo>
                  <a:pt x="0" y="11070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873663" y="2204666"/>
            <a:ext cx="8382000" cy="7781925"/>
          </a:xfrm>
          <a:custGeom>
            <a:avLst/>
            <a:gdLst/>
            <a:ahLst/>
            <a:cxnLst/>
            <a:rect r="r" b="b" t="t" l="l"/>
            <a:pathLst>
              <a:path h="7781925" w="8382000">
                <a:moveTo>
                  <a:pt x="0" y="0"/>
                </a:moveTo>
                <a:lnTo>
                  <a:pt x="8382000" y="0"/>
                </a:lnTo>
                <a:lnTo>
                  <a:pt x="8382000" y="7781925"/>
                </a:lnTo>
                <a:lnTo>
                  <a:pt x="0" y="77819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46649" t="-99657" r="-20168" b="-199607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862328" y="784317"/>
            <a:ext cx="1180576" cy="833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1"/>
              </a:lnSpc>
            </a:pPr>
            <a:r>
              <a:rPr lang="en-US" sz="2451">
                <a:solidFill>
                  <a:srgbClr val="547228"/>
                </a:solidFill>
                <a:latin typeface="Comic Sans"/>
                <a:ea typeface="Comic Sans"/>
                <a:cs typeface="Comic Sans"/>
                <a:sym typeface="Comic Sans"/>
              </a:rPr>
              <a:t>БІОЛОГІЯ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517831" y="44510"/>
            <a:ext cx="11189270" cy="16339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363"/>
              </a:lnSpc>
            </a:pPr>
            <a:r>
              <a:rPr lang="en-US" sz="9545">
                <a:solidFill>
                  <a:srgbClr val="547228"/>
                </a:solidFill>
                <a:latin typeface="Comic Sans"/>
                <a:ea typeface="Comic Sans"/>
                <a:cs typeface="Comic Sans"/>
                <a:sym typeface="Comic Sans"/>
              </a:rPr>
              <a:t>Внутрішня будова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61445" y="3217382"/>
            <a:ext cx="9144000" cy="56326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25"/>
              </a:lnSpc>
            </a:pPr>
            <a:r>
              <a:rPr lang="en-US" sz="6435">
                <a:solidFill>
                  <a:srgbClr val="547228"/>
                </a:solidFill>
                <a:latin typeface="Comic Sans"/>
                <a:ea typeface="Comic Sans"/>
                <a:cs typeface="Comic Sans"/>
                <a:sym typeface="Comic Sans"/>
              </a:rPr>
              <a:t>Формує три зародкових листки. Зн - екЗОдерма Вн-енДОдерма Сер-МЕЗОдерма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61445" y="475174"/>
            <a:ext cx="16964120" cy="1107062"/>
          </a:xfrm>
          <a:custGeom>
            <a:avLst/>
            <a:gdLst/>
            <a:ahLst/>
            <a:cxnLst/>
            <a:rect r="r" b="b" t="t" l="l"/>
            <a:pathLst>
              <a:path h="1107062" w="16964120">
                <a:moveTo>
                  <a:pt x="0" y="0"/>
                </a:moveTo>
                <a:lnTo>
                  <a:pt x="16964120" y="0"/>
                </a:lnTo>
                <a:lnTo>
                  <a:pt x="16964120" y="1107062"/>
                </a:lnTo>
                <a:lnTo>
                  <a:pt x="0" y="11070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375394" y="2721874"/>
            <a:ext cx="11096625" cy="7562850"/>
          </a:xfrm>
          <a:custGeom>
            <a:avLst/>
            <a:gdLst/>
            <a:ahLst/>
            <a:cxnLst/>
            <a:rect r="r" b="b" t="t" l="l"/>
            <a:pathLst>
              <a:path h="7562850" w="11096625">
                <a:moveTo>
                  <a:pt x="0" y="0"/>
                </a:moveTo>
                <a:lnTo>
                  <a:pt x="11096625" y="0"/>
                </a:lnTo>
                <a:lnTo>
                  <a:pt x="11096625" y="7562850"/>
                </a:lnTo>
                <a:lnTo>
                  <a:pt x="0" y="75628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5014" r="0" b="-506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862328" y="784317"/>
            <a:ext cx="1180576" cy="833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1"/>
              </a:lnSpc>
            </a:pPr>
            <a:r>
              <a:rPr lang="en-US" sz="2451">
                <a:solidFill>
                  <a:srgbClr val="547228"/>
                </a:solidFill>
                <a:latin typeface="Comic Sans"/>
                <a:ea typeface="Comic Sans"/>
                <a:cs typeface="Comic Sans"/>
                <a:sym typeface="Comic Sans"/>
              </a:rPr>
              <a:t>БІОЛОГІЯ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175074" y="-202016"/>
            <a:ext cx="12240492" cy="22813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633"/>
              </a:lnSpc>
            </a:pPr>
            <a:r>
              <a:rPr lang="en-US" sz="13309">
                <a:solidFill>
                  <a:srgbClr val="BDC43B"/>
                </a:solidFill>
                <a:latin typeface="Comic Sans"/>
                <a:ea typeface="Comic Sans"/>
                <a:cs typeface="Comic Sans"/>
                <a:sym typeface="Comic Sans"/>
              </a:rPr>
              <a:t>Плоскі черви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3503" y="6425346"/>
            <a:ext cx="18375097" cy="3925157"/>
          </a:xfrm>
          <a:custGeom>
            <a:avLst/>
            <a:gdLst/>
            <a:ahLst/>
            <a:cxnLst/>
            <a:rect r="r" b="b" t="t" l="l"/>
            <a:pathLst>
              <a:path h="3925157" w="18375097">
                <a:moveTo>
                  <a:pt x="0" y="0"/>
                </a:moveTo>
                <a:lnTo>
                  <a:pt x="18375096" y="0"/>
                </a:lnTo>
                <a:lnTo>
                  <a:pt x="18375096" y="3925157"/>
                </a:lnTo>
                <a:lnTo>
                  <a:pt x="0" y="39251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61445" y="475174"/>
            <a:ext cx="16964120" cy="1107062"/>
          </a:xfrm>
          <a:custGeom>
            <a:avLst/>
            <a:gdLst/>
            <a:ahLst/>
            <a:cxnLst/>
            <a:rect r="r" b="b" t="t" l="l"/>
            <a:pathLst>
              <a:path h="1107062" w="16964120">
                <a:moveTo>
                  <a:pt x="0" y="0"/>
                </a:moveTo>
                <a:lnTo>
                  <a:pt x="16964120" y="0"/>
                </a:lnTo>
                <a:lnTo>
                  <a:pt x="16964120" y="1107062"/>
                </a:lnTo>
                <a:lnTo>
                  <a:pt x="0" y="11070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617932" y="2338302"/>
            <a:ext cx="10981372" cy="6172200"/>
          </a:xfrm>
          <a:custGeom>
            <a:avLst/>
            <a:gdLst/>
            <a:ahLst/>
            <a:cxnLst/>
            <a:rect r="r" b="b" t="t" l="l"/>
            <a:pathLst>
              <a:path h="6172200" w="10981372">
                <a:moveTo>
                  <a:pt x="0" y="0"/>
                </a:moveTo>
                <a:lnTo>
                  <a:pt x="10981372" y="0"/>
                </a:lnTo>
                <a:lnTo>
                  <a:pt x="10981372" y="6172200"/>
                </a:lnTo>
                <a:lnTo>
                  <a:pt x="0" y="61722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00005" y="2393480"/>
            <a:ext cx="5238750" cy="6115050"/>
          </a:xfrm>
          <a:custGeom>
            <a:avLst/>
            <a:gdLst/>
            <a:ahLst/>
            <a:cxnLst/>
            <a:rect r="r" b="b" t="t" l="l"/>
            <a:pathLst>
              <a:path h="6115050" w="5238750">
                <a:moveTo>
                  <a:pt x="0" y="0"/>
                </a:moveTo>
                <a:lnTo>
                  <a:pt x="5238750" y="0"/>
                </a:lnTo>
                <a:lnTo>
                  <a:pt x="5238750" y="6115050"/>
                </a:lnTo>
                <a:lnTo>
                  <a:pt x="0" y="611505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3465109" y="9847583"/>
            <a:ext cx="14786667" cy="57150"/>
            <a:chOff x="0" y="0"/>
            <a:chExt cx="14786674" cy="5715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4786611" cy="57150"/>
            </a:xfrm>
            <a:custGeom>
              <a:avLst/>
              <a:gdLst/>
              <a:ahLst/>
              <a:cxnLst/>
              <a:rect r="r" b="b" t="t" l="l"/>
              <a:pathLst>
                <a:path h="57150" w="14786611">
                  <a:moveTo>
                    <a:pt x="0" y="0"/>
                  </a:moveTo>
                  <a:lnTo>
                    <a:pt x="0" y="57150"/>
                  </a:lnTo>
                  <a:lnTo>
                    <a:pt x="630428" y="57150"/>
                  </a:lnTo>
                  <a:lnTo>
                    <a:pt x="630428" y="0"/>
                  </a:lnTo>
                  <a:close/>
                  <a:moveTo>
                    <a:pt x="798576" y="0"/>
                  </a:moveTo>
                  <a:lnTo>
                    <a:pt x="798576" y="57150"/>
                  </a:lnTo>
                  <a:lnTo>
                    <a:pt x="1713992" y="57150"/>
                  </a:lnTo>
                  <a:lnTo>
                    <a:pt x="1713992" y="0"/>
                  </a:lnTo>
                  <a:close/>
                  <a:moveTo>
                    <a:pt x="1965579" y="0"/>
                  </a:moveTo>
                  <a:lnTo>
                    <a:pt x="1965579" y="57150"/>
                  </a:lnTo>
                  <a:lnTo>
                    <a:pt x="9661525" y="57150"/>
                  </a:lnTo>
                  <a:lnTo>
                    <a:pt x="9661525" y="0"/>
                  </a:lnTo>
                  <a:close/>
                  <a:moveTo>
                    <a:pt x="9930765" y="0"/>
                  </a:moveTo>
                  <a:lnTo>
                    <a:pt x="9930765" y="57150"/>
                  </a:lnTo>
                  <a:lnTo>
                    <a:pt x="14786611" y="57150"/>
                  </a:lnTo>
                  <a:lnTo>
                    <a:pt x="14786611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6511947" y="1022699"/>
            <a:ext cx="7454904" cy="13019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663"/>
              </a:lnSpc>
            </a:pPr>
            <a:r>
              <a:rPr lang="en-US" sz="7616">
                <a:solidFill>
                  <a:srgbClr val="2AB8C6"/>
                </a:solidFill>
                <a:latin typeface="Comic Sans"/>
                <a:ea typeface="Comic Sans"/>
                <a:cs typeface="Comic Sans"/>
                <a:sym typeface="Comic Sans"/>
              </a:rPr>
              <a:t>3D-модель: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862328" y="784317"/>
            <a:ext cx="1180576" cy="833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1"/>
              </a:lnSpc>
            </a:pPr>
            <a:r>
              <a:rPr lang="en-US" sz="2451">
                <a:solidFill>
                  <a:srgbClr val="547228"/>
                </a:solidFill>
                <a:latin typeface="Comic Sans"/>
                <a:ea typeface="Comic Sans"/>
                <a:cs typeface="Comic Sans"/>
                <a:sym typeface="Comic Sans"/>
              </a:rPr>
              <a:t>БІОЛОГІЯ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465109" y="9201550"/>
            <a:ext cx="15082333" cy="803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39"/>
              </a:lnSpc>
            </a:pPr>
            <a:r>
              <a:rPr lang="en-US" sz="45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  <a:hlinkClick r:id="rId8" tooltip="https://youtu.be/cuVesOMiI8c?si=FiyG6q_c2rKdpnJk"/>
              </a:rPr>
              <a:t>https://youtu.be/-UI531GMRTM?si=sQRV-kvNHD25KTY-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61445" y="475174"/>
            <a:ext cx="16964120" cy="1107062"/>
          </a:xfrm>
          <a:custGeom>
            <a:avLst/>
            <a:gdLst/>
            <a:ahLst/>
            <a:cxnLst/>
            <a:rect r="r" b="b" t="t" l="l"/>
            <a:pathLst>
              <a:path h="1107062" w="16964120">
                <a:moveTo>
                  <a:pt x="0" y="0"/>
                </a:moveTo>
                <a:lnTo>
                  <a:pt x="16964120" y="0"/>
                </a:lnTo>
                <a:lnTo>
                  <a:pt x="16964120" y="1107062"/>
                </a:lnTo>
                <a:lnTo>
                  <a:pt x="0" y="11070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63503" y="1688449"/>
            <a:ext cx="18414997" cy="8662054"/>
          </a:xfrm>
          <a:custGeom>
            <a:avLst/>
            <a:gdLst/>
            <a:ahLst/>
            <a:cxnLst/>
            <a:rect r="r" b="b" t="t" l="l"/>
            <a:pathLst>
              <a:path h="8662054" w="18414997">
                <a:moveTo>
                  <a:pt x="0" y="0"/>
                </a:moveTo>
                <a:lnTo>
                  <a:pt x="18414997" y="0"/>
                </a:lnTo>
                <a:lnTo>
                  <a:pt x="18414997" y="8662054"/>
                </a:lnTo>
                <a:lnTo>
                  <a:pt x="0" y="86620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862328" y="784317"/>
            <a:ext cx="1180576" cy="833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1"/>
              </a:lnSpc>
            </a:pPr>
            <a:r>
              <a:rPr lang="en-US" sz="2451">
                <a:solidFill>
                  <a:srgbClr val="547228"/>
                </a:solidFill>
                <a:latin typeface="Comic Sans"/>
                <a:ea typeface="Comic Sans"/>
                <a:cs typeface="Comic Sans"/>
                <a:sym typeface="Comic Sans"/>
              </a:rPr>
              <a:t>БІОЛОГІЯ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61445" y="2549988"/>
            <a:ext cx="9221610" cy="6340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97"/>
              </a:lnSpc>
            </a:pPr>
            <a:r>
              <a:rPr lang="en-US" b="true" sz="7333">
                <a:solidFill>
                  <a:srgbClr val="DC3B4F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Остаточний хазяїн</a:t>
            </a:r>
            <a:r>
              <a:rPr lang="en-US" b="true" sz="7333">
                <a:solidFill>
                  <a:srgbClr val="547228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- організм,в якому паразит розмножується статевим шляхом.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61445" y="475174"/>
            <a:ext cx="16964120" cy="1107062"/>
          </a:xfrm>
          <a:custGeom>
            <a:avLst/>
            <a:gdLst/>
            <a:ahLst/>
            <a:cxnLst/>
            <a:rect r="r" b="b" t="t" l="l"/>
            <a:pathLst>
              <a:path h="1107062" w="16964120">
                <a:moveTo>
                  <a:pt x="0" y="0"/>
                </a:moveTo>
                <a:lnTo>
                  <a:pt x="16964120" y="0"/>
                </a:lnTo>
                <a:lnTo>
                  <a:pt x="16964120" y="1107062"/>
                </a:lnTo>
                <a:lnTo>
                  <a:pt x="0" y="11070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63503" y="1688449"/>
            <a:ext cx="18414997" cy="8662054"/>
          </a:xfrm>
          <a:custGeom>
            <a:avLst/>
            <a:gdLst/>
            <a:ahLst/>
            <a:cxnLst/>
            <a:rect r="r" b="b" t="t" l="l"/>
            <a:pathLst>
              <a:path h="8662054" w="18414997">
                <a:moveTo>
                  <a:pt x="0" y="0"/>
                </a:moveTo>
                <a:lnTo>
                  <a:pt x="18414997" y="0"/>
                </a:lnTo>
                <a:lnTo>
                  <a:pt x="18414997" y="8662054"/>
                </a:lnTo>
                <a:lnTo>
                  <a:pt x="0" y="86620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862328" y="784317"/>
            <a:ext cx="1180576" cy="833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1"/>
              </a:lnSpc>
            </a:pPr>
            <a:r>
              <a:rPr lang="en-US" sz="2451">
                <a:solidFill>
                  <a:srgbClr val="547228"/>
                </a:solidFill>
                <a:latin typeface="Comic Sans"/>
                <a:ea typeface="Comic Sans"/>
                <a:cs typeface="Comic Sans"/>
                <a:sym typeface="Comic Sans"/>
              </a:rPr>
              <a:t>БІОЛОГІЯ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2666108"/>
            <a:ext cx="7368150" cy="59110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30"/>
              </a:lnSpc>
            </a:pPr>
            <a:r>
              <a:rPr lang="en-US" b="true" sz="5686">
                <a:solidFill>
                  <a:srgbClr val="DC3B4F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Проміжний хазяїн</a:t>
            </a:r>
            <a:r>
              <a:rPr lang="en-US" b="true" sz="5686">
                <a:solidFill>
                  <a:srgbClr val="547228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- організм,в якому розмножується НЕСТАТЕВО або лише розвивається чи розмножується.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DAGalakPByY</dc:identifier>
  <dcterms:modified xsi:type="dcterms:W3CDTF">2011-08-01T06:04:30Z</dcterms:modified>
  <cp:revision>1</cp:revision>
  <dc:title>Тварини здатні до :</dc:title>
</cp:coreProperties>
</file>