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5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59" r:id="rId22"/>
    <p:sldId id="260" r:id="rId23"/>
    <p:sldId id="261" r:id="rId24"/>
    <p:sldId id="262" r:id="rId25"/>
    <p:sldId id="263" r:id="rId26"/>
    <p:sldId id="290" r:id="rId27"/>
    <p:sldId id="264" r:id="rId28"/>
    <p:sldId id="265" r:id="rId29"/>
    <p:sldId id="266" r:id="rId30"/>
    <p:sldId id="267" r:id="rId31"/>
    <p:sldId id="268" r:id="rId32"/>
    <p:sldId id="269" r:id="rId33"/>
    <p:sldId id="274" r:id="rId3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423A8-B3AB-4624-9A95-A9577BD8589A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2FF9-CA8C-465F-88FA-8E010C596C4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9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83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39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83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89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98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0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64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08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72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15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26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03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78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82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55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5"/>
          <p:cNvGrpSpPr/>
          <p:nvPr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39" name="Google Shape;39;p25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0" name="Google Shape;40;p25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/>
                <a:ahLst/>
                <a:cxnLst/>
                <a:rect l="l" t="t" r="r" b="b"/>
                <a:pathLst>
                  <a:path w="5959414" h="432561" extrusionOk="0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41" name="Google Shape;41;p25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2" name="Google Shape;42;p25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2339" h="3033014" extrusionOk="0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" name="Google Shape;43;p25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2543" h="460028" extrusionOk="0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" name="Google Shape;44;p25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47" h="774988" extrusionOk="0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25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47" h="245579" extrusionOk="0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25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039" h="294816" extrusionOk="0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47" name="Google Shape;47;p25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/>
                <a:ahLst/>
                <a:cxnLst/>
                <a:rect l="l" t="t" r="r" b="b"/>
                <a:pathLst>
                  <a:path w="290137" h="290137" extrusionOk="0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8" name="Google Shape;48;p25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" name="Google Shape;49;p25"/>
          <p:cNvGrpSpPr/>
          <p:nvPr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0" name="Google Shape;50;p25"/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i="1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lang="uk-UA" sz="1400" b="1" i="1" u="sng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teach-inf.com.ua</a:t>
              </a:r>
              <a:endParaRPr sz="1400" b="1" i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1" name="Google Shape;5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1953" y="6552070"/>
              <a:ext cx="325911" cy="192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25"/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lang="uk-UA" sz="12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Розділ 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lang="uk-UA" sz="12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5.1</a:t>
            </a:r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1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34680" y="804600"/>
            <a:ext cx="951984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5"/>
          <p:cNvGrpSpPr/>
          <p:nvPr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39" name="Google Shape;39;p25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0" name="Google Shape;40;p25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/>
                <a:ahLst/>
                <a:cxnLst/>
                <a:rect l="l" t="t" r="r" b="b"/>
                <a:pathLst>
                  <a:path w="5959414" h="432561" extrusionOk="0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41" name="Google Shape;41;p25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2" name="Google Shape;42;p25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2339" h="3033014" extrusionOk="0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" name="Google Shape;43;p25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2543" h="460028" extrusionOk="0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" name="Google Shape;44;p25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47" h="774988" extrusionOk="0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25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47" h="245579" extrusionOk="0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25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039" h="294816" extrusionOk="0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47" name="Google Shape;47;p25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/>
                <a:ahLst/>
                <a:cxnLst/>
                <a:rect l="l" t="t" r="r" b="b"/>
                <a:pathLst>
                  <a:path w="290137" h="290137" extrusionOk="0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8" name="Google Shape;48;p25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" name="Google Shape;49;p25"/>
          <p:cNvGrpSpPr/>
          <p:nvPr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0" name="Google Shape;50;p25"/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i="1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lang="uk-UA" sz="1400" b="1" i="1" u="sng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teach-inf.com.ua</a:t>
              </a:r>
              <a:endParaRPr sz="1400" b="1" i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1" name="Google Shape;5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1953" y="6552070"/>
              <a:ext cx="325911" cy="192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25"/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lang="uk-UA" sz="12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Розділ 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lang="uk-UA" sz="12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5.1</a:t>
            </a:r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6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534680" y="804600"/>
            <a:ext cx="951984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1534680" y="804600"/>
            <a:ext cx="951984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34680" y="804600"/>
            <a:ext cx="951984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6"/>
          <p:cNvPicPr/>
          <p:nvPr/>
        </p:nvPicPr>
        <p:blipFill>
          <a:blip r:embed="rId16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2493000" y="802440"/>
            <a:ext cx="8561520" cy="2541240"/>
          </a:xfrm>
          <a:prstGeom prst="rect">
            <a:avLst/>
          </a:prstGeom>
        </p:spPr>
        <p:txBody>
          <a:bodyPr b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600" b="0" strike="noStrike" spc="-1">
                <a:solidFill>
                  <a:srgbClr val="000000"/>
                </a:solidFill>
                <a:latin typeface="Palatino Linotype"/>
              </a:rPr>
              <a:t>Образец заголовка</a:t>
            </a:r>
            <a:endParaRPr lang="en-US" sz="66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E02582F-2AA3-470B-AAD6-02FA294C4351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2/9/2025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2493000" y="329400"/>
            <a:ext cx="48970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DC7C097-D8B4-4695-8953-E8F1031058EB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‹№›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7" name="Line 7"/>
          <p:cNvSpPr/>
          <p:nvPr/>
        </p:nvSpPr>
        <p:spPr>
          <a:xfrm>
            <a:off x="2334600" y="798840"/>
            <a:ext cx="0" cy="25448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Palatino Linotyp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Palatino Linotyp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Palatino Linotyp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6"/>
          <p:cNvPicPr/>
          <p:nvPr/>
        </p:nvPicPr>
        <p:blipFill>
          <a:blip r:embed="rId16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Palatino Linotype"/>
              </a:rPr>
              <a:t>Образец заголовка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534680" y="2015640"/>
            <a:ext cx="9519840" cy="345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Образец текста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Palatino Linotype"/>
              </a:rPr>
              <a:t>Второй уровень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alatino Linotype"/>
              </a:rPr>
              <a:t>Третий уровень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Palatino Linotype"/>
              </a:rPr>
              <a:t>Четвертый уровень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Palatino Linotype"/>
              </a:rPr>
              <a:t>Пятый уровень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7358A27-2EA9-49A7-A807-96E5FAB7BCC7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2/9/2025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1534680" y="329400"/>
            <a:ext cx="5855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7A889383-11DC-4F53-B6AF-2DEF07FF7D07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‹№›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53" name="Line 8"/>
          <p:cNvSpPr/>
          <p:nvPr/>
        </p:nvSpPr>
        <p:spPr>
          <a:xfrm>
            <a:off x="1371600" y="798840"/>
            <a:ext cx="0" cy="10670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Picture 6"/>
          <p:cNvPicPr/>
          <p:nvPr/>
        </p:nvPicPr>
        <p:blipFill>
          <a:blip r:embed="rId15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92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3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Palatino Linotype"/>
              </a:rPr>
              <a:t>Образец заголовка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Образец текста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Palatino Linotype"/>
              </a:rPr>
              <a:t>Второй уровень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alatino Linotype"/>
              </a:rPr>
              <a:t>Третий уровень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Palatino Linotype"/>
              </a:rPr>
              <a:t>Четвертый уровень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Palatino Linotype"/>
              </a:rPr>
              <a:t>Пятый уровень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454800" y="2017440"/>
            <a:ext cx="4603680" cy="3441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Образец текста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Palatino Linotype"/>
              </a:rPr>
              <a:t>Второй уровень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Palatino Linotype"/>
              </a:rPr>
              <a:t>Третий уровень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Palatino Linotype"/>
              </a:rPr>
              <a:t>Четвертый уровень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Palatino Linotype"/>
              </a:rPr>
              <a:t>Пятый уровень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D8322D5-2ADF-4480-BB85-4AC12E717C22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2/9/2025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ftr"/>
          </p:nvPr>
        </p:nvSpPr>
        <p:spPr>
          <a:xfrm>
            <a:off x="1534680" y="329400"/>
            <a:ext cx="5855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B7A49C7B-0649-4F96-ACF5-EB63610B06DA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‹№›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99" name="Line 9"/>
          <p:cNvSpPr/>
          <p:nvPr/>
        </p:nvSpPr>
        <p:spPr>
          <a:xfrm>
            <a:off x="1371600" y="798840"/>
            <a:ext cx="0" cy="10670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6"/>
          <p:cNvPicPr/>
          <p:nvPr/>
        </p:nvPicPr>
        <p:blipFill>
          <a:blip r:embed="rId15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138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PlaceHolder 3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33572A7-9EC1-4F96-925D-5163BB81526F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2/9/2025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ftr"/>
          </p:nvPr>
        </p:nvSpPr>
        <p:spPr>
          <a:xfrm>
            <a:off x="1534680" y="329400"/>
            <a:ext cx="5855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7F32F96-8123-494B-9C20-BB4E0E8F54D7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‹№›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Palatino Linotype"/>
              </a:rPr>
              <a:t>Для правки текста заглавия щёлкните мышью</a:t>
            </a: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Palatino Linotyp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Palatino Linotyp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Palatino Linotyp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2493000" y="802440"/>
            <a:ext cx="8561520" cy="2541240"/>
          </a:xfrm>
          <a:prstGeom prst="rect">
            <a:avLst/>
          </a:prstGeom>
          <a:noFill/>
          <a:ln>
            <a:noFill/>
          </a:ln>
        </p:spPr>
        <p:txBody>
          <a:bodyPr bIns="0"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6600" b="0" strike="noStrike" spc="-1">
                <a:solidFill>
                  <a:srgbClr val="000000"/>
                </a:solidFill>
                <a:latin typeface="Palatino Linotype"/>
              </a:rPr>
              <a:t>Поняття одновимірного масиву</a:t>
            </a:r>
            <a:endParaRPr lang="en-US" sz="66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493000" y="3531240"/>
            <a:ext cx="856152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1800" b="0" strike="noStrike" cap="all" spc="-1" dirty="0">
                <a:solidFill>
                  <a:srgbClr val="000000"/>
                </a:solidFill>
                <a:latin typeface="Palatino Linotype"/>
              </a:rPr>
              <a:t>Урок28    9 клас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Так, для вищенаведеного прикладу доцільно використати одновимірний масив, що складається зі 100 елементів. Якщо ім’я цього масиву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то імена змінних – елементів цього масиву – будуть такі: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72008" y="3105076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а[1], а[2], а[3], ..., а[100] </a:t>
            </a:r>
            <a:endParaRPr sz="4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72008" y="390539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Кожна з цих змінних матиме дійсний тип і певне значення.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72008" y="4988183"/>
            <a:ext cx="70841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Тоді, щоб знайти суму значень усіх цих 100 змінних, достатньо записати такі команди: 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7295321" y="4988183"/>
            <a:ext cx="482682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i in range(100):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sum = sum + a[i+1]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04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Виконання цього фрагмента проєкту відбуватиметься так:</a:t>
            </a: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72007" y="2220631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Команда мовою Python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6149818" y="2220631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 виконання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6149818" y="2999369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0</a:t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72007" y="3003386"/>
            <a:ext cx="5972332" cy="5192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0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6149817" y="3590341"/>
            <a:ext cx="597233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Згенеровано набір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чисел 0, 1, 2, …, 99</a:t>
            </a: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72007" y="3592350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range(100)</a:t>
            </a:r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72007" y="4612201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6149816" y="4612201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true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72007" y="5632052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Змінна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набуває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початкового значення 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6149816" y="5630044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= 0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3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Продовження…</a:t>
            </a:r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72007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Команда мовою Python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6149818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 виконання</a:t>
            </a: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6149818" y="2611743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0 + a[0+1] = a[1] </a:t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72007" y="2615760"/>
            <a:ext cx="5972332" cy="5192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a[i+1] 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72007" y="3208096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6149816" y="3208096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true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72007" y="4231319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Змінна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набуває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початкового значення </a:t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6149816" y="4229311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= 1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6149817" y="5246509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a[1] + a[2]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72006" y="5250526"/>
            <a:ext cx="5972332" cy="5192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a[i+1]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01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Продовження…</a:t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72007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Команда мовою Python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6149818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 виконання</a:t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69852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6147661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true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69852" y="3627577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Змінна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набуває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початкового значення 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6147661" y="3625569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= 2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6147662" y="4639395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a[1] + a[2] + a[3]</a:t>
            </a: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69851" y="4643412"/>
            <a:ext cx="5972332" cy="5192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a[i+1] 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9851" y="5226351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6147660" y="5226351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true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71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Продовження…</a:t>
            </a: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72007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Команда мовою Python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6149818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 виконання</a:t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69852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Змінна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набуває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початкового значення 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6147661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= 3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6147663" y="3627577"/>
            <a:ext cx="597233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a[1] + a[2] +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a[3] + a[4]</a:t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69852" y="3631594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a[i+1] 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6147662" y="4651445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69851" y="4655462"/>
            <a:ext cx="5972332" cy="5192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69851" y="5244426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6147660" y="5244426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true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0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Продовження…</a:t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72007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Команда мовою Python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6149818" y="1833005"/>
            <a:ext cx="5972332" cy="712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 виконання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69852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Змінна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набуває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початкового значення 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6147661" y="261174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= 99</a:t>
            </a:r>
            <a:endParaRPr/>
          </a:p>
        </p:txBody>
      </p:sp>
      <p:sp>
        <p:nvSpPr>
          <p:cNvPr id="289" name="Google Shape;289;p15"/>
          <p:cNvSpPr txBox="1"/>
          <p:nvPr/>
        </p:nvSpPr>
        <p:spPr>
          <a:xfrm>
            <a:off x="6147663" y="3627577"/>
            <a:ext cx="597233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a[1] + a[2] + a[3] + a[4] + ... + a[100]</a:t>
            </a: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69852" y="3631594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a[i+1]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69852" y="466297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наборі є невикористані числа?</a:t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6147661" y="4662973"/>
            <a:ext cx="5972332" cy="950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false</a:t>
            </a:r>
            <a:endParaRPr sz="28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80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72008" y="1196763"/>
            <a:ext cx="4837922" cy="424731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результаті виконання наведеного фрагмента проєкту значення змінної </a:t>
            </a:r>
            <a:r>
              <a:rPr lang="uk-UA" sz="27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sum</a:t>
            </a:r>
            <a:r>
              <a:rPr lang="uk-UA" sz="27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дорівнюватиме сумі значень усіх 100 змінних</a:t>
            </a:r>
            <a:r>
              <a:rPr lang="uk-UA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uk-UA" sz="27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елементів одновимірного масиву, тобто загальній масі даних 100 учнів. </a:t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 t="8361"/>
          <a:stretch/>
        </p:blipFill>
        <p:spPr>
          <a:xfrm>
            <a:off x="5012275" y="1196762"/>
            <a:ext cx="7107717" cy="424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72008" y="557991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Після цього можна обчислити шукану середню масу, поділивши знайдену суму на 100.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57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1567543" y="4188434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Звертаємо вашу увагу, що за таким алгоритмом знаходять суму 100 елементів масиву для будь-якої задачі, незалежно від суті елементів масиву (маса, температура, заробітна плата та ін.).</a:t>
            </a:r>
            <a:endParaRPr/>
          </a:p>
        </p:txBody>
      </p:sp>
      <p:pic>
        <p:nvPicPr>
          <p:cNvPr id="307" name="Google Shape;307;p17" descr="attention, notice, warning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" y="4188434"/>
            <a:ext cx="1349130" cy="134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 descr="Erin Allard | Professional Profile | Linked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6965" y="1196763"/>
            <a:ext cx="5093027" cy="286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/>
          <p:nvPr/>
        </p:nvSpPr>
        <p:spPr>
          <a:xfrm>
            <a:off x="72009" y="1196763"/>
            <a:ext cx="6815808" cy="286482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Очевидно, що використання одновимірних масивів і їх опрацювання в циклі робить програмний код коротшим та ефективнішим.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4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965960" y="423360"/>
            <a:ext cx="6861240" cy="870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Масив даних.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E17300D9-9B73-4C61-ACE8-0911D04DCA62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18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46" name="TextShape 4"/>
          <p:cNvSpPr txBox="1"/>
          <p:nvPr/>
        </p:nvSpPr>
        <p:spPr>
          <a:xfrm>
            <a:off x="1534680" y="2015640"/>
            <a:ext cx="9519840" cy="345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Масив даних характеризується іменем, кількістю елементів та типом елементів.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Імена масивам надає користувач.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Номер елемента називають індексом.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965960" y="423360"/>
            <a:ext cx="6861240" cy="870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Palatino Linotype"/>
              </a:rPr>
              <a:t>Дії над елементами масиву</a:t>
            </a:r>
            <a:endParaRPr lang="en-US" sz="32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25279D0-E352-4FDC-A218-1EB491B046A9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19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50" name="TextShape 4"/>
          <p:cNvSpPr txBox="1"/>
          <p:nvPr/>
        </p:nvSpPr>
        <p:spPr>
          <a:xfrm>
            <a:off x="1534680" y="2015640"/>
            <a:ext cx="9519840" cy="345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1 етап – заповнення масиву даними (введення даних у масив);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2 етап – перетворення масиву (дії з даними);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3 етап – виведення масиву чи окремих даних на екран.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251" name="Рисунок 2"/>
          <p:cNvPicPr/>
          <p:nvPr/>
        </p:nvPicPr>
        <p:blipFill>
          <a:blip r:embed="rId2"/>
          <a:stretch/>
        </p:blipFill>
        <p:spPr>
          <a:xfrm>
            <a:off x="10102320" y="201564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8-му класі ви створювали проєкти, у яких використовувалася невелика кількість змінних. 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pic>
        <p:nvPicPr>
          <p:cNvPr id="136" name="Google Shape;136;p3" descr="Jonathan Lipps - Senior Director, Automation Technologies - HeadSpin |  Linked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363" y="2290068"/>
            <a:ext cx="7272629" cy="409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72008" y="2652301"/>
            <a:ext cx="4599382" cy="409085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Але існує багато задач, у яких потрібно опрацювати значення досить великої кількості змінних.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6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965960" y="423360"/>
            <a:ext cx="6861240" cy="503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Створення та виведення масивів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2CEEA1A2-DAAF-40C7-AEAD-AD76B50A3080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20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55" name="TextShape 4"/>
          <p:cNvSpPr txBox="1"/>
          <p:nvPr/>
        </p:nvSpPr>
        <p:spPr>
          <a:xfrm>
            <a:off x="1534680" y="2410560"/>
            <a:ext cx="9519840" cy="3055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latin typeface="Palatino Linotype"/>
              </a:rPr>
              <a:t>Var A array[1..n] of real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; - </a:t>
            </a: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форма опису масиву з дійсних чисел.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Словник 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latin typeface="Palatino Linotype"/>
              </a:rPr>
              <a:t>&lt;</a:t>
            </a:r>
            <a:r>
              <a:rPr lang="en-US" sz="2000" b="1" strike="noStrike" spc="-1">
                <a:solidFill>
                  <a:srgbClr val="000000"/>
                </a:solidFill>
                <a:latin typeface="Palatino Linotype"/>
              </a:rPr>
              <a:t>назва масиву</a:t>
            </a:r>
            <a:r>
              <a:rPr lang="en-US" sz="2000" b="1" strike="noStrike" spc="-1">
                <a:solidFill>
                  <a:srgbClr val="FF0000"/>
                </a:solidFill>
                <a:latin typeface="Palatino Linotype"/>
              </a:rPr>
              <a:t>&gt;array[1..n] of &lt;</a:t>
            </a: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тип даних</a:t>
            </a:r>
            <a:r>
              <a:rPr lang="en-US" sz="2000" b="1" strike="noStrike" spc="-1">
                <a:solidFill>
                  <a:srgbClr val="FF0000"/>
                </a:solidFill>
                <a:latin typeface="Palatino Linotype"/>
              </a:rPr>
              <a:t>&gt;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339480" y="2627640"/>
            <a:ext cx="1091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Palatino Linotype"/>
              </a:rPr>
              <a:t>Опис змінних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1534680" y="1391760"/>
            <a:ext cx="1712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Palatino Linotype"/>
              </a:rPr>
              <a:t>Назва масиву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3124080" y="1576440"/>
            <a:ext cx="86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Palatino Linotype"/>
              </a:rPr>
              <a:t>масив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4152960" y="1391760"/>
            <a:ext cx="1866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Palatino Linotype"/>
              </a:rPr>
              <a:t>Розмір масиву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4948560" y="1857600"/>
            <a:ext cx="1345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Palatino Linotype"/>
              </a:rPr>
              <a:t>Тип даних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 rot="20629800">
            <a:off x="1290960" y="2786040"/>
            <a:ext cx="562680" cy="164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1"/>
          <p:cNvSpPr/>
          <p:nvPr/>
        </p:nvSpPr>
        <p:spPr>
          <a:xfrm rot="5240400">
            <a:off x="2118960" y="2049480"/>
            <a:ext cx="571320" cy="195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3" name="Рисунок 10"/>
          <p:cNvPicPr/>
          <p:nvPr/>
        </p:nvPicPr>
        <p:blipFill>
          <a:blip r:embed="rId2"/>
          <a:stretch/>
        </p:blipFill>
        <p:spPr>
          <a:xfrm rot="8131200">
            <a:off x="2794320" y="2140560"/>
            <a:ext cx="668160" cy="259560"/>
          </a:xfrm>
          <a:prstGeom prst="rect">
            <a:avLst/>
          </a:prstGeom>
          <a:ln>
            <a:noFill/>
          </a:ln>
        </p:spPr>
      </p:pic>
      <p:pic>
        <p:nvPicPr>
          <p:cNvPr id="264" name="Рисунок 12"/>
          <p:cNvPicPr/>
          <p:nvPr/>
        </p:nvPicPr>
        <p:blipFill>
          <a:blip r:embed="rId2"/>
          <a:stretch/>
        </p:blipFill>
        <p:spPr>
          <a:xfrm rot="8386200">
            <a:off x="3344400" y="2045880"/>
            <a:ext cx="1135440" cy="261720"/>
          </a:xfrm>
          <a:prstGeom prst="rect">
            <a:avLst/>
          </a:prstGeom>
          <a:ln>
            <a:noFill/>
          </a:ln>
        </p:spPr>
      </p:pic>
      <p:pic>
        <p:nvPicPr>
          <p:cNvPr id="265" name="Рисунок 13"/>
          <p:cNvPicPr/>
          <p:nvPr/>
        </p:nvPicPr>
        <p:blipFill>
          <a:blip r:embed="rId2"/>
          <a:stretch/>
        </p:blipFill>
        <p:spPr>
          <a:xfrm rot="9438000">
            <a:off x="4336200" y="2179080"/>
            <a:ext cx="578880" cy="28620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15"/>
          <p:cNvPicPr/>
          <p:nvPr/>
        </p:nvPicPr>
        <p:blipFill>
          <a:blip r:embed="rId3"/>
          <a:stretch/>
        </p:blipFill>
        <p:spPr>
          <a:xfrm>
            <a:off x="8983800" y="331200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534680" y="355680"/>
            <a:ext cx="9523800" cy="672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Згадаємо цикл з певною кількістю повторень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1534680" y="2010960"/>
            <a:ext cx="4608360" cy="343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2800" b="1" strike="noStrike" spc="-1">
                <a:solidFill>
                  <a:srgbClr val="DA6161"/>
                </a:solidFill>
                <a:latin typeface="Palatino Linotype"/>
              </a:rPr>
              <a:t>for</a:t>
            </a: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2800" b="0" strike="noStrike" spc="-1">
                <a:solidFill>
                  <a:srgbClr val="000000"/>
                </a:solidFill>
                <a:latin typeface="Palatino Linotype"/>
              </a:rPr>
              <a:t>i:=1 </a:t>
            </a:r>
            <a:r>
              <a:rPr lang="pt-BR" sz="2800" b="1" strike="noStrike" spc="-1">
                <a:solidFill>
                  <a:srgbClr val="DA6161"/>
                </a:solidFill>
                <a:latin typeface="Palatino Linotype"/>
              </a:rPr>
              <a:t>to</a:t>
            </a: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2800" b="0" strike="noStrike" spc="-1">
                <a:solidFill>
                  <a:srgbClr val="000000"/>
                </a:solidFill>
                <a:latin typeface="Palatino Linotype"/>
              </a:rPr>
              <a:t>n </a:t>
            </a:r>
            <a:r>
              <a:rPr lang="pt-BR" sz="2800" b="1" strike="noStrike" spc="-1">
                <a:solidFill>
                  <a:srgbClr val="DA6161"/>
                </a:solidFill>
                <a:latin typeface="Palatino Linotype"/>
              </a:rPr>
              <a:t>do</a:t>
            </a: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   </a:t>
            </a:r>
            <a:r>
              <a:rPr lang="en-US" sz="2800" b="1" strike="noStrike" spc="-1">
                <a:solidFill>
                  <a:srgbClr val="DA6161"/>
                </a:solidFill>
                <a:latin typeface="Palatino Linotype"/>
              </a:rPr>
              <a:t>begin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тіло циклу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DA6161"/>
                </a:solidFill>
                <a:latin typeface="Palatino Linotype"/>
              </a:rPr>
              <a:t>end</a:t>
            </a:r>
            <a:r>
              <a:rPr lang="en-US" sz="2800" b="0" strike="noStrike" spc="-1">
                <a:solidFill>
                  <a:srgbClr val="000000"/>
                </a:solidFill>
                <a:latin typeface="Palatino Linotype"/>
              </a:rPr>
              <a:t>;</a:t>
            </a:r>
          </a:p>
        </p:txBody>
      </p:sp>
      <p:sp>
        <p:nvSpPr>
          <p:cNvPr id="269" name="TextShape 3"/>
          <p:cNvSpPr txBox="1"/>
          <p:nvPr/>
        </p:nvSpPr>
        <p:spPr>
          <a:xfrm>
            <a:off x="6454800" y="2017440"/>
            <a:ext cx="4603680" cy="3441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for </a:t>
            </a:r>
            <a:r>
              <a:rPr lang="pt-BR" sz="2800" b="0" strike="noStrike" spc="-1">
                <a:solidFill>
                  <a:srgbClr val="000000"/>
                </a:solidFill>
                <a:latin typeface="Palatino Linotype"/>
              </a:rPr>
              <a:t>i:=n </a:t>
            </a: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downto </a:t>
            </a:r>
            <a:r>
              <a:rPr lang="pt-BR" sz="2800" b="0" strike="noStrike" spc="-1">
                <a:solidFill>
                  <a:srgbClr val="000000"/>
                </a:solidFill>
                <a:latin typeface="Palatino Linotype"/>
              </a:rPr>
              <a:t>1 </a:t>
            </a:r>
            <a:r>
              <a:rPr lang="pt-BR" sz="2800" b="1" strike="noStrike" spc="-1">
                <a:solidFill>
                  <a:srgbClr val="000000"/>
                </a:solidFill>
                <a:latin typeface="Palatino Linotype"/>
              </a:rPr>
              <a:t>do 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   begin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тіло циклу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2800" b="0" strike="noStrike" spc="-1">
                <a:solidFill>
                  <a:srgbClr val="000000"/>
                </a:solidFill>
                <a:latin typeface="Palatino Linotype"/>
              </a:rPr>
              <a:t>; </a:t>
            </a:r>
          </a:p>
        </p:txBody>
      </p:sp>
      <p:sp>
        <p:nvSpPr>
          <p:cNvPr id="270" name="TextShape 4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C42F09FC-2115-4450-8870-721FBE3B2D0E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21</a:t>
            </a:fld>
            <a:endParaRPr lang="ru-RU" sz="2800" b="0" strike="noStrike" spc="-1">
              <a:latin typeface="Times New Roman"/>
            </a:endParaRPr>
          </a:p>
        </p:txBody>
      </p:sp>
      <p:pic>
        <p:nvPicPr>
          <p:cNvPr id="272" name="Рисунок 6"/>
          <p:cNvPicPr/>
          <p:nvPr/>
        </p:nvPicPr>
        <p:blipFill>
          <a:blip r:embed="rId2"/>
          <a:stretch/>
        </p:blipFill>
        <p:spPr>
          <a:xfrm>
            <a:off x="10890000" y="69228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965960" y="423360"/>
            <a:ext cx="6861240" cy="870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Згадаємо алгоритм розгалуження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4989C024-7320-4C6B-A8E8-76A028C533FE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22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76" name="TextShape 4"/>
          <p:cNvSpPr txBox="1"/>
          <p:nvPr/>
        </p:nvSpPr>
        <p:spPr>
          <a:xfrm>
            <a:off x="1534680" y="2015640"/>
            <a:ext cx="9122400" cy="345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7030A0"/>
                </a:solidFill>
                <a:latin typeface="Palatino Linotype"/>
              </a:rPr>
              <a:t>If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умова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2800" b="1" strike="noStrike" spc="-1">
                <a:solidFill>
                  <a:srgbClr val="7030A0"/>
                </a:solidFill>
                <a:latin typeface="Palatino Linotype"/>
              </a:rPr>
              <a:t>then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дія1 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7030A0"/>
                </a:solidFill>
                <a:latin typeface="Palatino Linotype"/>
              </a:rPr>
              <a:t>Else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дія 2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;             - повне розгалуження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7030A0"/>
                </a:solidFill>
                <a:latin typeface="Palatino Linotype"/>
              </a:rPr>
              <a:t>If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умова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2800" b="1" strike="noStrike" spc="-1">
                <a:solidFill>
                  <a:srgbClr val="7030A0"/>
                </a:solidFill>
                <a:latin typeface="Palatino Linotype"/>
              </a:rPr>
              <a:t>then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дія1 </a:t>
            </a:r>
            <a:r>
              <a:rPr lang="en-US" sz="2800" b="1" strike="noStrike" spc="-1">
                <a:solidFill>
                  <a:srgbClr val="000000"/>
                </a:solidFill>
                <a:latin typeface="Palatino Linotype"/>
              </a:rPr>
              <a:t>&gt;</a:t>
            </a:r>
            <a:r>
              <a:rPr lang="uk-UA" sz="2800" b="1" strike="noStrike" spc="-1">
                <a:solidFill>
                  <a:srgbClr val="000000"/>
                </a:solidFill>
                <a:latin typeface="Palatino Linotype"/>
              </a:rPr>
              <a:t> ; - неповне розгалуження</a:t>
            </a: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277" name="Рисунок 2"/>
          <p:cNvPicPr/>
          <p:nvPr/>
        </p:nvPicPr>
        <p:blipFill>
          <a:blip r:embed="rId2"/>
          <a:stretch/>
        </p:blipFill>
        <p:spPr>
          <a:xfrm>
            <a:off x="10657440" y="158760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Розгадайте ребус</a:t>
            </a:r>
            <a:endParaRPr/>
          </a:p>
        </p:txBody>
      </p:sp>
      <p:pic>
        <p:nvPicPr>
          <p:cNvPr id="325" name="Google Shape;325;p19" descr="http://www.zarobytyhroshi.com/images/243_1c7236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977" y="5301208"/>
            <a:ext cx="1561356" cy="15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/>
          <p:nvPr/>
        </p:nvSpPr>
        <p:spPr>
          <a:xfrm>
            <a:off x="7619293" y="6525344"/>
            <a:ext cx="4570040" cy="3405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uk-UA" sz="1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«Ребуси українською» © rebus1.com</a:t>
            </a:r>
            <a:endParaRPr/>
          </a:p>
        </p:txBody>
      </p:sp>
      <p:pic>
        <p:nvPicPr>
          <p:cNvPr id="327" name="Google Shape;327;p19"/>
          <p:cNvPicPr preferRelativeResize="0"/>
          <p:nvPr/>
        </p:nvPicPr>
        <p:blipFill rotWithShape="1">
          <a:blip r:embed="rId4">
            <a:alphaModFix/>
          </a:blip>
          <a:srcRect l="3711" r="4373"/>
          <a:stretch/>
        </p:blipFill>
        <p:spPr>
          <a:xfrm>
            <a:off x="648929" y="1658465"/>
            <a:ext cx="10894143" cy="3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>
          <a:xfrm>
            <a:off x="4700501" y="5445224"/>
            <a:ext cx="6179706" cy="102155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lang="uk-UA" sz="5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Масив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82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953360" y="363600"/>
            <a:ext cx="2923200" cy="870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Задача 7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4D4C434A-77B0-4626-A270-BD8DD1FB69B3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24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1534680" y="1612800"/>
            <a:ext cx="9374400" cy="4177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Побудувати масив з </a:t>
            </a:r>
            <a:r>
              <a:rPr lang="en-US" sz="2000" b="1" strike="noStrike" spc="-1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 елементів. Знайти суму всіх елементів масиву.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Вхідні дані: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Задати кількість елементів 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 =1000, ввести  через пропуск перелічені значення елементів масиву. Значення елементів – дійсні числа , які по модулю не перевищують 100000.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Приклад вхідних даних : 4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12.1   8.35  - 56.32  106.23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Вихідні дані: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Вивести одне дійсне число з точністю три знаки після коми.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Приклад вихідного файлу : </a:t>
            </a:r>
            <a:r>
              <a:rPr lang="ru-RU" sz="2000" b="1" strike="noStrike" spc="-1">
                <a:solidFill>
                  <a:srgbClr val="000000"/>
                </a:solidFill>
                <a:latin typeface="Palatino Linotype"/>
              </a:rPr>
              <a:t>70.360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282" name="Рисунок 6"/>
          <p:cNvPicPr/>
          <p:nvPr/>
        </p:nvPicPr>
        <p:blipFill>
          <a:blip r:embed="rId2"/>
          <a:stretch/>
        </p:blipFill>
        <p:spPr>
          <a:xfrm>
            <a:off x="11033640" y="57168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534680" y="304920"/>
            <a:ext cx="3649320" cy="711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Задача 7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1534680" y="1302480"/>
            <a:ext cx="4608360" cy="385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Program Zadacha7;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var N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:integer;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A: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array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[1..1000] 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of 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real;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s:real;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i:integer;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begin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alatino Linotype"/>
              </a:rPr>
              <a:t>readln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(N);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6412320" y="1388160"/>
            <a:ext cx="2659680" cy="4155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for </a:t>
            </a: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i:=1 </a:t>
            </a: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to N</a:t>
            </a: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do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   begin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      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read(A[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]);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    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for </a:t>
            </a: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i:=1 </a:t>
            </a: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to N</a:t>
            </a:r>
            <a:r>
              <a:rPr lang="pt-BR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latin typeface="Palatino Linotype"/>
              </a:rPr>
              <a:t>do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   begin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   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s:=s+A[i];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;  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alatino Linotype"/>
              </a:rPr>
              <a:t>writeln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 (s:0:3);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.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6" name="TextShape 4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482F0257-DEDE-460A-B151-FD5F761B23E4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25</a:t>
            </a:fld>
            <a:endParaRPr lang="ru-RU" sz="2800" b="0" strike="noStrike" spc="-1">
              <a:latin typeface="Times New Roman"/>
            </a:endParaRPr>
          </a:p>
        </p:txBody>
      </p:sp>
      <p:pic>
        <p:nvPicPr>
          <p:cNvPr id="288" name="Рисунок 7"/>
          <p:cNvPicPr/>
          <p:nvPr/>
        </p:nvPicPr>
        <p:blipFill>
          <a:blip r:embed="rId2"/>
          <a:stretch/>
        </p:blipFill>
        <p:spPr>
          <a:xfrm>
            <a:off x="4896000" y="4751640"/>
            <a:ext cx="504000" cy="1008360"/>
          </a:xfrm>
          <a:prstGeom prst="rect">
            <a:avLst/>
          </a:prstGeom>
          <a:ln>
            <a:noFill/>
          </a:ln>
        </p:spPr>
      </p:pic>
      <p:sp>
        <p:nvSpPr>
          <p:cNvPr id="289" name="CustomShape 6"/>
          <p:cNvSpPr/>
          <p:nvPr/>
        </p:nvSpPr>
        <p:spPr>
          <a:xfrm>
            <a:off x="6291360" y="1388160"/>
            <a:ext cx="2420640" cy="1553917"/>
          </a:xfrm>
          <a:custGeom>
            <a:avLst/>
            <a:gdLst/>
            <a:ahLst/>
            <a:cxnLst/>
            <a:rect l="0" t="0" r="r" b="b"/>
            <a:pathLst>
              <a:path w="6402" h="4602">
                <a:moveTo>
                  <a:pt x="766" y="0"/>
                </a:moveTo>
                <a:lnTo>
                  <a:pt x="767" y="0"/>
                </a:lnTo>
                <a:cubicBezTo>
                  <a:pt x="632" y="0"/>
                  <a:pt x="500" y="35"/>
                  <a:pt x="383" y="103"/>
                </a:cubicBezTo>
                <a:cubicBezTo>
                  <a:pt x="267" y="170"/>
                  <a:pt x="170" y="267"/>
                  <a:pt x="103" y="383"/>
                </a:cubicBezTo>
                <a:cubicBezTo>
                  <a:pt x="35" y="500"/>
                  <a:pt x="0" y="632"/>
                  <a:pt x="0" y="767"/>
                </a:cubicBezTo>
                <a:lnTo>
                  <a:pt x="0" y="3834"/>
                </a:lnTo>
                <a:lnTo>
                  <a:pt x="0" y="3834"/>
                </a:lnTo>
                <a:cubicBezTo>
                  <a:pt x="0" y="3969"/>
                  <a:pt x="35" y="4101"/>
                  <a:pt x="103" y="4218"/>
                </a:cubicBezTo>
                <a:cubicBezTo>
                  <a:pt x="170" y="4334"/>
                  <a:pt x="267" y="4431"/>
                  <a:pt x="383" y="4498"/>
                </a:cubicBezTo>
                <a:cubicBezTo>
                  <a:pt x="500" y="4566"/>
                  <a:pt x="632" y="4601"/>
                  <a:pt x="767" y="4601"/>
                </a:cubicBezTo>
                <a:lnTo>
                  <a:pt x="5634" y="4601"/>
                </a:lnTo>
                <a:lnTo>
                  <a:pt x="5634" y="4601"/>
                </a:lnTo>
                <a:cubicBezTo>
                  <a:pt x="5769" y="4601"/>
                  <a:pt x="5901" y="4566"/>
                  <a:pt x="6018" y="4498"/>
                </a:cubicBezTo>
                <a:cubicBezTo>
                  <a:pt x="6134" y="4431"/>
                  <a:pt x="6231" y="4334"/>
                  <a:pt x="6298" y="4218"/>
                </a:cubicBezTo>
                <a:cubicBezTo>
                  <a:pt x="6366" y="4101"/>
                  <a:pt x="6401" y="3969"/>
                  <a:pt x="6401" y="3834"/>
                </a:cubicBezTo>
                <a:lnTo>
                  <a:pt x="6401" y="766"/>
                </a:lnTo>
                <a:lnTo>
                  <a:pt x="6401" y="767"/>
                </a:lnTo>
                <a:lnTo>
                  <a:pt x="6401" y="767"/>
                </a:lnTo>
                <a:cubicBezTo>
                  <a:pt x="6401" y="632"/>
                  <a:pt x="6366" y="500"/>
                  <a:pt x="6298" y="383"/>
                </a:cubicBezTo>
                <a:cubicBezTo>
                  <a:pt x="6231" y="267"/>
                  <a:pt x="6134" y="170"/>
                  <a:pt x="6018" y="103"/>
                </a:cubicBezTo>
                <a:cubicBezTo>
                  <a:pt x="5901" y="35"/>
                  <a:pt x="5769" y="0"/>
                  <a:pt x="5634" y="0"/>
                </a:cubicBezTo>
                <a:lnTo>
                  <a:pt x="766" y="0"/>
                </a:lnTo>
              </a:path>
            </a:pathLst>
          </a:custGeom>
          <a:noFill/>
          <a:ln>
            <a:solidFill>
              <a:srgbClr val="FF38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7"/>
          <p:cNvSpPr/>
          <p:nvPr/>
        </p:nvSpPr>
        <p:spPr>
          <a:xfrm>
            <a:off x="6291360" y="3077460"/>
            <a:ext cx="2384640" cy="1553917"/>
          </a:xfrm>
          <a:custGeom>
            <a:avLst/>
            <a:gdLst/>
            <a:ahLst/>
            <a:cxnLst/>
            <a:rect l="0" t="0" r="r" b="b"/>
            <a:pathLst>
              <a:path w="6402" h="4602">
                <a:moveTo>
                  <a:pt x="766" y="0"/>
                </a:moveTo>
                <a:lnTo>
                  <a:pt x="767" y="0"/>
                </a:lnTo>
                <a:cubicBezTo>
                  <a:pt x="632" y="0"/>
                  <a:pt x="500" y="35"/>
                  <a:pt x="383" y="103"/>
                </a:cubicBezTo>
                <a:cubicBezTo>
                  <a:pt x="267" y="170"/>
                  <a:pt x="170" y="267"/>
                  <a:pt x="103" y="383"/>
                </a:cubicBezTo>
                <a:cubicBezTo>
                  <a:pt x="35" y="500"/>
                  <a:pt x="0" y="632"/>
                  <a:pt x="0" y="767"/>
                </a:cubicBezTo>
                <a:lnTo>
                  <a:pt x="0" y="3834"/>
                </a:lnTo>
                <a:lnTo>
                  <a:pt x="0" y="3834"/>
                </a:lnTo>
                <a:cubicBezTo>
                  <a:pt x="0" y="3969"/>
                  <a:pt x="35" y="4101"/>
                  <a:pt x="103" y="4218"/>
                </a:cubicBezTo>
                <a:cubicBezTo>
                  <a:pt x="170" y="4334"/>
                  <a:pt x="267" y="4431"/>
                  <a:pt x="383" y="4498"/>
                </a:cubicBezTo>
                <a:cubicBezTo>
                  <a:pt x="500" y="4566"/>
                  <a:pt x="632" y="4601"/>
                  <a:pt x="767" y="4601"/>
                </a:cubicBezTo>
                <a:lnTo>
                  <a:pt x="5634" y="4601"/>
                </a:lnTo>
                <a:lnTo>
                  <a:pt x="5634" y="4601"/>
                </a:lnTo>
                <a:cubicBezTo>
                  <a:pt x="5769" y="4601"/>
                  <a:pt x="5901" y="4566"/>
                  <a:pt x="6018" y="4498"/>
                </a:cubicBezTo>
                <a:cubicBezTo>
                  <a:pt x="6134" y="4431"/>
                  <a:pt x="6231" y="4334"/>
                  <a:pt x="6298" y="4218"/>
                </a:cubicBezTo>
                <a:cubicBezTo>
                  <a:pt x="6366" y="4101"/>
                  <a:pt x="6401" y="3969"/>
                  <a:pt x="6401" y="3834"/>
                </a:cubicBezTo>
                <a:lnTo>
                  <a:pt x="6401" y="766"/>
                </a:lnTo>
                <a:lnTo>
                  <a:pt x="6401" y="767"/>
                </a:lnTo>
                <a:lnTo>
                  <a:pt x="6401" y="767"/>
                </a:lnTo>
                <a:cubicBezTo>
                  <a:pt x="6401" y="632"/>
                  <a:pt x="6366" y="500"/>
                  <a:pt x="6298" y="383"/>
                </a:cubicBezTo>
                <a:cubicBezTo>
                  <a:pt x="6231" y="267"/>
                  <a:pt x="6134" y="170"/>
                  <a:pt x="6018" y="103"/>
                </a:cubicBezTo>
                <a:cubicBezTo>
                  <a:pt x="5901" y="35"/>
                  <a:pt x="5769" y="0"/>
                  <a:pt x="5634" y="0"/>
                </a:cubicBezTo>
                <a:lnTo>
                  <a:pt x="766" y="0"/>
                </a:lnTo>
              </a:path>
            </a:pathLst>
          </a:custGeom>
          <a:noFill/>
          <a:ln>
            <a:solidFill>
              <a:srgbClr val="FF38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91" name="Group 8"/>
          <p:cNvGrpSpPr/>
          <p:nvPr/>
        </p:nvGrpSpPr>
        <p:grpSpPr>
          <a:xfrm>
            <a:off x="8640000" y="1485720"/>
            <a:ext cx="2592000" cy="602280"/>
            <a:chOff x="8640000" y="1485720"/>
            <a:chExt cx="2592000" cy="602280"/>
          </a:xfrm>
        </p:grpSpPr>
        <p:sp>
          <p:nvSpPr>
            <p:cNvPr id="292" name="TextShape 9"/>
            <p:cNvSpPr txBox="1"/>
            <p:nvPr/>
          </p:nvSpPr>
          <p:spPr>
            <a:xfrm>
              <a:off x="9432000" y="1485720"/>
              <a:ext cx="1800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ru-RU" sz="1800" b="0" strike="noStrike" spc="-1">
                  <a:latin typeface="Arial"/>
                </a:rPr>
                <a:t>Заповнення масиву</a:t>
              </a:r>
            </a:p>
          </p:txBody>
        </p:sp>
        <p:sp>
          <p:nvSpPr>
            <p:cNvPr id="293" name="CustomShape 10"/>
            <p:cNvSpPr/>
            <p:nvPr/>
          </p:nvSpPr>
          <p:spPr>
            <a:xfrm>
              <a:off x="8640000" y="1656000"/>
              <a:ext cx="576000" cy="216000"/>
            </a:xfrm>
            <a:custGeom>
              <a:avLst/>
              <a:gdLst/>
              <a:ahLst/>
              <a:cxnLst/>
              <a:rect l="0" t="0" r="r" b="b"/>
              <a:pathLst>
                <a:path w="1601" h="602">
                  <a:moveTo>
                    <a:pt x="1600" y="150"/>
                  </a:moveTo>
                  <a:lnTo>
                    <a:pt x="400" y="150"/>
                  </a:lnTo>
                  <a:lnTo>
                    <a:pt x="400" y="0"/>
                  </a:lnTo>
                  <a:lnTo>
                    <a:pt x="0" y="300"/>
                  </a:lnTo>
                  <a:lnTo>
                    <a:pt x="400" y="601"/>
                  </a:lnTo>
                  <a:lnTo>
                    <a:pt x="400" y="450"/>
                  </a:lnTo>
                  <a:lnTo>
                    <a:pt x="1600" y="450"/>
                  </a:lnTo>
                  <a:lnTo>
                    <a:pt x="1600" y="150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4" name="Group 11"/>
          <p:cNvGrpSpPr/>
          <p:nvPr/>
        </p:nvGrpSpPr>
        <p:grpSpPr>
          <a:xfrm>
            <a:off x="8640000" y="3466080"/>
            <a:ext cx="2448000" cy="602280"/>
            <a:chOff x="8712000" y="3528000"/>
            <a:chExt cx="2448000" cy="602280"/>
          </a:xfrm>
        </p:grpSpPr>
        <p:sp>
          <p:nvSpPr>
            <p:cNvPr id="295" name="TextShape 12"/>
            <p:cNvSpPr txBox="1"/>
            <p:nvPr/>
          </p:nvSpPr>
          <p:spPr>
            <a:xfrm>
              <a:off x="9360000" y="3528000"/>
              <a:ext cx="1800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ru-RU" sz="1800" b="0" strike="noStrike" spc="-1">
                  <a:latin typeface="Arial"/>
                </a:rPr>
                <a:t>Опрацювання масиву</a:t>
              </a:r>
            </a:p>
          </p:txBody>
        </p:sp>
        <p:sp>
          <p:nvSpPr>
            <p:cNvPr id="296" name="CustomShape 13"/>
            <p:cNvSpPr/>
            <p:nvPr/>
          </p:nvSpPr>
          <p:spPr>
            <a:xfrm>
              <a:off x="8712000" y="3672000"/>
              <a:ext cx="576000" cy="216000"/>
            </a:xfrm>
            <a:custGeom>
              <a:avLst/>
              <a:gdLst/>
              <a:ahLst/>
              <a:cxnLst/>
              <a:rect l="0" t="0" r="r" b="b"/>
              <a:pathLst>
                <a:path w="1601" h="602">
                  <a:moveTo>
                    <a:pt x="1600" y="150"/>
                  </a:moveTo>
                  <a:lnTo>
                    <a:pt x="400" y="150"/>
                  </a:lnTo>
                  <a:lnTo>
                    <a:pt x="400" y="0"/>
                  </a:lnTo>
                  <a:lnTo>
                    <a:pt x="0" y="300"/>
                  </a:lnTo>
                  <a:lnTo>
                    <a:pt x="400" y="601"/>
                  </a:lnTo>
                  <a:lnTo>
                    <a:pt x="400" y="450"/>
                  </a:lnTo>
                  <a:lnTo>
                    <a:pt x="1600" y="450"/>
                  </a:lnTo>
                  <a:lnTo>
                    <a:pt x="1600" y="150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1663560" y="0"/>
            <a:ext cx="9855000" cy="129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Ділення з находженням цілої частини від ділення.</a:t>
            </a:r>
            <a:r>
              <a:t/>
            </a:r>
            <a:br/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 Ділення на знаходження остачі від ділення 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05C24A79-6124-4D3C-B585-29DD8A866A0D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26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300" name="TextShape 4"/>
          <p:cNvSpPr txBox="1"/>
          <p:nvPr/>
        </p:nvSpPr>
        <p:spPr>
          <a:xfrm>
            <a:off x="1534680" y="1612800"/>
            <a:ext cx="8624880" cy="385308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>
                <a:solidFill>
                  <a:srgbClr val="C00000"/>
                </a:solidFill>
                <a:latin typeface="Palatino Linotype"/>
              </a:rPr>
              <a:t>Div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 – </a:t>
            </a: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Ділення з находженням цілої частини від ділення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1" strike="noStrike" spc="-1">
                <a:solidFill>
                  <a:srgbClr val="C00000"/>
                </a:solidFill>
                <a:latin typeface="Palatino Linotype"/>
              </a:rPr>
              <a:t>Mod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 - </a:t>
            </a: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Ділення на знаходження остачі від ділення 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14 div 3 =4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25 div 7 = 3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40 div 11=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53 div 25 = 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72 div 9 =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65 div 6 =</a:t>
            </a:r>
          </a:p>
        </p:txBody>
      </p:sp>
      <p:sp>
        <p:nvSpPr>
          <p:cNvPr id="301" name="CustomShape 5"/>
          <p:cNvSpPr/>
          <p:nvPr/>
        </p:nvSpPr>
        <p:spPr>
          <a:xfrm>
            <a:off x="7899480" y="2705040"/>
            <a:ext cx="27172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13 mod 3 =1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34 mod 8 =2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23 mod 7 =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53 mod 10 =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48 mod 2 =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Palatino Linotype"/>
              </a:rPr>
              <a:t>51 mod 25 =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02" name="Рисунок 6"/>
          <p:cNvPicPr/>
          <p:nvPr/>
        </p:nvPicPr>
        <p:blipFill>
          <a:blip r:embed="rId2"/>
          <a:stretch/>
        </p:blipFill>
        <p:spPr>
          <a:xfrm>
            <a:off x="10566360" y="120636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965960" y="304920"/>
            <a:ext cx="3494520" cy="659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Задача 8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EBDD574-56BC-494D-BF75-83C4A5CD2000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27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306" name="TextShape 4"/>
          <p:cNvSpPr txBox="1"/>
          <p:nvPr/>
        </p:nvSpPr>
        <p:spPr>
          <a:xfrm>
            <a:off x="1534680" y="1193760"/>
            <a:ext cx="9519840" cy="4272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Побудувати масив з </a:t>
            </a:r>
            <a:r>
              <a:rPr lang="en-US" sz="2000" b="1" strike="noStrike" spc="-1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000" b="1" strike="noStrike" spc="-1">
                <a:solidFill>
                  <a:srgbClr val="000000"/>
                </a:solidFill>
                <a:latin typeface="Palatino Linotype"/>
              </a:rPr>
              <a:t> елементів натуральних чисел. Вивести парні елементи масиву.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Вхідні дані: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Задати кількість елементів 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 =1000, ввести  через пропуск перелічені значення елементів масиву. Значення елементів – цілі числа (-32000 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&lt;A1&lt;32000)</a:t>
            </a: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Приклад вхідних даних : 5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Вихідні дані:</a:t>
            </a: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2000" b="1" strike="noStrike" spc="-1">
                <a:solidFill>
                  <a:srgbClr val="7030A0"/>
                </a:solidFill>
                <a:latin typeface="Palatino Linotype"/>
              </a:rPr>
              <a:t>2 3 6 -100 345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>
                <a:solidFill>
                  <a:srgbClr val="000000"/>
                </a:solidFill>
                <a:latin typeface="Palatino Linotype"/>
              </a:rPr>
              <a:t>Вивести в стовпчик значення парних елементів масиву у прямому порядку.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</a:rPr>
              <a:t>Приклад вихідного файлу : 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7030A0"/>
                </a:solidFill>
                <a:latin typeface="Palatino Linotype"/>
              </a:rPr>
              <a:t>2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7030A0"/>
                </a:solidFill>
                <a:latin typeface="Palatino Linotype"/>
              </a:rPr>
              <a:t>6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7030A0"/>
                </a:solidFill>
                <a:latin typeface="Palatino Linotype"/>
              </a:rPr>
              <a:t>-100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307" name="Рисунок 2"/>
          <p:cNvPicPr/>
          <p:nvPr/>
        </p:nvPicPr>
        <p:blipFill>
          <a:blip r:embed="rId2"/>
          <a:stretch/>
        </p:blipFill>
        <p:spPr>
          <a:xfrm>
            <a:off x="11054880" y="130248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1568160" y="360000"/>
            <a:ext cx="2895840" cy="60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Palatino Linotype"/>
              </a:rPr>
              <a:t>Задача 8</a:t>
            </a:r>
            <a:endParaRPr lang="en-US" sz="32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3377712" y="360000"/>
            <a:ext cx="9211372" cy="5555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Program Zadacha8;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var </a:t>
            </a:r>
            <a:r>
              <a:rPr lang="en-US" sz="8000" b="1" strike="noStrike" spc="-1" dirty="0" err="1">
                <a:solidFill>
                  <a:srgbClr val="000000"/>
                </a:solidFill>
                <a:latin typeface="Palatino Linotype"/>
              </a:rPr>
              <a:t>N,i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:integer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;</a:t>
            </a:r>
            <a:r>
              <a:rPr lang="uk-UA" sz="8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 A1: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array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[1..1000] 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of 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integer;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begin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readln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(N);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for </a:t>
            </a:r>
            <a:r>
              <a:rPr lang="pt-BR" sz="8000" b="0" strike="noStrike" spc="-1" dirty="0">
                <a:solidFill>
                  <a:srgbClr val="000000"/>
                </a:solidFill>
                <a:latin typeface="Palatino Linotype"/>
              </a:rPr>
              <a:t>i:=1 </a:t>
            </a: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to N</a:t>
            </a:r>
            <a:r>
              <a:rPr lang="pt-BR" sz="8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do 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    begin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       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read(A1[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]);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    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;</a:t>
            </a:r>
            <a:endParaRPr lang="uk-UA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for </a:t>
            </a:r>
            <a:r>
              <a:rPr lang="pt-BR" sz="8000" b="0" strike="noStrike" spc="-1" dirty="0">
                <a:solidFill>
                  <a:srgbClr val="000000"/>
                </a:solidFill>
                <a:latin typeface="Palatino Linotype"/>
              </a:rPr>
              <a:t>i:=1 </a:t>
            </a: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to N</a:t>
            </a:r>
            <a:r>
              <a:rPr lang="pt-BR" sz="8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pt-BR" sz="8000" b="1" strike="noStrike" spc="-1" dirty="0">
                <a:solidFill>
                  <a:srgbClr val="000000"/>
                </a:solidFill>
                <a:latin typeface="Palatino Linotype"/>
              </a:rPr>
              <a:t>do 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    begin</a:t>
            </a:r>
            <a:endParaRPr lang="en-US" sz="8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    if 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(A1[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] 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mod 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2 =0)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then 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writeln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 (A1[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],' ');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;  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8000" b="1" strike="noStrike" spc="-1" dirty="0">
                <a:solidFill>
                  <a:srgbClr val="000000"/>
                </a:solidFill>
                <a:latin typeface="Palatino Linotype"/>
              </a:rPr>
              <a:t>end</a:t>
            </a:r>
            <a:r>
              <a:rPr lang="en-US" sz="8000" b="0" strike="noStrike" spc="-1" dirty="0">
                <a:solidFill>
                  <a:srgbClr val="000000"/>
                </a:solidFill>
                <a:latin typeface="Palatino Linotype"/>
              </a:rPr>
              <a:t>.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9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t-BR" sz="9600" b="0" strike="noStrike" spc="-1" dirty="0">
                <a:solidFill>
                  <a:srgbClr val="000000"/>
                </a:solidFill>
                <a:latin typeface="Palatino Linotype"/>
              </a:rPr>
              <a:t>  </a:t>
            </a:r>
            <a:endParaRPr lang="en-US" sz="6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1" name="TextShape 4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6478372D-DA6A-41BB-85FE-46E59566879E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28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534680" y="469800"/>
            <a:ext cx="5170680" cy="832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Palatino Linotype"/>
              </a:rPr>
              <a:t>Домашнє завдання</a:t>
            </a:r>
            <a:r>
              <a:rPr dirty="0"/>
              <a:t/>
            </a:r>
            <a:br>
              <a:rPr dirty="0"/>
            </a:b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1534680" y="2010960"/>
            <a:ext cx="4608360" cy="343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8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300" b="1" strike="noStrike" spc="-1" dirty="0">
                <a:solidFill>
                  <a:srgbClr val="7030A0"/>
                </a:solidFill>
                <a:latin typeface="Palatino Linotype"/>
              </a:rPr>
              <a:t>Конспект.</a:t>
            </a: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600" b="1" strike="noStrike" spc="-1" dirty="0">
                <a:solidFill>
                  <a:srgbClr val="7030A0"/>
                </a:solidFill>
                <a:latin typeface="Palatino Linotype"/>
              </a:rPr>
              <a:t>У зошиті виконати обчислення: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600" b="1" strike="noStrike" spc="-1" dirty="0">
                <a:solidFill>
                  <a:srgbClr val="000000"/>
                </a:solidFill>
                <a:latin typeface="Palatino Linotype"/>
              </a:rPr>
              <a:t>1)</a:t>
            </a: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uk-UA" sz="2600" b="1" strike="noStrike" spc="-1" dirty="0">
                <a:solidFill>
                  <a:srgbClr val="000000"/>
                </a:solidFill>
                <a:latin typeface="Palatino Linotype"/>
              </a:rPr>
              <a:t>68 </a:t>
            </a: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div 6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2) 82 div 4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3) 59 div 25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4) 78 mod 10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5) 61 mod 12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6) 80 mod 25 =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7178760" y="660240"/>
            <a:ext cx="4603680" cy="494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300" b="1" strike="noStrike" spc="-1" dirty="0">
                <a:solidFill>
                  <a:srgbClr val="7030A0"/>
                </a:solidFill>
                <a:latin typeface="Palatino Linotype"/>
              </a:rPr>
              <a:t>Задача 9 </a:t>
            </a: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на комп’ютері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600" b="1" strike="noStrike" spc="-1" dirty="0">
                <a:solidFill>
                  <a:srgbClr val="000000"/>
                </a:solidFill>
                <a:latin typeface="Palatino Linotype"/>
              </a:rPr>
              <a:t>Побудувати масив з </a:t>
            </a:r>
            <a:r>
              <a:rPr lang="en-US" sz="2600" b="1" strike="noStrike" spc="-1" dirty="0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600" b="1" strike="noStrike" spc="-1" dirty="0">
                <a:solidFill>
                  <a:srgbClr val="000000"/>
                </a:solidFill>
                <a:latin typeface="Palatino Linotype"/>
              </a:rPr>
              <a:t> елементів натуральних чисел. Вивести непарні елементи масиву.</a:t>
            </a:r>
            <a:endParaRPr lang="en-US" sz="26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Вхідні дані: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Задати кількість елементів 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N</a:t>
            </a: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 =1000, ввести  через пропуск перелічені значення елементів масиву. Значення елементів – цілі числа (-32000 </a:t>
            </a:r>
            <a:r>
              <a:rPr lang="en-US" sz="2000" b="0" strike="noStrike" spc="-1" dirty="0">
                <a:solidFill>
                  <a:srgbClr val="000000"/>
                </a:solidFill>
                <a:latin typeface="Palatino Linotype"/>
              </a:rPr>
              <a:t>&lt;A1&lt;32000)</a:t>
            </a: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.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Приклад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вхідних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даних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: 5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1" strike="noStrike" spc="-1" dirty="0">
                <a:solidFill>
                  <a:srgbClr val="000000"/>
                </a:solidFill>
                <a:latin typeface="Palatino Linotype"/>
              </a:rPr>
              <a:t>2  3  6  -100  345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Вихідні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дані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: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Вивести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стовпчик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значення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непарних елементів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масиву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у прямому порядку.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Приклад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Palatino Linotype"/>
              </a:rPr>
              <a:t>вихідного</a:t>
            </a: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файлу :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Palatino Linotype"/>
              </a:rPr>
              <a:t>3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1" strike="noStrike" spc="-1" dirty="0">
                <a:solidFill>
                  <a:srgbClr val="000000"/>
                </a:solidFill>
                <a:latin typeface="Palatino Linotype"/>
              </a:rPr>
              <a:t>345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6" name="TextShape 4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AA0DBFAF-A0D4-42AC-913C-23714216BCB9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29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11151360" y="6454440"/>
            <a:ext cx="9475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Palatino Linotype"/>
              </a:rPr>
              <a:t>Горбачова І.О.</a:t>
            </a: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Наприклад, нехай потрібно скласти </a:t>
            </a:r>
            <a:r>
              <a:rPr lang="uk-UA" sz="2800" b="1" i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проєкт</a:t>
            </a: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знаходження середньої маси ста учнів та учениць 9-х класів. 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0" y="3284428"/>
            <a:ext cx="602399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Очевидно потрібно використати 100 змінних, значенням кожної з  яких буде маса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відповідного(-</a:t>
            </a:r>
            <a:r>
              <a:rPr lang="uk-UA" sz="2800" b="1" i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ої</a:t>
            </a: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дев’ятикласника(-ці), знайти суму значень цих змінних і поділити її на 100.</a:t>
            </a:r>
            <a:endParaRPr dirty="0"/>
          </a:p>
        </p:txBody>
      </p:sp>
      <p:pic>
        <p:nvPicPr>
          <p:cNvPr id="145" name="Google Shape;145;p4" descr="Introducing the Python openpyxl library - Python Video Tutorial | LinkedIn  Learning, formerly Lynda.com"/>
          <p:cNvPicPr preferRelativeResize="0"/>
          <p:nvPr/>
        </p:nvPicPr>
        <p:blipFill rotWithShape="1">
          <a:blip r:embed="rId3">
            <a:alphaModFix/>
          </a:blip>
          <a:srcRect r="6478"/>
          <a:stretch/>
        </p:blipFill>
        <p:spPr>
          <a:xfrm>
            <a:off x="6237127" y="2746441"/>
            <a:ext cx="5882865" cy="353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6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DB750E46-96FE-4576-BF23-E2D44E104D09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30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11202480" y="6521040"/>
            <a:ext cx="9475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Palatino Linotype"/>
              </a:rPr>
              <a:t>Горбачова І.О.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337" name="Рисунок 6"/>
          <p:cNvPicPr/>
          <p:nvPr/>
        </p:nvPicPr>
        <p:blipFill>
          <a:blip r:embed="rId2"/>
          <a:stretch/>
        </p:blipFill>
        <p:spPr>
          <a:xfrm>
            <a:off x="2184480" y="1153080"/>
            <a:ext cx="5098680" cy="5098680"/>
          </a:xfrm>
          <a:prstGeom prst="rect">
            <a:avLst/>
          </a:prstGeom>
          <a:ln>
            <a:noFill/>
          </a:ln>
        </p:spPr>
      </p:pic>
      <p:pic>
        <p:nvPicPr>
          <p:cNvPr id="338" name="Рисунок 2"/>
          <p:cNvPicPr/>
          <p:nvPr/>
        </p:nvPicPr>
        <p:blipFill>
          <a:blip r:embed="rId3"/>
          <a:stretch/>
        </p:blipFill>
        <p:spPr>
          <a:xfrm rot="5400000">
            <a:off x="6659640" y="1776600"/>
            <a:ext cx="5209560" cy="39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Якщо використати 100 змінних з іменами, наприклад,</a:t>
            </a:r>
            <a:endParaRPr sz="28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72008" y="1820869"/>
            <a:ext cx="12050142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а, Ь, с, ..., z, аа, ab, ас, ..., az, ba, bb, be, .... bz, ca, cb, cc, ..., cv, 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0" y="4611231"/>
            <a:ext cx="723325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То команда знаходження суми їхніх значень буде містити в правій своїй частині 100 доданків або потрібно включити до тексту програми такі 100 команд: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7444410" y="3354857"/>
            <a:ext cx="4677741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а;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b;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с;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sum = sum + cv;</a:t>
            </a: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52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Усе це робить текст програми: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2009" y="1811655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громіздким</a:t>
            </a:r>
            <a:endParaRPr sz="40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7134478" y="1811655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незручним</a:t>
            </a:r>
            <a:endParaRPr sz="40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5172264" y="187321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</a:t>
            </a:r>
            <a:endParaRPr sz="32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2008" y="267276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Зважаючи на те, що кількість учнів/учениць може бути: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72009" y="3349215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більшою</a:t>
            </a:r>
            <a:endParaRPr sz="32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7134478" y="3349215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взагалі заздалегідь невідомою</a:t>
            </a:r>
            <a:endParaRPr sz="32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172264" y="3595436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або</a:t>
            </a:r>
            <a:endParaRPr sz="32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56871" y="4788383"/>
            <a:ext cx="4817947" cy="2069617"/>
            <a:chOff x="141581" y="4525720"/>
            <a:chExt cx="4817947" cy="2069617"/>
          </a:xfrm>
        </p:grpSpPr>
        <p:pic>
          <p:nvPicPr>
            <p:cNvPr id="169" name="Google Shape;169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581" y="4529965"/>
              <a:ext cx="1469025" cy="146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737" y="5126312"/>
              <a:ext cx="1469025" cy="146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0778" y="4529965"/>
              <a:ext cx="1469025" cy="146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5462" y="5126311"/>
              <a:ext cx="1469025" cy="146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0503" y="4525720"/>
              <a:ext cx="1469025" cy="1469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6"/>
          <p:cNvGrpSpPr/>
          <p:nvPr/>
        </p:nvGrpSpPr>
        <p:grpSpPr>
          <a:xfrm>
            <a:off x="7644712" y="4235897"/>
            <a:ext cx="4340007" cy="2622103"/>
            <a:chOff x="7782143" y="3973233"/>
            <a:chExt cx="4340007" cy="2622103"/>
          </a:xfrm>
        </p:grpSpPr>
        <p:pic>
          <p:nvPicPr>
            <p:cNvPr id="175" name="Google Shape;175;p6" descr="doctor, drug, healthcare, medical, medicine, patient, question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00047" y="3973233"/>
              <a:ext cx="2622103" cy="262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6" descr="classmates, fellows, friends, pupils, student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2143" y="4525720"/>
              <a:ext cx="1977322" cy="1977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35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0" y="2025908"/>
            <a:ext cx="436084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 розв’язування задач, у  яких опрацьовується значення багатьох змінних, можна піти іншим шляхом: </a:t>
            </a:r>
            <a:r>
              <a:rPr lang="uk-UA" sz="2800" b="1" i="1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розглядати всі ці змінні як елементи деякого впорядкованого набору змінних</a:t>
            </a:r>
            <a:r>
              <a:rPr lang="uk-UA" sz="28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t="8609" b="8432"/>
          <a:stretch/>
        </p:blipFill>
        <p:spPr>
          <a:xfrm>
            <a:off x="4432853" y="1537957"/>
            <a:ext cx="7550199" cy="4832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5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Такими впорядкованими наборами змінних, наприклад, є:</a:t>
            </a:r>
            <a:endParaRPr/>
          </a:p>
        </p:txBody>
      </p: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70929" y="2280128"/>
            <a:ext cx="67274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⮚"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значення середніх щоденних температур протягом місяця;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70929" y="3374694"/>
            <a:ext cx="67274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⮚"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значення щоденних курсів валют протягом тижня;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70929" y="4448529"/>
            <a:ext cx="67274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⮚"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семестрові оцінки учня/учениці;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70929" y="554309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⮚"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врожаї пшениці в Україні протягом останніх 15 років та інші.</a:t>
            </a:r>
            <a:endParaRPr/>
          </a:p>
        </p:txBody>
      </p:sp>
      <p:pic>
        <p:nvPicPr>
          <p:cNvPr id="194" name="Google Shape;194;p8" descr="What Does Solitude Mean In Dictionary"/>
          <p:cNvPicPr preferRelativeResize="0"/>
          <p:nvPr/>
        </p:nvPicPr>
        <p:blipFill rotWithShape="1">
          <a:blip r:embed="rId3">
            <a:alphaModFix/>
          </a:blip>
          <a:srcRect r="6824"/>
          <a:stretch/>
        </p:blipFill>
        <p:spPr>
          <a:xfrm>
            <a:off x="6948799" y="2280129"/>
            <a:ext cx="5172272" cy="312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965960" y="423360"/>
            <a:ext cx="6861240" cy="870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Palatino Linotype"/>
              </a:rPr>
              <a:t>Масив даних. Основні поняття.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9E2B3DC6-DAA0-4AEE-92F0-1DEB19CE17D0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8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241" name="TextShape 4"/>
          <p:cNvSpPr txBox="1"/>
          <p:nvPr/>
        </p:nvSpPr>
        <p:spPr>
          <a:xfrm>
            <a:off x="1534680" y="2015640"/>
            <a:ext cx="9519840" cy="345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1" strike="noStrike" spc="-1" dirty="0">
                <a:solidFill>
                  <a:srgbClr val="000000"/>
                </a:solidFill>
                <a:latin typeface="Palatino Linotype"/>
              </a:rPr>
              <a:t>Масив даних – це структура, яка дає змогу зберігати в оперативній пам’яті комп’ютера значну кількість даних однакового типу (цілі дані, дійсні, типу </a:t>
            </a:r>
            <a:r>
              <a:rPr lang="en-US" sz="2000" b="1" strike="noStrike" spc="-1" dirty="0">
                <a:solidFill>
                  <a:srgbClr val="C00000"/>
                </a:solidFill>
                <a:latin typeface="Palatino Linotype"/>
              </a:rPr>
              <a:t>string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lang="uk-UA" sz="2000" b="1" strike="noStrike" spc="-1" dirty="0">
                <a:solidFill>
                  <a:srgbClr val="000000"/>
                </a:solidFill>
                <a:latin typeface="Palatino Linotype"/>
              </a:rPr>
              <a:t>рядковий тип</a:t>
            </a:r>
            <a:r>
              <a:rPr lang="en-US" sz="2000" b="1" strike="noStrike" spc="-1" dirty="0">
                <a:solidFill>
                  <a:srgbClr val="000000"/>
                </a:solidFill>
                <a:latin typeface="Palatino Linotype"/>
              </a:rPr>
              <a:t>)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uk-UA" sz="2000" b="0" strike="noStrike" spc="-1" dirty="0">
                <a:solidFill>
                  <a:srgbClr val="000000"/>
                </a:solidFill>
                <a:latin typeface="Palatino Linotype"/>
              </a:rPr>
              <a:t>Такі масиви даних (список учнів, значення денних температур за місяць, оцінки учнів класу, обсяг випуску продукції…) –називають лінійними таблицями або одновимірними масивами.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242" name="Рисунок 7"/>
          <p:cNvPicPr/>
          <p:nvPr/>
        </p:nvPicPr>
        <p:blipFill>
          <a:blip r:embed="rId2"/>
          <a:stretch/>
        </p:blipFill>
        <p:spPr>
          <a:xfrm>
            <a:off x="184680" y="1977480"/>
            <a:ext cx="9522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Поняття одновимірного масиву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Впорядкований набір змінних одного типу називається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одновимірним масивом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Кожна змінна, що входить до одновимірного масиву, називається елементом одновимірного масиву. 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040" y="1196752"/>
            <a:ext cx="1434688" cy="143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1403648" y="3132860"/>
            <a:ext cx="8187613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Одновимірний масив має ім’я, яке записують за правилами для імен змінних. Ім’я елемента одновимірного масиву складається з імені цього масиву і порядкового номера (індекса) цього елемента в масиві, який узято у </a:t>
            </a:r>
            <a:r>
              <a:rPr lang="uk-UA" sz="28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квадратні дужки</a:t>
            </a:r>
            <a:r>
              <a:rPr lang="uk-UA" sz="28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040" y="3132860"/>
            <a:ext cx="1434688" cy="143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/>
          <p:nvPr/>
        </p:nvSpPr>
        <p:spPr>
          <a:xfrm>
            <a:off x="9730408" y="3132860"/>
            <a:ext cx="2391741" cy="31085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 ]</a:t>
            </a:r>
            <a:endParaRPr sz="1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35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147</TotalTime>
  <Words>1537</Words>
  <Application>Microsoft Office PowerPoint</Application>
  <PresentationFormat>Широкий екран</PresentationFormat>
  <Paragraphs>264</Paragraphs>
  <Slides>30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30</vt:i4>
      </vt:variant>
    </vt:vector>
  </HeadingPairs>
  <TitlesOfParts>
    <vt:vector size="44" baseType="lpstr">
      <vt:lpstr>Arial</vt:lpstr>
      <vt:lpstr>Calibri</vt:lpstr>
      <vt:lpstr>Comic Sans MS</vt:lpstr>
      <vt:lpstr>DejaVu Sans</vt:lpstr>
      <vt:lpstr>Noto Sans Symbols</vt:lpstr>
      <vt:lpstr>Palatino Linotype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Презентація PowerPoint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Презентація PowerPoint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Поняття одновимірного масиву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Розгадайте ребус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одновимірного масиву</dc:title>
  <dc:subject/>
  <dc:creator>GSI</dc:creator>
  <dc:description/>
  <cp:lastModifiedBy>Ученик</cp:lastModifiedBy>
  <cp:revision>20</cp:revision>
  <dcterms:created xsi:type="dcterms:W3CDTF">2020-12-21T19:33:45Z</dcterms:created>
  <dcterms:modified xsi:type="dcterms:W3CDTF">2025-02-09T17:14:09Z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