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each-inf.com.ua/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each-inf.com.ua/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>
  <p:cSld name="Титульни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cap="flat" cmpd="sng" w="9525">
            <a:solidFill>
              <a:srgbClr val="1942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5807947" y="3184362"/>
            <a:ext cx="6363424" cy="40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1" name="Google Shape;21;p2"/>
          <p:cNvGrpSpPr/>
          <p:nvPr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rect b="b" l="l" r="r" t="t"/>
                <a:pathLst>
                  <a:path extrusionOk="0" h="432561" w="5959414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rect b="b" l="l" r="r" t="t"/>
                  <a:pathLst>
                    <a:path extrusionOk="0" h="3033014" w="5132339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rect b="b" l="l" r="r" t="t"/>
                  <a:pathLst>
                    <a:path extrusionOk="0" h="460028" w="5132543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rect b="b" l="l" r="r" t="t"/>
                  <a:pathLst>
                    <a:path extrusionOk="0" h="774988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rect b="b" l="l" r="r" t="t"/>
                  <a:pathLst>
                    <a:path extrusionOk="0" h="245579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rect b="b" l="l" r="r" t="t"/>
                  <a:pathLst>
                    <a:path extrusionOk="0" h="294816" w="2153039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30" name="Google Shape;30;p2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rect b="b" l="l" r="r" t="t"/>
                <a:pathLst>
                  <a:path extrusionOk="0" h="290137" w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1" name="Google Shape;31;p2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fmla="val 3560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mic Sans MS"/>
              <a:buNone/>
            </a:pPr>
            <a:r>
              <a:rPr b="1" i="0" lang="uk-UA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Інформатика 7</a:t>
            </a:r>
            <a:endParaRPr/>
          </a:p>
        </p:txBody>
      </p:sp>
      <p:sp>
        <p:nvSpPr>
          <p:cNvPr id="33" name="Google Shape;33;p2">
            <a:hlinkClick r:id="rId2"/>
          </p:cNvPr>
          <p:cNvSpPr/>
          <p:nvPr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404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teach-inf.com.ua</a:t>
            </a:r>
            <a:endParaRPr b="1" sz="1600">
              <a:solidFill>
                <a:srgbClr val="404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b="1" i="0" lang="uk-UA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 підручником</a:t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b="1" i="0" lang="uk-UA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Бондаренко </a:t>
            </a:r>
            <a:r>
              <a:rPr b="1" lang="uk-UA" sz="1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О.О. </a:t>
            </a:r>
            <a:r>
              <a:rPr b="1" i="0" lang="uk-UA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 ін.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міст">
  <p:cSld name="Заголовок і вміс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3"/>
          <p:cNvGrpSpPr/>
          <p:nvPr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rect b="b" l="l" r="r" t="t"/>
                <a:pathLst>
                  <a:path extrusionOk="0" h="432561" w="5959414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42" name="Google Shape;42;p3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3" name="Google Shape;43;p3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rect b="b" l="l" r="r" t="t"/>
                  <a:pathLst>
                    <a:path extrusionOk="0" h="3033014" w="5132339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" name="Google Shape;44;p3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rect b="b" l="l" r="r" t="t"/>
                  <a:pathLst>
                    <a:path extrusionOk="0" h="460028" w="5132543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rect b="b" l="l" r="r" t="t"/>
                  <a:pathLst>
                    <a:path extrusionOk="0" h="774988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rect b="b" l="l" r="r" t="t"/>
                  <a:pathLst>
                    <a:path extrusionOk="0" h="245579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" name="Google Shape;47;p3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rect b="b" l="l" r="r" t="t"/>
                  <a:pathLst>
                    <a:path extrusionOk="0" h="294816" w="2153039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48" name="Google Shape;48;p3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rect b="b" l="l" r="r" t="t"/>
                <a:pathLst>
                  <a:path extrusionOk="0" h="290137" w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fmla="val 3560" name="adj"/>
              </a:avLst>
            </a:prstGeom>
            <a:solidFill>
              <a:srgbClr val="003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1" name="Google Shape;51;p3"/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-UA" sz="1400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b="1" i="1" lang="uk-UA" sz="1400" u="sng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teach-inf.com.ua</a:t>
              </a:r>
              <a:endParaRPr b="1" i="1" sz="14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2" name="Google Shape;5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1953" y="6552070"/>
              <a:ext cx="325911" cy="192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3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b="1" i="0" lang="uk-UA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Розділ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b="1" i="0" lang="uk-UA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14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і області з вмістом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idx="4294967295" type="subTitle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Нова українська школа</a:t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mic Sans MS"/>
              <a:buNone/>
            </a:pPr>
            <a:r>
              <a:rPr b="1" i="0" lang="uk-UA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18</a:t>
            </a:r>
            <a:endParaRPr/>
          </a:p>
        </p:txBody>
      </p:sp>
      <p:sp>
        <p:nvSpPr>
          <p:cNvPr id="118" name="Google Shape;118;p13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3600"/>
              <a:buFont typeface="Verdana"/>
              <a:buNone/>
            </a:pPr>
            <a:r>
              <a:rPr b="1" i="0" lang="uk-UA" sz="36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rPr>
              <a:t>Практична робота 4 </a:t>
            </a:r>
            <a:br>
              <a:rPr b="1" i="0" lang="uk-UA" sz="36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uk-UA" sz="36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uk-UA" sz="36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rPr>
              <a:t>Створення анімації з декількох сцен</a:t>
            </a:r>
            <a:endParaRPr sz="4800"/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348" y="3943577"/>
            <a:ext cx="2336812" cy="2339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ion Flaticons.com Flat icon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0583" y="3943898"/>
            <a:ext cx="2336810" cy="233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Розробка складних анімацій</a:t>
            </a:r>
            <a:endParaRPr/>
          </a:p>
        </p:txBody>
      </p:sp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70931" y="1196610"/>
            <a:ext cx="3978556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Якщо натиснути кнопку </a:t>
            </a: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Вставити сцену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то на панелі </a:t>
            </a: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Розкадрування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з’явиться вкладка нової сцени з автоматично створеною назвою (Сцена 2). Сцену можна перейменувати, двічі клацнувши на її назві.</a:t>
            </a:r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5" name="Google Shape;285;p22"/>
          <p:cNvCxnSpPr>
            <a:stCxn id="284" idx="1"/>
            <a:endCxn id="286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7" name="Google Shape;287;p22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86" name="Google Shape;28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88" name="Google Shape;288;p22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89" name="Google Shape;289;p22"/>
          <p:cNvCxnSpPr>
            <a:stCxn id="290" idx="1"/>
            <a:endCxn id="283" idx="3"/>
          </p:cNvCxnSpPr>
          <p:nvPr/>
        </p:nvCxnSpPr>
        <p:spPr>
          <a:xfrm flipH="1">
            <a:off x="4049429" y="3400422"/>
            <a:ext cx="3664500" cy="243000"/>
          </a:xfrm>
          <a:prstGeom prst="bentConnector3">
            <a:avLst>
              <a:gd fmla="val 98026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22"/>
          <p:cNvSpPr/>
          <p:nvPr/>
        </p:nvSpPr>
        <p:spPr>
          <a:xfrm>
            <a:off x="7713929" y="3235322"/>
            <a:ext cx="327660" cy="3302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1" name="Google Shape;291;p22"/>
          <p:cNvCxnSpPr>
            <a:stCxn id="292" idx="2"/>
            <a:endCxn id="290" idx="0"/>
          </p:cNvCxnSpPr>
          <p:nvPr/>
        </p:nvCxnSpPr>
        <p:spPr>
          <a:xfrm rot="5400000">
            <a:off x="9091886" y="1390035"/>
            <a:ext cx="631200" cy="30594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22"/>
          <p:cNvSpPr/>
          <p:nvPr/>
        </p:nvSpPr>
        <p:spPr>
          <a:xfrm>
            <a:off x="10699642" y="2412365"/>
            <a:ext cx="475087" cy="19177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Розробка складних анімацій</a:t>
            </a:r>
            <a:endParaRPr/>
          </a:p>
        </p:txBody>
      </p:sp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20654" y="1196610"/>
            <a:ext cx="39785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вилучення поточної сцени з проекту достатньо натиснути кнопку </a:t>
            </a: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Вилучити сцену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 в діалоговому вікні підтвердити дію.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01" name="Google Shape;301;p23"/>
          <p:cNvCxnSpPr>
            <a:stCxn id="300" idx="1"/>
            <a:endCxn id="302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03" name="Google Shape;303;p23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302" name="Google Shape;302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304" name="Google Shape;304;p23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305" name="Google Shape;305;p23"/>
          <p:cNvCxnSpPr>
            <a:stCxn id="306" idx="1"/>
            <a:endCxn id="299" idx="3"/>
          </p:cNvCxnSpPr>
          <p:nvPr/>
        </p:nvCxnSpPr>
        <p:spPr>
          <a:xfrm rot="10800000">
            <a:off x="3999309" y="2535522"/>
            <a:ext cx="4024500" cy="864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6" name="Google Shape;306;p23"/>
          <p:cNvSpPr/>
          <p:nvPr/>
        </p:nvSpPr>
        <p:spPr>
          <a:xfrm>
            <a:off x="8023809" y="3235322"/>
            <a:ext cx="327660" cy="3302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70931" y="4004438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Робота з кожною сценою відбувається незалежно, з використанням усіх розглянутих засобів.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Домашнє завдання</a:t>
            </a:r>
            <a:endParaRPr/>
          </a:p>
        </p:txBody>
      </p:sp>
      <p:pic>
        <p:nvPicPr>
          <p:cNvPr id="313" name="Google Shape;3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8003" y="1272161"/>
            <a:ext cx="4659624" cy="534781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fmla="val -59508" name="adj1"/>
              <a:gd fmla="val 126275" name="adj2"/>
              <a:gd fmla="val 16667" name="adj3"/>
            </a:avLst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Проаналізувати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b="0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с. </a:t>
            </a:r>
            <a:r>
              <a:rPr i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90</a:t>
            </a:r>
            <a:r>
              <a:rPr b="0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i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92</a:t>
            </a:r>
            <a:endParaRPr b="0" i="1" sz="3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Працюємо за комп’ютером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Практична робота 4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4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Створення анімації з декількох сцен</a:t>
            </a:r>
            <a:endParaRPr/>
          </a:p>
        </p:txBody>
      </p:sp>
      <p:pic>
        <p:nvPicPr>
          <p:cNvPr descr="computer, programmer, scientist icon" id="322" name="Google Shape;322;p25"/>
          <p:cNvPicPr preferRelativeResize="0"/>
          <p:nvPr/>
        </p:nvPicPr>
        <p:blipFill rotWithShape="1">
          <a:blip r:embed="rId3">
            <a:alphaModFix/>
          </a:blip>
          <a:srcRect b="14007" l="0" r="0" t="16825"/>
          <a:stretch/>
        </p:blipFill>
        <p:spPr>
          <a:xfrm>
            <a:off x="9637812" y="4113715"/>
            <a:ext cx="2328636" cy="16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Verdana"/>
              <a:buNone/>
            </a:pPr>
            <a:r>
              <a:rPr lang="uk-UA" sz="3100"/>
              <a:t>Працюємо за комп’ютером</a:t>
            </a:r>
            <a:endParaRPr/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9" y="1272161"/>
            <a:ext cx="4659624" cy="534781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fmla="val -62679" name="adj1"/>
              <a:gd fmla="val 164747" name="adj2"/>
              <a:gd fmla="val 16667" name="adj3"/>
            </a:avLst>
          </a:prstGeom>
          <a:solidFill>
            <a:srgbClr val="FFFF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Сторінка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90-92</a:t>
            </a:r>
            <a:endParaRPr b="1" i="1" sz="32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0" name="Google Shape;330;p26"/>
          <p:cNvPicPr preferRelativeResize="0"/>
          <p:nvPr/>
        </p:nvPicPr>
        <p:blipFill rotWithShape="1">
          <a:blip r:embed="rId4">
            <a:alphaModFix/>
          </a:blip>
          <a:srcRect b="0" l="8882" r="9530" t="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/>
          <p:nvPr>
            <p:ph idx="4294967295" type="subTitle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Нова українська школа</a:t>
            </a:r>
            <a:endParaRPr/>
          </a:p>
        </p:txBody>
      </p:sp>
      <p:sp>
        <p:nvSpPr>
          <p:cNvPr id="336" name="Google Shape;336;p27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800"/>
              <a:buFont typeface="Verdana"/>
              <a:buNone/>
            </a:pPr>
            <a:r>
              <a:rPr lang="uk-UA" sz="4800"/>
              <a:t>Дякую за увагу!</a:t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mic Sans MS"/>
              <a:buNone/>
            </a:pPr>
            <a:r>
              <a:rPr b="1" i="0" lang="uk-UA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18</a:t>
            </a:r>
            <a:endParaRPr/>
          </a:p>
        </p:txBody>
      </p:sp>
      <p:pic>
        <p:nvPicPr>
          <p:cNvPr id="338" name="Google Shape;3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348" y="3943577"/>
            <a:ext cx="2336812" cy="2339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ion Flaticons.com Flat icon" id="339" name="Google Shape;3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0583" y="3943898"/>
            <a:ext cx="2336810" cy="233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Редактор двовимірної анімації TupiTube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70929" y="1806138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верхня панель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053" y="1206811"/>
            <a:ext cx="7916017" cy="51839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4"/>
          <p:cNvCxnSpPr>
            <a:stCxn id="129" idx="1"/>
            <a:endCxn id="126" idx="3"/>
          </p:cNvCxnSpPr>
          <p:nvPr/>
        </p:nvCxnSpPr>
        <p:spPr>
          <a:xfrm flipH="1">
            <a:off x="4049353" y="1725325"/>
            <a:ext cx="155700" cy="327000"/>
          </a:xfrm>
          <a:prstGeom prst="bentConnector3">
            <a:avLst>
              <a:gd fmla="val 49957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4"/>
          <p:cNvSpPr/>
          <p:nvPr/>
        </p:nvSpPr>
        <p:spPr>
          <a:xfrm>
            <a:off x="4205053" y="1614230"/>
            <a:ext cx="7916017" cy="2221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70929" y="2415666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вкладки модулів</a:t>
            </a:r>
            <a:endParaRPr/>
          </a:p>
        </p:txBody>
      </p:sp>
      <p:cxnSp>
        <p:nvCxnSpPr>
          <p:cNvPr id="131" name="Google Shape;131;p14"/>
          <p:cNvCxnSpPr>
            <a:stCxn id="132" idx="1"/>
            <a:endCxn id="130" idx="3"/>
          </p:cNvCxnSpPr>
          <p:nvPr/>
        </p:nvCxnSpPr>
        <p:spPr>
          <a:xfrm flipH="1">
            <a:off x="4049533" y="1947515"/>
            <a:ext cx="376500" cy="714300"/>
          </a:xfrm>
          <a:prstGeom prst="bentConnector3">
            <a:avLst>
              <a:gd fmla="val 68221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14"/>
          <p:cNvSpPr/>
          <p:nvPr/>
        </p:nvSpPr>
        <p:spPr>
          <a:xfrm>
            <a:off x="4426033" y="1836420"/>
            <a:ext cx="1407077" cy="2221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70929" y="3025194"/>
            <a:ext cx="3978557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список режимів модуля</a:t>
            </a:r>
            <a:endParaRPr/>
          </a:p>
        </p:txBody>
      </p:sp>
      <p:cxnSp>
        <p:nvCxnSpPr>
          <p:cNvPr id="134" name="Google Shape;134;p14"/>
          <p:cNvCxnSpPr>
            <a:stCxn id="135" idx="1"/>
            <a:endCxn id="133" idx="3"/>
          </p:cNvCxnSpPr>
          <p:nvPr/>
        </p:nvCxnSpPr>
        <p:spPr>
          <a:xfrm flipH="1">
            <a:off x="4049623" y="2252251"/>
            <a:ext cx="382200" cy="1219200"/>
          </a:xfrm>
          <a:prstGeom prst="bentConnector3">
            <a:avLst>
              <a:gd fmla="val 4204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14"/>
          <p:cNvSpPr/>
          <p:nvPr/>
        </p:nvSpPr>
        <p:spPr>
          <a:xfrm>
            <a:off x="4431823" y="2141156"/>
            <a:ext cx="1930877" cy="2221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70930" y="1196610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рядок меню</a:t>
            </a:r>
            <a:endParaRPr/>
          </a:p>
        </p:txBody>
      </p:sp>
      <p:cxnSp>
        <p:nvCxnSpPr>
          <p:cNvPr id="137" name="Google Shape;137;p14"/>
          <p:cNvCxnSpPr>
            <a:stCxn id="138" idx="1"/>
            <a:endCxn id="136" idx="3"/>
          </p:cNvCxnSpPr>
          <p:nvPr/>
        </p:nvCxnSpPr>
        <p:spPr>
          <a:xfrm rot="10800000">
            <a:off x="4049352" y="1442819"/>
            <a:ext cx="155700" cy="83100"/>
          </a:xfrm>
          <a:prstGeom prst="bentConnector3">
            <a:avLst>
              <a:gd fmla="val 49956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4"/>
          <p:cNvSpPr/>
          <p:nvPr/>
        </p:nvSpPr>
        <p:spPr>
          <a:xfrm>
            <a:off x="4205052" y="1437608"/>
            <a:ext cx="3251118" cy="17662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70929" y="4034831"/>
            <a:ext cx="3978557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панель команд модуля</a:t>
            </a:r>
            <a:endParaRPr/>
          </a:p>
        </p:txBody>
      </p:sp>
      <p:cxnSp>
        <p:nvCxnSpPr>
          <p:cNvPr id="140" name="Google Shape;140;p14"/>
          <p:cNvCxnSpPr>
            <a:stCxn id="141" idx="2"/>
            <a:endCxn id="139" idx="3"/>
          </p:cNvCxnSpPr>
          <p:nvPr/>
        </p:nvCxnSpPr>
        <p:spPr>
          <a:xfrm rot="5400000">
            <a:off x="4829280" y="1583646"/>
            <a:ext cx="2117700" cy="36771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4"/>
          <p:cNvSpPr/>
          <p:nvPr/>
        </p:nvSpPr>
        <p:spPr>
          <a:xfrm>
            <a:off x="6362700" y="2141156"/>
            <a:ext cx="2727960" cy="2221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70929" y="5044470"/>
            <a:ext cx="3978557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панель параметрів інструментів</a:t>
            </a:r>
            <a:endParaRPr/>
          </a:p>
        </p:txBody>
      </p:sp>
      <p:cxnSp>
        <p:nvCxnSpPr>
          <p:cNvPr id="143" name="Google Shape;143;p14"/>
          <p:cNvCxnSpPr>
            <a:stCxn id="144" idx="2"/>
            <a:endCxn id="142" idx="2"/>
          </p:cNvCxnSpPr>
          <p:nvPr/>
        </p:nvCxnSpPr>
        <p:spPr>
          <a:xfrm rot="5400000">
            <a:off x="5485652" y="1860032"/>
            <a:ext cx="651600" cy="7502400"/>
          </a:xfrm>
          <a:prstGeom prst="bentConnector3">
            <a:avLst>
              <a:gd fmla="val 135081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4"/>
          <p:cNvSpPr/>
          <p:nvPr/>
        </p:nvSpPr>
        <p:spPr>
          <a:xfrm>
            <a:off x="9087223" y="2363345"/>
            <a:ext cx="950857" cy="292208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053" y="1206811"/>
            <a:ext cx="7916017" cy="51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4205053" y="1865350"/>
            <a:ext cx="233869" cy="43220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5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Редактор двовимірної анімації TupiTube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70930" y="1196610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розкривна панель</a:t>
            </a:r>
            <a:endParaRPr/>
          </a:p>
        </p:txBody>
      </p:sp>
      <p:cxnSp>
        <p:nvCxnSpPr>
          <p:cNvPr id="153" name="Google Shape;153;p15"/>
          <p:cNvCxnSpPr>
            <a:stCxn id="154" idx="0"/>
            <a:endCxn id="152" idx="3"/>
          </p:cNvCxnSpPr>
          <p:nvPr/>
        </p:nvCxnSpPr>
        <p:spPr>
          <a:xfrm flipH="1" rot="5400000">
            <a:off x="7016399" y="-1524008"/>
            <a:ext cx="999600" cy="69333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5"/>
          <p:cNvSpPr/>
          <p:nvPr/>
        </p:nvSpPr>
        <p:spPr>
          <a:xfrm>
            <a:off x="10078497" y="2442442"/>
            <a:ext cx="1808704" cy="3755079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70930" y="1808111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права панель</a:t>
            </a:r>
            <a:endParaRPr/>
          </a:p>
        </p:txBody>
      </p:sp>
      <p:cxnSp>
        <p:nvCxnSpPr>
          <p:cNvPr id="156" name="Google Shape;156;p15"/>
          <p:cNvCxnSpPr>
            <a:stCxn id="157" idx="0"/>
            <a:endCxn id="155" idx="3"/>
          </p:cNvCxnSpPr>
          <p:nvPr/>
        </p:nvCxnSpPr>
        <p:spPr>
          <a:xfrm rot="5400000">
            <a:off x="7907335" y="-2042591"/>
            <a:ext cx="239100" cy="7954500"/>
          </a:xfrm>
          <a:prstGeom prst="bentConnector4">
            <a:avLst>
              <a:gd fmla="val -95609" name="adj1"/>
              <a:gd fmla="val 50736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5"/>
          <p:cNvSpPr/>
          <p:nvPr/>
        </p:nvSpPr>
        <p:spPr>
          <a:xfrm>
            <a:off x="11887200" y="1815109"/>
            <a:ext cx="233869" cy="438241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70930" y="2419612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лінійки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70930" y="3031113"/>
            <a:ext cx="3978557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панель інструментів</a:t>
            </a:r>
            <a:endParaRPr/>
          </a:p>
        </p:txBody>
      </p:sp>
      <p:cxnSp>
        <p:nvCxnSpPr>
          <p:cNvPr id="160" name="Google Shape;160;p15"/>
          <p:cNvCxnSpPr>
            <a:stCxn id="161" idx="1"/>
            <a:endCxn id="159" idx="3"/>
          </p:cNvCxnSpPr>
          <p:nvPr/>
        </p:nvCxnSpPr>
        <p:spPr>
          <a:xfrm rot="10800000">
            <a:off x="4049340" y="3477282"/>
            <a:ext cx="423600" cy="67500"/>
          </a:xfrm>
          <a:prstGeom prst="bentConnector3">
            <a:avLst>
              <a:gd fmla="val 81462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15"/>
          <p:cNvSpPr/>
          <p:nvPr/>
        </p:nvSpPr>
        <p:spPr>
          <a:xfrm>
            <a:off x="4472940" y="2334685"/>
            <a:ext cx="327660" cy="2420195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2" name="Google Shape;162;p15"/>
          <p:cNvCxnSpPr>
            <a:endCxn id="158" idx="3"/>
          </p:cNvCxnSpPr>
          <p:nvPr/>
        </p:nvCxnSpPr>
        <p:spPr>
          <a:xfrm flipH="1">
            <a:off x="4049487" y="2511934"/>
            <a:ext cx="984900" cy="153900"/>
          </a:xfrm>
          <a:prstGeom prst="bentConnector3">
            <a:avLst>
              <a:gd fmla="val 50005" name="adj1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p15"/>
          <p:cNvSpPr txBox="1"/>
          <p:nvPr/>
        </p:nvSpPr>
        <p:spPr>
          <a:xfrm>
            <a:off x="70930" y="4042722"/>
            <a:ext cx="397855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робоче поле</a:t>
            </a:r>
            <a:endParaRPr/>
          </a:p>
        </p:txBody>
      </p:sp>
      <p:cxnSp>
        <p:nvCxnSpPr>
          <p:cNvPr id="164" name="Google Shape;164;p15"/>
          <p:cNvCxnSpPr>
            <a:endCxn id="163" idx="3"/>
          </p:cNvCxnSpPr>
          <p:nvPr/>
        </p:nvCxnSpPr>
        <p:spPr>
          <a:xfrm rot="10800000">
            <a:off x="4049487" y="4288944"/>
            <a:ext cx="984900" cy="666900"/>
          </a:xfrm>
          <a:prstGeom prst="bentConnector3">
            <a:avLst>
              <a:gd fmla="val 9075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15"/>
          <p:cNvSpPr/>
          <p:nvPr/>
        </p:nvSpPr>
        <p:spPr>
          <a:xfrm>
            <a:off x="5034281" y="2621694"/>
            <a:ext cx="3995419" cy="321054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70931" y="4633155"/>
            <a:ext cx="380773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ліва панель</a:t>
            </a:r>
            <a:endParaRPr/>
          </a:p>
        </p:txBody>
      </p:sp>
      <p:cxnSp>
        <p:nvCxnSpPr>
          <p:cNvPr id="167" name="Google Shape;167;p15"/>
          <p:cNvCxnSpPr>
            <a:endCxn id="166" idx="3"/>
          </p:cNvCxnSpPr>
          <p:nvPr/>
        </p:nvCxnSpPr>
        <p:spPr>
          <a:xfrm flipH="1" rot="5400000">
            <a:off x="3847615" y="4910427"/>
            <a:ext cx="387000" cy="324900"/>
          </a:xfrm>
          <a:prstGeom prst="bentConnector3">
            <a:avLst>
              <a:gd fmla="val 5" name="adj1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15"/>
          <p:cNvSpPr txBox="1"/>
          <p:nvPr/>
        </p:nvSpPr>
        <p:spPr>
          <a:xfrm>
            <a:off x="70930" y="5242420"/>
            <a:ext cx="380773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рядок стану</a:t>
            </a:r>
            <a:endParaRPr/>
          </a:p>
        </p:txBody>
      </p:sp>
      <p:cxnSp>
        <p:nvCxnSpPr>
          <p:cNvPr id="169" name="Google Shape;169;p15"/>
          <p:cNvCxnSpPr>
            <a:stCxn id="170" idx="1"/>
            <a:endCxn id="168" idx="3"/>
          </p:cNvCxnSpPr>
          <p:nvPr/>
        </p:nvCxnSpPr>
        <p:spPr>
          <a:xfrm rot="10800000">
            <a:off x="3878640" y="5488640"/>
            <a:ext cx="594300" cy="525300"/>
          </a:xfrm>
          <a:prstGeom prst="bentConnector3">
            <a:avLst>
              <a:gd fmla="val 73718" name="adj1"/>
            </a:avLst>
          </a:prstGeom>
          <a:noFill/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15"/>
          <p:cNvSpPr/>
          <p:nvPr/>
        </p:nvSpPr>
        <p:spPr>
          <a:xfrm>
            <a:off x="4472940" y="5873097"/>
            <a:ext cx="5565362" cy="281686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70929" y="5873097"/>
            <a:ext cx="380773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нижня панель</a:t>
            </a:r>
            <a:endParaRPr/>
          </a:p>
        </p:txBody>
      </p:sp>
      <p:cxnSp>
        <p:nvCxnSpPr>
          <p:cNvPr id="172" name="Google Shape;172;p15"/>
          <p:cNvCxnSpPr>
            <a:stCxn id="173" idx="1"/>
            <a:endCxn id="171" idx="3"/>
          </p:cNvCxnSpPr>
          <p:nvPr/>
        </p:nvCxnSpPr>
        <p:spPr>
          <a:xfrm rot="10800000">
            <a:off x="3878653" y="6119354"/>
            <a:ext cx="326400" cy="166500"/>
          </a:xfrm>
          <a:prstGeom prst="bentConnector3">
            <a:avLst>
              <a:gd fmla="val 49998" name="adj1"/>
            </a:avLst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15"/>
          <p:cNvSpPr/>
          <p:nvPr/>
        </p:nvSpPr>
        <p:spPr>
          <a:xfrm>
            <a:off x="4205053" y="6197521"/>
            <a:ext cx="7916017" cy="176666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Редактор двовимірної анімації TupiTube</a:t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053" y="1206811"/>
            <a:ext cx="7916017" cy="51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70930" y="1196610"/>
            <a:ext cx="3978555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Верхня панель містить кнопки команд: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70930" y="2608080"/>
            <a:ext cx="3978555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створити новий проєкт</a:t>
            </a:r>
            <a:endParaRPr/>
          </a:p>
        </p:txBody>
      </p:sp>
      <p:cxnSp>
        <p:nvCxnSpPr>
          <p:cNvPr id="182" name="Google Shape;182;p16"/>
          <p:cNvCxnSpPr>
            <a:stCxn id="183" idx="1"/>
            <a:endCxn id="181" idx="3"/>
          </p:cNvCxnSpPr>
          <p:nvPr/>
        </p:nvCxnSpPr>
        <p:spPr>
          <a:xfrm flipH="1">
            <a:off x="4049400" y="1722120"/>
            <a:ext cx="217800" cy="1332300"/>
          </a:xfrm>
          <a:prstGeom prst="bentConnector3">
            <a:avLst>
              <a:gd fmla="val 4998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16"/>
          <p:cNvSpPr/>
          <p:nvPr/>
        </p:nvSpPr>
        <p:spPr>
          <a:xfrm>
            <a:off x="4267200" y="1607820"/>
            <a:ext cx="211456" cy="2286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70928" y="3619440"/>
            <a:ext cx="3978555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відкрити наявний проєкт</a:t>
            </a:r>
            <a:endParaRPr/>
          </a:p>
        </p:txBody>
      </p:sp>
      <p:cxnSp>
        <p:nvCxnSpPr>
          <p:cNvPr id="185" name="Google Shape;185;p16"/>
          <p:cNvCxnSpPr>
            <a:stCxn id="186" idx="2"/>
            <a:endCxn id="184" idx="3"/>
          </p:cNvCxnSpPr>
          <p:nvPr/>
        </p:nvCxnSpPr>
        <p:spPr>
          <a:xfrm rot="5400000">
            <a:off x="3202284" y="2683619"/>
            <a:ext cx="2229300" cy="5349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16"/>
          <p:cNvSpPr/>
          <p:nvPr/>
        </p:nvSpPr>
        <p:spPr>
          <a:xfrm>
            <a:off x="4478656" y="1607819"/>
            <a:ext cx="211456" cy="2286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70928" y="4630800"/>
            <a:ext cx="3978555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зберегти проєкт</a:t>
            </a:r>
            <a:endParaRPr/>
          </a:p>
        </p:txBody>
      </p:sp>
      <p:cxnSp>
        <p:nvCxnSpPr>
          <p:cNvPr id="188" name="Google Shape;188;p16"/>
          <p:cNvCxnSpPr>
            <a:stCxn id="189" idx="2"/>
            <a:endCxn id="187" idx="3"/>
          </p:cNvCxnSpPr>
          <p:nvPr/>
        </p:nvCxnSpPr>
        <p:spPr>
          <a:xfrm rot="5400000">
            <a:off x="2895300" y="2990669"/>
            <a:ext cx="3040500" cy="7320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16"/>
          <p:cNvSpPr/>
          <p:nvPr/>
        </p:nvSpPr>
        <p:spPr>
          <a:xfrm>
            <a:off x="4690111" y="1607819"/>
            <a:ext cx="182879" cy="2286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70928" y="5242053"/>
            <a:ext cx="3978555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зберегти копію проєкту під іншою назвою</a:t>
            </a:r>
            <a:endParaRPr/>
          </a:p>
        </p:txBody>
      </p:sp>
      <p:cxnSp>
        <p:nvCxnSpPr>
          <p:cNvPr id="191" name="Google Shape;191;p16"/>
          <p:cNvCxnSpPr>
            <a:stCxn id="192" idx="2"/>
            <a:endCxn id="190" idx="3"/>
          </p:cNvCxnSpPr>
          <p:nvPr/>
        </p:nvCxnSpPr>
        <p:spPr>
          <a:xfrm rot="5400000">
            <a:off x="2484040" y="3401818"/>
            <a:ext cx="4052100" cy="9213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16"/>
          <p:cNvSpPr/>
          <p:nvPr/>
        </p:nvSpPr>
        <p:spPr>
          <a:xfrm>
            <a:off x="4872275" y="1607818"/>
            <a:ext cx="196930" cy="2286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Робота з кадрами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70931" y="1196610"/>
            <a:ext cx="3978556" cy="292387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Ознайомімося з роботою з кадрами докладніше. Угорі панелі </a:t>
            </a:r>
            <a:r>
              <a:rPr b="1" i="1" lang="uk-UA" sz="23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Розкадрування</a:t>
            </a:r>
            <a:r>
              <a:rPr b="1" i="1" lang="uk-UA"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розміщені кнопки для виконання операцій над кадрами.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70931" y="424265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Додати кадр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Додає порожній кадр після поточного; наступні кадри зсуваються донизу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2" name="Google Shape;202;p17"/>
          <p:cNvCxnSpPr>
            <a:stCxn id="201" idx="1"/>
            <a:endCxn id="203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4" name="Google Shape;204;p17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03" name="Google Shape;203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05" name="Google Shape;205;p17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06" name="Google Shape;206;p17"/>
          <p:cNvCxnSpPr>
            <a:stCxn id="207" idx="1"/>
            <a:endCxn id="200" idx="3"/>
          </p:cNvCxnSpPr>
          <p:nvPr/>
        </p:nvCxnSpPr>
        <p:spPr>
          <a:xfrm flipH="1">
            <a:off x="4049497" y="3974047"/>
            <a:ext cx="2256300" cy="1238100"/>
          </a:xfrm>
          <a:prstGeom prst="bentConnector3">
            <a:avLst>
              <a:gd fmla="val 9706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17"/>
          <p:cNvSpPr/>
          <p:nvPr/>
        </p:nvSpPr>
        <p:spPr>
          <a:xfrm>
            <a:off x="6305797" y="3791383"/>
            <a:ext cx="262643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Робота з кадрами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70931" y="1196610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Дублювати кадр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Додає після поточного кадру його копію; наступні кадри зсуваються донизу</a:t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6" name="Google Shape;216;p18"/>
          <p:cNvCxnSpPr>
            <a:stCxn id="215" idx="1"/>
            <a:endCxn id="217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8" name="Google Shape;218;p18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17" name="Google Shape;21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19" name="Google Shape;219;p18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20" name="Google Shape;220;p18"/>
          <p:cNvCxnSpPr>
            <a:stCxn id="221" idx="1"/>
            <a:endCxn id="214" idx="3"/>
          </p:cNvCxnSpPr>
          <p:nvPr/>
        </p:nvCxnSpPr>
        <p:spPr>
          <a:xfrm rot="10800000">
            <a:off x="4049341" y="2350746"/>
            <a:ext cx="2519100" cy="1623300"/>
          </a:xfrm>
          <a:prstGeom prst="bentConnector3">
            <a:avLst>
              <a:gd fmla="val 9605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18"/>
          <p:cNvSpPr/>
          <p:nvPr/>
        </p:nvSpPr>
        <p:spPr>
          <a:xfrm>
            <a:off x="6568441" y="3791383"/>
            <a:ext cx="322579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70931" y="3653453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Вилучити кадр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Вилучає виділені кадри; наступні кадри зсуваються вгору</a:t>
            </a:r>
            <a:endParaRPr/>
          </a:p>
        </p:txBody>
      </p:sp>
      <p:cxnSp>
        <p:nvCxnSpPr>
          <p:cNvPr id="223" name="Google Shape;223;p18"/>
          <p:cNvCxnSpPr>
            <a:stCxn id="224" idx="2"/>
            <a:endCxn id="222" idx="3"/>
          </p:cNvCxnSpPr>
          <p:nvPr/>
        </p:nvCxnSpPr>
        <p:spPr>
          <a:xfrm rot="5400000">
            <a:off x="5317860" y="2888460"/>
            <a:ext cx="466200" cy="30027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8"/>
          <p:cNvSpPr/>
          <p:nvPr/>
        </p:nvSpPr>
        <p:spPr>
          <a:xfrm>
            <a:off x="6891020" y="3791383"/>
            <a:ext cx="322579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Робота з кадрами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70931" y="1196610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Перемістити кадр назад/вперед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– Поточний кадр зміщується на одну позицію у вибраному напрямі</a:t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3" name="Google Shape;233;p19"/>
          <p:cNvCxnSpPr>
            <a:stCxn id="232" idx="1"/>
            <a:endCxn id="234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5" name="Google Shape;235;p19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34" name="Google Shape;23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36" name="Google Shape;236;p19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37" name="Google Shape;237;p19"/>
          <p:cNvCxnSpPr>
            <a:stCxn id="238" idx="1"/>
            <a:endCxn id="231" idx="3"/>
          </p:cNvCxnSpPr>
          <p:nvPr/>
        </p:nvCxnSpPr>
        <p:spPr>
          <a:xfrm rot="10800000">
            <a:off x="4049521" y="2350746"/>
            <a:ext cx="3273300" cy="1623300"/>
          </a:xfrm>
          <a:prstGeom prst="bentConnector3">
            <a:avLst>
              <a:gd fmla="val 9746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19"/>
          <p:cNvSpPr/>
          <p:nvPr/>
        </p:nvSpPr>
        <p:spPr>
          <a:xfrm>
            <a:off x="7322821" y="3791383"/>
            <a:ext cx="627380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70931" y="3653453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Розвернути вибрані кадри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Вибрані кадри розвертаються у зворотному порядку</a:t>
            </a:r>
            <a:endParaRPr/>
          </a:p>
        </p:txBody>
      </p:sp>
      <p:cxnSp>
        <p:nvCxnSpPr>
          <p:cNvPr id="240" name="Google Shape;240;p19"/>
          <p:cNvCxnSpPr>
            <a:stCxn id="241" idx="2"/>
            <a:endCxn id="239" idx="3"/>
          </p:cNvCxnSpPr>
          <p:nvPr/>
        </p:nvCxnSpPr>
        <p:spPr>
          <a:xfrm rot="5400000">
            <a:off x="5847390" y="2358810"/>
            <a:ext cx="466200" cy="40620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19"/>
          <p:cNvSpPr/>
          <p:nvPr/>
        </p:nvSpPr>
        <p:spPr>
          <a:xfrm>
            <a:off x="7950200" y="3791383"/>
            <a:ext cx="322579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Робота з кадрами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Скопіювати кадр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Діє як і в інших застосунках: вміщує в буфер обміну копії виділених кадрів</a:t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0" name="Google Shape;250;p20"/>
          <p:cNvCxnSpPr>
            <a:stCxn id="249" idx="1"/>
            <a:endCxn id="251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2" name="Google Shape;252;p20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51" name="Google Shape;25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53" name="Google Shape;253;p20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54" name="Google Shape;254;p20"/>
          <p:cNvCxnSpPr>
            <a:stCxn id="255" idx="1"/>
            <a:endCxn id="248" idx="3"/>
          </p:cNvCxnSpPr>
          <p:nvPr/>
        </p:nvCxnSpPr>
        <p:spPr>
          <a:xfrm rot="10800000">
            <a:off x="4049521" y="2166246"/>
            <a:ext cx="4340100" cy="1807800"/>
          </a:xfrm>
          <a:prstGeom prst="bentConnector3">
            <a:avLst>
              <a:gd fmla="val 98028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20"/>
          <p:cNvSpPr/>
          <p:nvPr/>
        </p:nvSpPr>
        <p:spPr>
          <a:xfrm>
            <a:off x="8389621" y="3791383"/>
            <a:ext cx="322580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70931" y="3279825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Вставити кадр 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Поточний кадр зсувається донизу, над ним вставляються кадри з буферу обміну</a:t>
            </a:r>
            <a:endParaRPr/>
          </a:p>
        </p:txBody>
      </p:sp>
      <p:cxnSp>
        <p:nvCxnSpPr>
          <p:cNvPr id="257" name="Google Shape;257;p20"/>
          <p:cNvCxnSpPr>
            <a:stCxn id="258" idx="2"/>
            <a:endCxn id="256" idx="3"/>
          </p:cNvCxnSpPr>
          <p:nvPr/>
        </p:nvCxnSpPr>
        <p:spPr>
          <a:xfrm rot="5400000">
            <a:off x="6322890" y="1883310"/>
            <a:ext cx="277200" cy="48240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8" name="Google Shape;258;p20"/>
          <p:cNvSpPr/>
          <p:nvPr/>
        </p:nvSpPr>
        <p:spPr>
          <a:xfrm>
            <a:off x="8712200" y="3791383"/>
            <a:ext cx="322579" cy="36532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Розробка складних анімацій</a:t>
            </a:r>
            <a:endParaRPr/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95" y="1196610"/>
            <a:ext cx="7908310" cy="520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Розгляньмо панель </a:t>
            </a: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Розкадрування</a:t>
            </a:r>
            <a:r>
              <a:rPr b="1" i="1" lang="uk-UA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Вгорі на ній розташовані кнопки керування шарами: 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70931" y="3273153"/>
            <a:ext cx="3978556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Вставити шар </a:t>
            </a:r>
            <a:endParaRPr b="1" i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8" name="Google Shape;268;p21"/>
          <p:cNvCxnSpPr>
            <a:stCxn id="267" idx="1"/>
            <a:endCxn id="269" idx="0"/>
          </p:cNvCxnSpPr>
          <p:nvPr/>
        </p:nvCxnSpPr>
        <p:spPr>
          <a:xfrm flipH="1">
            <a:off x="7609386" y="2091259"/>
            <a:ext cx="2499600" cy="539400"/>
          </a:xfrm>
          <a:prstGeom prst="bentConnector2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70" name="Google Shape;270;p21"/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269" name="Google Shape;26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71" name="Google Shape;271;p21"/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72" name="Google Shape;272;p21"/>
          <p:cNvCxnSpPr>
            <a:stCxn id="273" idx="1"/>
            <a:endCxn id="266" idx="3"/>
          </p:cNvCxnSpPr>
          <p:nvPr/>
        </p:nvCxnSpPr>
        <p:spPr>
          <a:xfrm flipH="1">
            <a:off x="4049431" y="3401060"/>
            <a:ext cx="2896200" cy="1029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21"/>
          <p:cNvSpPr/>
          <p:nvPr/>
        </p:nvSpPr>
        <p:spPr>
          <a:xfrm>
            <a:off x="6945631" y="3235960"/>
            <a:ext cx="327660" cy="3302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70931" y="3865424"/>
            <a:ext cx="3978556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Вилучити шар</a:t>
            </a:r>
            <a:endParaRPr b="1" i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5" name="Google Shape;275;p21"/>
          <p:cNvCxnSpPr>
            <a:stCxn id="276" idx="2"/>
            <a:endCxn id="274" idx="3"/>
          </p:cNvCxnSpPr>
          <p:nvPr/>
        </p:nvCxnSpPr>
        <p:spPr>
          <a:xfrm rot="5400000">
            <a:off x="5477249" y="2137672"/>
            <a:ext cx="530700" cy="3386400"/>
          </a:xfrm>
          <a:prstGeom prst="bent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21"/>
          <p:cNvSpPr/>
          <p:nvPr/>
        </p:nvSpPr>
        <p:spPr>
          <a:xfrm>
            <a:off x="7271969" y="3235322"/>
            <a:ext cx="327660" cy="3302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