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Comic Sans" charset="1" panose="03000702030302020204"/>
      <p:regular r:id="rId22"/>
    </p:embeddedFont>
    <p:embeddedFont>
      <p:font typeface="Comic Sans Bold" charset="1" panose="03000902030302020204"/>
      <p:regular r:id="rId23"/>
    </p:embeddedFont>
    <p:embeddedFont>
      <p:font typeface="Arimo" charset="1" panose="020B06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3.png" Type="http://schemas.openxmlformats.org/officeDocument/2006/relationships/image"/><Relationship Id="rId7" Target="../media/image34.jpeg" Type="http://schemas.openxmlformats.org/officeDocument/2006/relationships/image"/><Relationship Id="rId8" Target="../media/image3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Relationship Id="rId8" Target="https://youtu.be/-UI531GMRTM?si=sQRV-kvNHD25KTY-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4948" y="538667"/>
            <a:ext cx="16837114" cy="980056"/>
          </a:xfrm>
          <a:custGeom>
            <a:avLst/>
            <a:gdLst/>
            <a:ahLst/>
            <a:cxnLst/>
            <a:rect r="r" b="b" t="t" l="l"/>
            <a:pathLst>
              <a:path h="980056" w="16837114">
                <a:moveTo>
                  <a:pt x="0" y="0"/>
                </a:moveTo>
                <a:lnTo>
                  <a:pt x="16837114" y="0"/>
                </a:lnTo>
                <a:lnTo>
                  <a:pt x="16837114" y="980056"/>
                </a:lnTo>
                <a:lnTo>
                  <a:pt x="0" y="980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6551" y="4547416"/>
            <a:ext cx="18421093" cy="5803078"/>
          </a:xfrm>
          <a:custGeom>
            <a:avLst/>
            <a:gdLst/>
            <a:ahLst/>
            <a:cxnLst/>
            <a:rect r="r" b="b" t="t" l="l"/>
            <a:pathLst>
              <a:path h="5803078" w="18421093">
                <a:moveTo>
                  <a:pt x="0" y="0"/>
                </a:moveTo>
                <a:lnTo>
                  <a:pt x="18421093" y="0"/>
                </a:lnTo>
                <a:lnTo>
                  <a:pt x="18421093" y="5803078"/>
                </a:lnTo>
                <a:lnTo>
                  <a:pt x="0" y="5803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81361" y="2550538"/>
            <a:ext cx="2781300" cy="4114800"/>
          </a:xfrm>
          <a:custGeom>
            <a:avLst/>
            <a:gdLst/>
            <a:ahLst/>
            <a:cxnLst/>
            <a:rect r="r" b="b" t="t" l="l"/>
            <a:pathLst>
              <a:path h="4114800" w="2781300">
                <a:moveTo>
                  <a:pt x="0" y="0"/>
                </a:moveTo>
                <a:lnTo>
                  <a:pt x="2781300" y="0"/>
                </a:lnTo>
                <a:lnTo>
                  <a:pt x="278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895368" y="8955519"/>
            <a:ext cx="2035584" cy="488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287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32896" y="631965"/>
            <a:ext cx="3996111" cy="67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b="true" sz="3938">
                <a:solidFill>
                  <a:srgbClr val="1010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 КЛАС НУШ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696314" y="6733251"/>
            <a:ext cx="3093752" cy="671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4"/>
              </a:lnSpc>
            </a:pPr>
            <a:r>
              <a:rPr lang="en-US" sz="3938">
                <a:solidFill>
                  <a:srgbClr val="10100F"/>
                </a:solidFill>
                <a:latin typeface="Comic Sans"/>
                <a:ea typeface="Comic Sans"/>
                <a:cs typeface="Comic Sans"/>
                <a:sym typeface="Comic Sans"/>
              </a:rPr>
              <a:t>С. 170- 174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6938" y="3307077"/>
            <a:ext cx="14899376" cy="1542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6"/>
              </a:lnSpc>
            </a:pPr>
            <a:r>
              <a:rPr lang="en-US" sz="9018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Жалкі - двошарові тварини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4479255"/>
            <a:ext cx="18375097" cy="5871239"/>
          </a:xfrm>
          <a:custGeom>
            <a:avLst/>
            <a:gdLst/>
            <a:ahLst/>
            <a:cxnLst/>
            <a:rect r="r" b="b" t="t" l="l"/>
            <a:pathLst>
              <a:path h="5871239" w="18375097">
                <a:moveTo>
                  <a:pt x="0" y="0"/>
                </a:moveTo>
                <a:lnTo>
                  <a:pt x="18375096" y="0"/>
                </a:lnTo>
                <a:lnTo>
                  <a:pt x="18375096" y="5871239"/>
                </a:lnTo>
                <a:lnTo>
                  <a:pt x="0" y="5871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3159966"/>
            <a:ext cx="7515225" cy="7127034"/>
          </a:xfrm>
          <a:custGeom>
            <a:avLst/>
            <a:gdLst/>
            <a:ahLst/>
            <a:cxnLst/>
            <a:rect r="r" b="b" t="t" l="l"/>
            <a:pathLst>
              <a:path h="7127034" w="7515225">
                <a:moveTo>
                  <a:pt x="0" y="0"/>
                </a:moveTo>
                <a:lnTo>
                  <a:pt x="7515225" y="0"/>
                </a:lnTo>
                <a:lnTo>
                  <a:pt x="7515225" y="7127034"/>
                </a:lnTo>
                <a:lnTo>
                  <a:pt x="0" y="71270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250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14409" y="265852"/>
            <a:ext cx="12530673" cy="2511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7"/>
              </a:lnSpc>
            </a:pPr>
            <a:r>
              <a:rPr lang="en-US" sz="7333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Клітини як і внутрішнього так і зовнішнього шару :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98657" y="6116545"/>
            <a:ext cx="5635914" cy="2468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15"/>
              </a:lnSpc>
            </a:pPr>
            <a:r>
              <a:rPr lang="en-US" sz="708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Нервові клітини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86765" y="538667"/>
            <a:ext cx="2943225" cy="3533775"/>
          </a:xfrm>
          <a:custGeom>
            <a:avLst/>
            <a:gdLst/>
            <a:ahLst/>
            <a:cxnLst/>
            <a:rect r="r" b="b" t="t" l="l"/>
            <a:pathLst>
              <a:path h="3533775" w="2943225">
                <a:moveTo>
                  <a:pt x="0" y="0"/>
                </a:moveTo>
                <a:lnTo>
                  <a:pt x="2943225" y="0"/>
                </a:lnTo>
                <a:lnTo>
                  <a:pt x="2943225" y="3533775"/>
                </a:lnTo>
                <a:lnTo>
                  <a:pt x="0" y="35337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86765" y="7553973"/>
            <a:ext cx="2971800" cy="2733027"/>
          </a:xfrm>
          <a:custGeom>
            <a:avLst/>
            <a:gdLst/>
            <a:ahLst/>
            <a:cxnLst/>
            <a:rect r="r" b="b" t="t" l="l"/>
            <a:pathLst>
              <a:path h="2733027" w="2971800">
                <a:moveTo>
                  <a:pt x="0" y="0"/>
                </a:moveTo>
                <a:lnTo>
                  <a:pt x="2971800" y="0"/>
                </a:lnTo>
                <a:lnTo>
                  <a:pt x="2971800" y="2733027"/>
                </a:lnTo>
                <a:lnTo>
                  <a:pt x="0" y="27330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42193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320241" y="1952215"/>
            <a:ext cx="1336672" cy="2179463"/>
            <a:chOff x="0" y="0"/>
            <a:chExt cx="1336675" cy="21794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01066" y="1885061"/>
              <a:ext cx="540766" cy="230886"/>
            </a:xfrm>
            <a:custGeom>
              <a:avLst/>
              <a:gdLst/>
              <a:ahLst/>
              <a:cxnLst/>
              <a:rect r="r" b="b" t="t" l="l"/>
              <a:pathLst>
                <a:path h="230886" w="540766">
                  <a:moveTo>
                    <a:pt x="540766" y="115443"/>
                  </a:moveTo>
                  <a:cubicBezTo>
                    <a:pt x="540766" y="179197"/>
                    <a:pt x="419735" y="230886"/>
                    <a:pt x="270383" y="230886"/>
                  </a:cubicBezTo>
                  <a:cubicBezTo>
                    <a:pt x="121031" y="230886"/>
                    <a:pt x="0" y="179197"/>
                    <a:pt x="0" y="115443"/>
                  </a:cubicBezTo>
                  <a:cubicBezTo>
                    <a:pt x="0" y="51689"/>
                    <a:pt x="121031" y="0"/>
                    <a:pt x="270383" y="0"/>
                  </a:cubicBezTo>
                  <a:cubicBezTo>
                    <a:pt x="419735" y="0"/>
                    <a:pt x="540766" y="51689"/>
                    <a:pt x="540766" y="115443"/>
                  </a:cubicBezTo>
                </a:path>
              </a:pathLst>
            </a:custGeom>
            <a:solidFill>
              <a:srgbClr val="F9A72B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00812" y="1857248"/>
              <a:ext cx="535432" cy="230886"/>
            </a:xfrm>
            <a:custGeom>
              <a:avLst/>
              <a:gdLst/>
              <a:ahLst/>
              <a:cxnLst/>
              <a:rect r="r" b="b" t="t" l="l"/>
              <a:pathLst>
                <a:path h="230886" w="535432">
                  <a:moveTo>
                    <a:pt x="535432" y="115443"/>
                  </a:moveTo>
                  <a:cubicBezTo>
                    <a:pt x="535432" y="179197"/>
                    <a:pt x="415544" y="230886"/>
                    <a:pt x="267716" y="230886"/>
                  </a:cubicBezTo>
                  <a:cubicBezTo>
                    <a:pt x="119888" y="230886"/>
                    <a:pt x="0" y="179197"/>
                    <a:pt x="0" y="115443"/>
                  </a:cubicBezTo>
                  <a:cubicBezTo>
                    <a:pt x="0" y="51689"/>
                    <a:pt x="119888" y="0"/>
                    <a:pt x="267716" y="0"/>
                  </a:cubicBezTo>
                  <a:cubicBezTo>
                    <a:pt x="415544" y="0"/>
                    <a:pt x="535432" y="51689"/>
                    <a:pt x="535432" y="115443"/>
                  </a:cubicBezTo>
                </a:path>
              </a:pathLst>
            </a:custGeom>
            <a:solidFill>
              <a:srgbClr val="FCD24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3500" y="63500"/>
              <a:ext cx="1209675" cy="1909064"/>
            </a:xfrm>
            <a:custGeom>
              <a:avLst/>
              <a:gdLst/>
              <a:ahLst/>
              <a:cxnLst/>
              <a:rect r="r" b="b" t="t" l="l"/>
              <a:pathLst>
                <a:path h="1909064" w="1209675">
                  <a:moveTo>
                    <a:pt x="594233" y="0"/>
                  </a:moveTo>
                  <a:cubicBezTo>
                    <a:pt x="271907" y="0"/>
                    <a:pt x="9525" y="267081"/>
                    <a:pt x="0" y="600329"/>
                  </a:cubicBezTo>
                  <a:lnTo>
                    <a:pt x="0" y="600329"/>
                  </a:lnTo>
                  <a:lnTo>
                    <a:pt x="0" y="631190"/>
                  </a:lnTo>
                  <a:cubicBezTo>
                    <a:pt x="2667" y="694309"/>
                    <a:pt x="24511" y="815975"/>
                    <a:pt x="56388" y="868426"/>
                  </a:cubicBezTo>
                  <a:lnTo>
                    <a:pt x="604901" y="1909064"/>
                  </a:lnTo>
                  <a:lnTo>
                    <a:pt x="1153287" y="868553"/>
                  </a:lnTo>
                  <a:cubicBezTo>
                    <a:pt x="1185164" y="816102"/>
                    <a:pt x="1207135" y="694182"/>
                    <a:pt x="1209675" y="631063"/>
                  </a:cubicBezTo>
                  <a:lnTo>
                    <a:pt x="1209675" y="631063"/>
                  </a:lnTo>
                  <a:lnTo>
                    <a:pt x="1209675" y="600583"/>
                  </a:lnTo>
                  <a:lnTo>
                    <a:pt x="1209675" y="600583"/>
                  </a:lnTo>
                  <a:cubicBezTo>
                    <a:pt x="1200277" y="267208"/>
                    <a:pt x="937895" y="0"/>
                    <a:pt x="615442" y="0"/>
                  </a:cubicBezTo>
                  <a:cubicBezTo>
                    <a:pt x="611886" y="0"/>
                    <a:pt x="608330" y="254"/>
                    <a:pt x="604901" y="254"/>
                  </a:cubicBezTo>
                  <a:cubicBezTo>
                    <a:pt x="601345" y="127"/>
                    <a:pt x="597789" y="0"/>
                    <a:pt x="594233" y="0"/>
                  </a:cubicBezTo>
                  <a:close/>
                </a:path>
              </a:pathLst>
            </a:custGeom>
            <a:solidFill>
              <a:srgbClr val="E33924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39979" y="285750"/>
              <a:ext cx="656717" cy="656082"/>
            </a:xfrm>
            <a:custGeom>
              <a:avLst/>
              <a:gdLst/>
              <a:ahLst/>
              <a:cxnLst/>
              <a:rect r="r" b="b" t="t" l="l"/>
              <a:pathLst>
                <a:path h="656082" w="656717">
                  <a:moveTo>
                    <a:pt x="656717" y="328041"/>
                  </a:moveTo>
                  <a:cubicBezTo>
                    <a:pt x="656717" y="509270"/>
                    <a:pt x="509651" y="656082"/>
                    <a:pt x="328422" y="656082"/>
                  </a:cubicBezTo>
                  <a:cubicBezTo>
                    <a:pt x="147193" y="656082"/>
                    <a:pt x="0" y="509143"/>
                    <a:pt x="0" y="328041"/>
                  </a:cubicBezTo>
                  <a:cubicBezTo>
                    <a:pt x="0" y="146939"/>
                    <a:pt x="147066" y="0"/>
                    <a:pt x="328422" y="0"/>
                  </a:cubicBezTo>
                  <a:cubicBezTo>
                    <a:pt x="509778" y="0"/>
                    <a:pt x="656717" y="146812"/>
                    <a:pt x="656717" y="328041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2702042" y="2013252"/>
            <a:ext cx="3343275" cy="1619250"/>
          </a:xfrm>
          <a:custGeom>
            <a:avLst/>
            <a:gdLst/>
            <a:ahLst/>
            <a:cxnLst/>
            <a:rect r="r" b="b" t="t" l="l"/>
            <a:pathLst>
              <a:path h="1619250" w="3343275">
                <a:moveTo>
                  <a:pt x="0" y="0"/>
                </a:moveTo>
                <a:lnTo>
                  <a:pt x="3343275" y="0"/>
                </a:lnTo>
                <a:lnTo>
                  <a:pt x="334327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975985" y="361579"/>
            <a:ext cx="9210780" cy="1301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63"/>
              </a:lnSpc>
            </a:pPr>
            <a:r>
              <a:rPr lang="en-US" sz="7616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Жалкі в Україні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94817" y="3159366"/>
            <a:ext cx="11412426" cy="5254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8"/>
              </a:lnSpc>
            </a:pPr>
            <a:r>
              <a:rPr lang="en-US" sz="6063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В Дніпрі зустрічається медуза краспедакуста. В Чорному і Азовському морях - медузи аурелія,коренерот,люценарія,актинія кінська.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01459" y="2453135"/>
            <a:ext cx="11458575" cy="7562850"/>
          </a:xfrm>
          <a:custGeom>
            <a:avLst/>
            <a:gdLst/>
            <a:ahLst/>
            <a:cxnLst/>
            <a:rect r="r" b="b" t="t" l="l"/>
            <a:pathLst>
              <a:path h="7562850" w="11458575">
                <a:moveTo>
                  <a:pt x="0" y="0"/>
                </a:moveTo>
                <a:lnTo>
                  <a:pt x="11458575" y="0"/>
                </a:lnTo>
                <a:lnTo>
                  <a:pt x="11458575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853" t="-129197" r="-21863" b="-26475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92373" y="552250"/>
            <a:ext cx="11937321" cy="210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220"/>
              </a:lnSpc>
            </a:pPr>
            <a:r>
              <a:rPr lang="en-US" sz="123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Різноманітність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86765" y="538667"/>
            <a:ext cx="2943225" cy="3533775"/>
          </a:xfrm>
          <a:custGeom>
            <a:avLst/>
            <a:gdLst/>
            <a:ahLst/>
            <a:cxnLst/>
            <a:rect r="r" b="b" t="t" l="l"/>
            <a:pathLst>
              <a:path h="3533775" w="2943225">
                <a:moveTo>
                  <a:pt x="0" y="0"/>
                </a:moveTo>
                <a:lnTo>
                  <a:pt x="2943225" y="0"/>
                </a:lnTo>
                <a:lnTo>
                  <a:pt x="2943225" y="3533775"/>
                </a:lnTo>
                <a:lnTo>
                  <a:pt x="0" y="35337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86765" y="7553973"/>
            <a:ext cx="2971800" cy="2733027"/>
          </a:xfrm>
          <a:custGeom>
            <a:avLst/>
            <a:gdLst/>
            <a:ahLst/>
            <a:cxnLst/>
            <a:rect r="r" b="b" t="t" l="l"/>
            <a:pathLst>
              <a:path h="2733027" w="2971800">
                <a:moveTo>
                  <a:pt x="0" y="0"/>
                </a:moveTo>
                <a:lnTo>
                  <a:pt x="2971800" y="0"/>
                </a:lnTo>
                <a:lnTo>
                  <a:pt x="2971800" y="2733027"/>
                </a:lnTo>
                <a:lnTo>
                  <a:pt x="0" y="27330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4219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62328" y="755742"/>
            <a:ext cx="1180576" cy="912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27558" y="1794877"/>
            <a:ext cx="11770917" cy="6525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1"/>
              </a:lnSpc>
            </a:pPr>
            <a:r>
              <a:rPr lang="en-US" sz="5309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Актинії - поодинокі коралові</a:t>
            </a:r>
          </a:p>
          <a:p>
            <a:pPr algn="ctr">
              <a:lnSpc>
                <a:spcPts val="6631"/>
              </a:lnSpc>
            </a:pPr>
            <a:r>
              <a:rPr lang="en-US" sz="5309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поліпи,які не мають скелета .</a:t>
            </a:r>
          </a:p>
          <a:p>
            <a:pPr algn="ctr">
              <a:lnSpc>
                <a:spcPts val="7990"/>
              </a:lnSpc>
            </a:pPr>
            <a:r>
              <a:rPr lang="en-US" sz="5309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Найбільше їх в тропічних морях.Вони</a:t>
            </a:r>
          </a:p>
          <a:p>
            <a:pPr algn="ctr">
              <a:lnSpc>
                <a:spcPts val="6631"/>
              </a:lnSpc>
            </a:pPr>
            <a:r>
              <a:rPr lang="en-US" sz="5309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забарвлені в яскраві кольори,тому їх</a:t>
            </a:r>
          </a:p>
          <a:p>
            <a:pPr algn="ctr">
              <a:lnSpc>
                <a:spcPts val="7990"/>
              </a:lnSpc>
            </a:pPr>
            <a:r>
              <a:rPr lang="en-US" sz="5309">
                <a:solidFill>
                  <a:srgbClr val="257C99"/>
                </a:solidFill>
                <a:latin typeface="Comic Sans"/>
                <a:ea typeface="Comic Sans"/>
                <a:cs typeface="Comic Sans"/>
                <a:sym typeface="Comic Sans"/>
              </a:rPr>
              <a:t>називають ''морські анемони''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5362" y="3511601"/>
            <a:ext cx="16878300" cy="5286375"/>
          </a:xfrm>
          <a:custGeom>
            <a:avLst/>
            <a:gdLst/>
            <a:ahLst/>
            <a:cxnLst/>
            <a:rect r="r" b="b" t="t" l="l"/>
            <a:pathLst>
              <a:path h="5286375" w="16878300">
                <a:moveTo>
                  <a:pt x="0" y="0"/>
                </a:moveTo>
                <a:lnTo>
                  <a:pt x="16878300" y="0"/>
                </a:lnTo>
                <a:lnTo>
                  <a:pt x="16878300" y="5286375"/>
                </a:lnTo>
                <a:lnTo>
                  <a:pt x="0" y="5286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283" t="-363399" r="-17165" b="-476059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61940" y="584292"/>
            <a:ext cx="11937321" cy="210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220"/>
              </a:lnSpc>
            </a:pPr>
            <a:r>
              <a:rPr lang="en-US" sz="123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Різноманітність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1922993"/>
            <a:ext cx="18414997" cy="8427501"/>
          </a:xfrm>
          <a:custGeom>
            <a:avLst/>
            <a:gdLst/>
            <a:ahLst/>
            <a:cxnLst/>
            <a:rect r="r" b="b" t="t" l="l"/>
            <a:pathLst>
              <a:path h="8427501" w="18414997">
                <a:moveTo>
                  <a:pt x="0" y="0"/>
                </a:moveTo>
                <a:lnTo>
                  <a:pt x="18414997" y="0"/>
                </a:lnTo>
                <a:lnTo>
                  <a:pt x="18414997" y="8427501"/>
                </a:lnTo>
                <a:lnTo>
                  <a:pt x="0" y="8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284" y="2522334"/>
            <a:ext cx="3609975" cy="4133850"/>
          </a:xfrm>
          <a:custGeom>
            <a:avLst/>
            <a:gdLst/>
            <a:ahLst/>
            <a:cxnLst/>
            <a:rect r="r" b="b" t="t" l="l"/>
            <a:pathLst>
              <a:path h="4133850" w="3609975">
                <a:moveTo>
                  <a:pt x="0" y="0"/>
                </a:moveTo>
                <a:lnTo>
                  <a:pt x="3609975" y="0"/>
                </a:lnTo>
                <a:lnTo>
                  <a:pt x="3609975" y="4133850"/>
                </a:lnTo>
                <a:lnTo>
                  <a:pt x="0" y="41338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7275" y="6653098"/>
            <a:ext cx="4857750" cy="3257550"/>
          </a:xfrm>
          <a:custGeom>
            <a:avLst/>
            <a:gdLst/>
            <a:ahLst/>
            <a:cxnLst/>
            <a:rect r="r" b="b" t="t" l="l"/>
            <a:pathLst>
              <a:path h="3257550" w="4857750">
                <a:moveTo>
                  <a:pt x="0" y="0"/>
                </a:moveTo>
                <a:lnTo>
                  <a:pt x="4857750" y="0"/>
                </a:lnTo>
                <a:lnTo>
                  <a:pt x="4857750" y="3257550"/>
                </a:lnTo>
                <a:lnTo>
                  <a:pt x="0" y="3257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973402" y="6836016"/>
            <a:ext cx="5314598" cy="3448050"/>
          </a:xfrm>
          <a:custGeom>
            <a:avLst/>
            <a:gdLst/>
            <a:ahLst/>
            <a:cxnLst/>
            <a:rect r="r" b="b" t="t" l="l"/>
            <a:pathLst>
              <a:path h="3448050" w="5314598">
                <a:moveTo>
                  <a:pt x="0" y="0"/>
                </a:moveTo>
                <a:lnTo>
                  <a:pt x="5314598" y="0"/>
                </a:lnTo>
                <a:lnTo>
                  <a:pt x="5314598" y="3448050"/>
                </a:lnTo>
                <a:lnTo>
                  <a:pt x="0" y="34480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37640" r="-4128" b="-219265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61726" y="1862204"/>
            <a:ext cx="11778110" cy="4522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b="true" sz="4338">
                <a:solidFill>
                  <a:srgbClr val="FFC54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•Коралові поліпи утворюють коралові рифи </a:t>
            </a:r>
          </a:p>
          <a:p>
            <a:pPr algn="ctr">
              <a:lnSpc>
                <a:spcPts val="5974"/>
              </a:lnSpc>
            </a:pPr>
            <a:r>
              <a:rPr lang="en-US" b="true" sz="4338">
                <a:solidFill>
                  <a:srgbClr val="FFC54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•Від їхньої продуктивності залежить кількість морепродуктів.</a:t>
            </a:r>
          </a:p>
          <a:p>
            <a:pPr algn="ctr">
              <a:lnSpc>
                <a:spcPts val="5974"/>
              </a:lnSpc>
            </a:pPr>
            <a:r>
              <a:rPr lang="en-US" b="true" sz="4338">
                <a:solidFill>
                  <a:srgbClr val="FFC54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•З червоного корала виготовляють ювелірні прикраси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05582" y="471897"/>
            <a:ext cx="17290398" cy="1110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50"/>
              </a:lnSpc>
            </a:pPr>
            <a:r>
              <a:rPr lang="en-US" sz="6535">
                <a:solidFill>
                  <a:srgbClr val="166469"/>
                </a:solidFill>
                <a:latin typeface="Comic Sans"/>
                <a:ea typeface="Comic Sans"/>
                <a:cs typeface="Comic Sans"/>
                <a:sym typeface="Comic Sans"/>
              </a:rPr>
              <a:t>Роль жалких в природі та житті людини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1533" y="2104511"/>
            <a:ext cx="2089956" cy="2210648"/>
          </a:xfrm>
          <a:custGeom>
            <a:avLst/>
            <a:gdLst/>
            <a:ahLst/>
            <a:cxnLst/>
            <a:rect r="r" b="b" t="t" l="l"/>
            <a:pathLst>
              <a:path h="2210648" w="2089956">
                <a:moveTo>
                  <a:pt x="0" y="0"/>
                </a:moveTo>
                <a:lnTo>
                  <a:pt x="2089956" y="0"/>
                </a:lnTo>
                <a:lnTo>
                  <a:pt x="2089956" y="2210647"/>
                </a:lnTo>
                <a:lnTo>
                  <a:pt x="0" y="221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3503" y="3345952"/>
            <a:ext cx="19793960" cy="7004552"/>
          </a:xfrm>
          <a:custGeom>
            <a:avLst/>
            <a:gdLst/>
            <a:ahLst/>
            <a:cxnLst/>
            <a:rect r="r" b="b" t="t" l="l"/>
            <a:pathLst>
              <a:path h="7004552" w="19793960">
                <a:moveTo>
                  <a:pt x="0" y="0"/>
                </a:moveTo>
                <a:lnTo>
                  <a:pt x="19793959" y="0"/>
                </a:lnTo>
                <a:lnTo>
                  <a:pt x="19793959" y="7004551"/>
                </a:lnTo>
                <a:lnTo>
                  <a:pt x="0" y="700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96872" y="4606309"/>
            <a:ext cx="5419725" cy="5419725"/>
          </a:xfrm>
          <a:custGeom>
            <a:avLst/>
            <a:gdLst/>
            <a:ahLst/>
            <a:cxnLst/>
            <a:rect r="r" b="b" t="t" l="l"/>
            <a:pathLst>
              <a:path h="5419725" w="5419725">
                <a:moveTo>
                  <a:pt x="0" y="0"/>
                </a:moveTo>
                <a:lnTo>
                  <a:pt x="5419725" y="0"/>
                </a:lnTo>
                <a:lnTo>
                  <a:pt x="5419725" y="5419725"/>
                </a:lnTo>
                <a:lnTo>
                  <a:pt x="0" y="54197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2210034" cy="40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89040" y="3989594"/>
            <a:ext cx="4080445" cy="4488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37"/>
              </a:lnSpc>
            </a:pPr>
            <a:r>
              <a:rPr lang="en-US" sz="13026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ДЗ:  § 41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33477" y="1522162"/>
            <a:ext cx="5234388" cy="1832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57"/>
              </a:lnSpc>
            </a:pPr>
            <a:r>
              <a:rPr lang="en-US" sz="528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ВІДСКАНУЙ QR-КОД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96872" y="3250702"/>
            <a:ext cx="4208021" cy="1832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57"/>
              </a:lnSpc>
            </a:pPr>
            <a:r>
              <a:rPr lang="en-US" sz="5282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ТА ПРОЙДИ ГРУ: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2465632"/>
            <a:ext cx="18375097" cy="7884871"/>
          </a:xfrm>
          <a:custGeom>
            <a:avLst/>
            <a:gdLst/>
            <a:ahLst/>
            <a:cxnLst/>
            <a:rect r="r" b="b" t="t" l="l"/>
            <a:pathLst>
              <a:path h="7884871" w="18375097">
                <a:moveTo>
                  <a:pt x="0" y="0"/>
                </a:moveTo>
                <a:lnTo>
                  <a:pt x="18375096" y="0"/>
                </a:lnTo>
                <a:lnTo>
                  <a:pt x="18375096" y="7884871"/>
                </a:lnTo>
                <a:lnTo>
                  <a:pt x="0" y="7884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54004" y="3599593"/>
            <a:ext cx="3007966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b="true" sz="9000">
                <a:solidFill>
                  <a:srgbClr val="7FCDC1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Жалкі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12806" y="3950970"/>
            <a:ext cx="7357977" cy="2116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b="true" sz="4028">
                <a:solidFill>
                  <a:srgbClr val="E87C6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постійні  мешканці  морів, прісних водойм,у яких формуються тканини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953520"/>
            <a:ext cx="1984438" cy="3021092"/>
          </a:xfrm>
          <a:custGeom>
            <a:avLst/>
            <a:gdLst/>
            <a:ahLst/>
            <a:cxnLst/>
            <a:rect r="r" b="b" t="t" l="l"/>
            <a:pathLst>
              <a:path h="3021092" w="1984438">
                <a:moveTo>
                  <a:pt x="0" y="0"/>
                </a:moveTo>
                <a:lnTo>
                  <a:pt x="1984438" y="0"/>
                </a:lnTo>
                <a:lnTo>
                  <a:pt x="1984438" y="3021092"/>
                </a:lnTo>
                <a:lnTo>
                  <a:pt x="0" y="3021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96023" y="7410300"/>
            <a:ext cx="3082578" cy="2963780"/>
          </a:xfrm>
          <a:custGeom>
            <a:avLst/>
            <a:gdLst/>
            <a:ahLst/>
            <a:cxnLst/>
            <a:rect r="r" b="b" t="t" l="l"/>
            <a:pathLst>
              <a:path h="2963780" w="3082578">
                <a:moveTo>
                  <a:pt x="0" y="0"/>
                </a:moveTo>
                <a:lnTo>
                  <a:pt x="3082578" y="0"/>
                </a:lnTo>
                <a:lnTo>
                  <a:pt x="3082578" y="2963780"/>
                </a:lnTo>
                <a:lnTo>
                  <a:pt x="0" y="29637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9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69833" y="44510"/>
            <a:ext cx="12912965" cy="16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63"/>
              </a:lnSpc>
            </a:pPr>
            <a:r>
              <a:rPr lang="en-US" sz="9545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Форми життя жалких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62328" y="765267"/>
            <a:ext cx="1180576" cy="882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20935" y="1667770"/>
            <a:ext cx="6621875" cy="1934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94"/>
              </a:lnSpc>
            </a:pPr>
            <a:r>
              <a:rPr lang="en-US" b="true" sz="10838">
                <a:solidFill>
                  <a:srgbClr val="2AB8C6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Поліпи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41178" y="1511208"/>
            <a:ext cx="7109689" cy="5746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19"/>
              </a:lnSpc>
            </a:pPr>
            <a:r>
              <a:rPr lang="en-US" b="true" sz="11299">
                <a:solidFill>
                  <a:srgbClr val="004AA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Медузи</a:t>
            </a:r>
          </a:p>
          <a:p>
            <a:pPr algn="ctr">
              <a:lnSpc>
                <a:spcPts val="7350"/>
              </a:lnSpc>
            </a:pPr>
            <a:r>
              <a:rPr lang="en-US" b="true" sz="5299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Активно плавають,тіло схоже на парасольку з щупальцями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1445" y="3878590"/>
            <a:ext cx="8996810" cy="5570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b="true" sz="5299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Прикріплений/ малорухливий спосіб життя. Тіло нагадує мішок,на верхньому полюсі ротовий отвір ,оточений щупальцями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94916" y="2383650"/>
            <a:ext cx="11096625" cy="7562850"/>
          </a:xfrm>
          <a:custGeom>
            <a:avLst/>
            <a:gdLst/>
            <a:ahLst/>
            <a:cxnLst/>
            <a:rect r="r" b="b" t="t" l="l"/>
            <a:pathLst>
              <a:path h="7562850" w="11096625">
                <a:moveTo>
                  <a:pt x="0" y="0"/>
                </a:moveTo>
                <a:lnTo>
                  <a:pt x="11096625" y="0"/>
                </a:lnTo>
                <a:lnTo>
                  <a:pt x="11096625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794" t="-188796" r="-21604" b="-16561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61975" y="312439"/>
            <a:ext cx="4451328" cy="1566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82"/>
              </a:lnSpc>
            </a:pPr>
            <a:r>
              <a:rPr lang="en-US" b="true" sz="9201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Поліпи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165101" y="7281901"/>
            <a:ext cx="5157140" cy="2281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633"/>
              </a:lnSpc>
            </a:pPr>
            <a:r>
              <a:rPr lang="en-US" sz="13309">
                <a:solidFill>
                  <a:srgbClr val="BDC43B"/>
                </a:solidFill>
                <a:latin typeface="Comic Sans"/>
                <a:ea typeface="Comic Sans"/>
                <a:cs typeface="Comic Sans"/>
                <a:sym typeface="Comic Sans"/>
              </a:rPr>
              <a:t>Гідра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425346"/>
            <a:ext cx="18375097" cy="3925157"/>
          </a:xfrm>
          <a:custGeom>
            <a:avLst/>
            <a:gdLst/>
            <a:ahLst/>
            <a:cxnLst/>
            <a:rect r="r" b="b" t="t" l="l"/>
            <a:pathLst>
              <a:path h="3925157" w="1837509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81059" y="2690803"/>
            <a:ext cx="8229600" cy="6172200"/>
          </a:xfrm>
          <a:custGeom>
            <a:avLst/>
            <a:gdLst/>
            <a:ahLst/>
            <a:cxnLst/>
            <a:rect r="r" b="b" t="t" l="l"/>
            <a:pathLst>
              <a:path h="6172200" w="8229600">
                <a:moveTo>
                  <a:pt x="0" y="0"/>
                </a:moveTo>
                <a:lnTo>
                  <a:pt x="8229600" y="0"/>
                </a:lnTo>
                <a:lnTo>
                  <a:pt x="82296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4877" y="3051124"/>
            <a:ext cx="6229350" cy="4676775"/>
          </a:xfrm>
          <a:custGeom>
            <a:avLst/>
            <a:gdLst/>
            <a:ahLst/>
            <a:cxnLst/>
            <a:rect r="r" b="b" t="t" l="l"/>
            <a:pathLst>
              <a:path h="4676775" w="6229350">
                <a:moveTo>
                  <a:pt x="0" y="0"/>
                </a:moveTo>
                <a:lnTo>
                  <a:pt x="6229350" y="0"/>
                </a:lnTo>
                <a:lnTo>
                  <a:pt x="6229350" y="4676775"/>
                </a:lnTo>
                <a:lnTo>
                  <a:pt x="0" y="46767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3501409" y="9847583"/>
            <a:ext cx="14786591" cy="57150"/>
            <a:chOff x="0" y="0"/>
            <a:chExt cx="14786597" cy="571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786611" cy="57150"/>
            </a:xfrm>
            <a:custGeom>
              <a:avLst/>
              <a:gdLst/>
              <a:ahLst/>
              <a:cxnLst/>
              <a:rect r="r" b="b" t="t" l="l"/>
              <a:pathLst>
                <a:path h="57150" w="14786611">
                  <a:moveTo>
                    <a:pt x="0" y="0"/>
                  </a:moveTo>
                  <a:lnTo>
                    <a:pt x="0" y="57150"/>
                  </a:lnTo>
                  <a:lnTo>
                    <a:pt x="630428" y="57150"/>
                  </a:lnTo>
                  <a:lnTo>
                    <a:pt x="630428" y="0"/>
                  </a:lnTo>
                  <a:close/>
                  <a:moveTo>
                    <a:pt x="798576" y="0"/>
                  </a:moveTo>
                  <a:lnTo>
                    <a:pt x="798576" y="57150"/>
                  </a:lnTo>
                  <a:lnTo>
                    <a:pt x="1713992" y="57150"/>
                  </a:lnTo>
                  <a:lnTo>
                    <a:pt x="1713992" y="0"/>
                  </a:lnTo>
                  <a:close/>
                  <a:moveTo>
                    <a:pt x="1965579" y="0"/>
                  </a:moveTo>
                  <a:lnTo>
                    <a:pt x="1965579" y="57150"/>
                  </a:lnTo>
                  <a:lnTo>
                    <a:pt x="9661525" y="57150"/>
                  </a:lnTo>
                  <a:lnTo>
                    <a:pt x="9661525" y="0"/>
                  </a:lnTo>
                  <a:close/>
                  <a:moveTo>
                    <a:pt x="9930765" y="0"/>
                  </a:moveTo>
                  <a:lnTo>
                    <a:pt x="9930765" y="57150"/>
                  </a:lnTo>
                  <a:lnTo>
                    <a:pt x="14786611" y="57150"/>
                  </a:lnTo>
                  <a:lnTo>
                    <a:pt x="1478661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6722850" y="1022699"/>
            <a:ext cx="6544231" cy="1301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63"/>
              </a:lnSpc>
            </a:pPr>
            <a:r>
              <a:rPr lang="en-US" sz="7616">
                <a:solidFill>
                  <a:srgbClr val="2AB8C6"/>
                </a:solidFill>
                <a:latin typeface="Comic Sans"/>
                <a:ea typeface="Comic Sans"/>
                <a:cs typeface="Comic Sans"/>
                <a:sym typeface="Comic Sans"/>
              </a:rPr>
              <a:t>Рух гідри 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501409" y="9201550"/>
            <a:ext cx="15082333" cy="80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8" tooltip="https://youtu.be/-UI531GMRTM?si=sQRV-kvNHD25KTY-"/>
              </a:rPr>
              <a:t>https://youtu.be/-UI531GMRTM?si=sQRV-kvNHD25KTY-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449"/>
            <a:ext cx="18375097" cy="8662054"/>
          </a:xfrm>
          <a:custGeom>
            <a:avLst/>
            <a:gdLst/>
            <a:ahLst/>
            <a:cxnLst/>
            <a:rect r="r" b="b" t="t" l="l"/>
            <a:pathLst>
              <a:path h="8662054" w="18375097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80306" y="2291277"/>
            <a:ext cx="6886575" cy="6029325"/>
          </a:xfrm>
          <a:custGeom>
            <a:avLst/>
            <a:gdLst/>
            <a:ahLst/>
            <a:cxnLst/>
            <a:rect r="r" b="b" t="t" l="l"/>
            <a:pathLst>
              <a:path h="6029325" w="6886575">
                <a:moveTo>
                  <a:pt x="0" y="0"/>
                </a:moveTo>
                <a:lnTo>
                  <a:pt x="6886575" y="0"/>
                </a:lnTo>
                <a:lnTo>
                  <a:pt x="6886575" y="6029325"/>
                </a:lnTo>
                <a:lnTo>
                  <a:pt x="0" y="6029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085" t="-32528" r="-8575" b="-15846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62328" y="993867"/>
            <a:ext cx="1180576" cy="351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5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94255" y="875452"/>
            <a:ext cx="13531310" cy="623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6"/>
              </a:lnSpc>
            </a:pPr>
            <a:r>
              <a:rPr lang="en-US" sz="7333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Клітини зовнішнього шару :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1445" y="2351592"/>
            <a:ext cx="9084293" cy="596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32"/>
              </a:lnSpc>
            </a:pPr>
            <a:r>
              <a:rPr lang="en-US" b="true" sz="7333">
                <a:solidFill>
                  <a:srgbClr val="E33924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Жалкі клітини </a:t>
            </a:r>
            <a:r>
              <a:rPr lang="en-US" b="true" sz="7333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-</a:t>
            </a:r>
          </a:p>
          <a:p>
            <a:pPr algn="ctr">
              <a:lnSpc>
                <a:spcPts val="3666"/>
              </a:lnSpc>
            </a:pPr>
            <a:r>
              <a:rPr lang="en-US" b="true" sz="7333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захист,ураження</a:t>
            </a:r>
          </a:p>
          <a:p>
            <a:pPr algn="ctr">
              <a:lnSpc>
                <a:spcPts val="16528"/>
              </a:lnSpc>
            </a:pPr>
            <a:r>
              <a:rPr lang="en-US" b="true" sz="7333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здобичі її</a:t>
            </a:r>
          </a:p>
          <a:p>
            <a:pPr algn="ctr">
              <a:lnSpc>
                <a:spcPts val="3666"/>
              </a:lnSpc>
            </a:pPr>
            <a:r>
              <a:rPr lang="en-US" b="true" sz="7333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затримання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728632" y="4606290"/>
            <a:ext cx="1724977" cy="311468"/>
            <a:chOff x="0" y="0"/>
            <a:chExt cx="2299970" cy="4152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9530" y="45720"/>
              <a:ext cx="2199640" cy="323850"/>
            </a:xfrm>
            <a:custGeom>
              <a:avLst/>
              <a:gdLst/>
              <a:ahLst/>
              <a:cxnLst/>
              <a:rect r="r" b="b" t="t" l="l"/>
              <a:pathLst>
                <a:path h="323850" w="2199640">
                  <a:moveTo>
                    <a:pt x="53340" y="194310"/>
                  </a:moveTo>
                  <a:cubicBezTo>
                    <a:pt x="1120140" y="92710"/>
                    <a:pt x="1344930" y="99060"/>
                    <a:pt x="1537970" y="88900"/>
                  </a:cubicBezTo>
                  <a:cubicBezTo>
                    <a:pt x="1695450" y="80010"/>
                    <a:pt x="1856740" y="74930"/>
                    <a:pt x="1965960" y="55880"/>
                  </a:cubicBezTo>
                  <a:cubicBezTo>
                    <a:pt x="2038350" y="41910"/>
                    <a:pt x="2100580" y="0"/>
                    <a:pt x="2139950" y="5080"/>
                  </a:cubicBezTo>
                  <a:cubicBezTo>
                    <a:pt x="2162810" y="8890"/>
                    <a:pt x="2180590" y="22860"/>
                    <a:pt x="2189480" y="35560"/>
                  </a:cubicBezTo>
                  <a:cubicBezTo>
                    <a:pt x="2198370" y="46990"/>
                    <a:pt x="2199640" y="62230"/>
                    <a:pt x="2198370" y="74930"/>
                  </a:cubicBezTo>
                  <a:cubicBezTo>
                    <a:pt x="2197100" y="87630"/>
                    <a:pt x="2190750" y="101600"/>
                    <a:pt x="2181860" y="110490"/>
                  </a:cubicBezTo>
                  <a:cubicBezTo>
                    <a:pt x="2172970" y="119380"/>
                    <a:pt x="2159000" y="127000"/>
                    <a:pt x="2146300" y="129540"/>
                  </a:cubicBezTo>
                  <a:cubicBezTo>
                    <a:pt x="2133600" y="130810"/>
                    <a:pt x="2118360" y="129540"/>
                    <a:pt x="2106930" y="123190"/>
                  </a:cubicBezTo>
                  <a:cubicBezTo>
                    <a:pt x="2092960" y="114300"/>
                    <a:pt x="2076450" y="91440"/>
                    <a:pt x="2075180" y="73660"/>
                  </a:cubicBezTo>
                  <a:cubicBezTo>
                    <a:pt x="2072640" y="57150"/>
                    <a:pt x="2085340" y="31750"/>
                    <a:pt x="2096770" y="20320"/>
                  </a:cubicBezTo>
                  <a:cubicBezTo>
                    <a:pt x="2105660" y="10160"/>
                    <a:pt x="2119630" y="5080"/>
                    <a:pt x="2133600" y="5080"/>
                  </a:cubicBezTo>
                  <a:cubicBezTo>
                    <a:pt x="2150110" y="6350"/>
                    <a:pt x="2175510" y="17780"/>
                    <a:pt x="2186940" y="30480"/>
                  </a:cubicBezTo>
                  <a:cubicBezTo>
                    <a:pt x="2195830" y="40640"/>
                    <a:pt x="2198370" y="55880"/>
                    <a:pt x="2198370" y="68580"/>
                  </a:cubicBezTo>
                  <a:cubicBezTo>
                    <a:pt x="2198370" y="80010"/>
                    <a:pt x="2193290" y="95250"/>
                    <a:pt x="2185670" y="105410"/>
                  </a:cubicBezTo>
                  <a:cubicBezTo>
                    <a:pt x="2178050" y="115570"/>
                    <a:pt x="2169160" y="120650"/>
                    <a:pt x="2152650" y="128270"/>
                  </a:cubicBezTo>
                  <a:cubicBezTo>
                    <a:pt x="2118360" y="143510"/>
                    <a:pt x="2047240" y="158750"/>
                    <a:pt x="1973580" y="170180"/>
                  </a:cubicBezTo>
                  <a:cubicBezTo>
                    <a:pt x="1861820" y="187960"/>
                    <a:pt x="1699260" y="196850"/>
                    <a:pt x="1540510" y="205740"/>
                  </a:cubicBezTo>
                  <a:cubicBezTo>
                    <a:pt x="1348740" y="215900"/>
                    <a:pt x="1096010" y="209550"/>
                    <a:pt x="905510" y="224790"/>
                  </a:cubicBezTo>
                  <a:cubicBezTo>
                    <a:pt x="748030" y="238760"/>
                    <a:pt x="601980" y="271780"/>
                    <a:pt x="474980" y="283210"/>
                  </a:cubicBezTo>
                  <a:cubicBezTo>
                    <a:pt x="374650" y="292100"/>
                    <a:pt x="280670" y="288290"/>
                    <a:pt x="204470" y="295910"/>
                  </a:cubicBezTo>
                  <a:cubicBezTo>
                    <a:pt x="148590" y="302260"/>
                    <a:pt x="92710" y="323850"/>
                    <a:pt x="59690" y="318770"/>
                  </a:cubicBezTo>
                  <a:cubicBezTo>
                    <a:pt x="40640" y="316230"/>
                    <a:pt x="27940" y="309880"/>
                    <a:pt x="19050" y="299720"/>
                  </a:cubicBezTo>
                  <a:cubicBezTo>
                    <a:pt x="8890" y="289560"/>
                    <a:pt x="1270" y="273050"/>
                    <a:pt x="1270" y="259080"/>
                  </a:cubicBezTo>
                  <a:cubicBezTo>
                    <a:pt x="0" y="245110"/>
                    <a:pt x="6350" y="227330"/>
                    <a:pt x="15240" y="215900"/>
                  </a:cubicBezTo>
                  <a:cubicBezTo>
                    <a:pt x="24130" y="205740"/>
                    <a:pt x="53340" y="194310"/>
                    <a:pt x="53340" y="19431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449"/>
            <a:ext cx="18375097" cy="8662054"/>
          </a:xfrm>
          <a:custGeom>
            <a:avLst/>
            <a:gdLst/>
            <a:ahLst/>
            <a:cxnLst/>
            <a:rect r="r" b="b" t="t" l="l"/>
            <a:pathLst>
              <a:path h="8662054" w="18375097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80306" y="2291277"/>
            <a:ext cx="6886575" cy="6029325"/>
          </a:xfrm>
          <a:custGeom>
            <a:avLst/>
            <a:gdLst/>
            <a:ahLst/>
            <a:cxnLst/>
            <a:rect r="r" b="b" t="t" l="l"/>
            <a:pathLst>
              <a:path h="6029325" w="6886575">
                <a:moveTo>
                  <a:pt x="0" y="0"/>
                </a:moveTo>
                <a:lnTo>
                  <a:pt x="6886575" y="0"/>
                </a:lnTo>
                <a:lnTo>
                  <a:pt x="6886575" y="6029325"/>
                </a:lnTo>
                <a:lnTo>
                  <a:pt x="0" y="6029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085" t="-32528" r="-8575" b="-15846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94255" y="246802"/>
            <a:ext cx="12194293" cy="254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6"/>
              </a:lnSpc>
            </a:pPr>
            <a:r>
              <a:rPr lang="en-US" sz="7333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Клітини зовнішнього шару :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9057" y="3364826"/>
            <a:ext cx="8284988" cy="5059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1"/>
              </a:lnSpc>
            </a:pPr>
            <a:r>
              <a:rPr lang="en-US" sz="5839">
                <a:solidFill>
                  <a:srgbClr val="E33924"/>
                </a:solidFill>
                <a:latin typeface="Comic Sans"/>
                <a:ea typeface="Comic Sans"/>
                <a:cs typeface="Comic Sans"/>
                <a:sym typeface="Comic Sans"/>
              </a:rPr>
              <a:t>Епітеліально-м'язові</a:t>
            </a:r>
            <a:r>
              <a:rPr lang="en-US" sz="5839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 клітини - утворюють покриви тіла,завдяки скороченню м'язів гідра рухається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4735175" y="8162925"/>
            <a:ext cx="1737360" cy="297180"/>
            <a:chOff x="0" y="0"/>
            <a:chExt cx="2316480" cy="3962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8260" y="49530"/>
              <a:ext cx="2219960" cy="297180"/>
            </a:xfrm>
            <a:custGeom>
              <a:avLst/>
              <a:gdLst/>
              <a:ahLst/>
              <a:cxnLst/>
              <a:rect r="r" b="b" t="t" l="l"/>
              <a:pathLst>
                <a:path h="297180" w="2219960">
                  <a:moveTo>
                    <a:pt x="85090" y="1270"/>
                  </a:moveTo>
                  <a:cubicBezTo>
                    <a:pt x="360680" y="64770"/>
                    <a:pt x="382270" y="66040"/>
                    <a:pt x="450850" y="69850"/>
                  </a:cubicBezTo>
                  <a:cubicBezTo>
                    <a:pt x="626110" y="78740"/>
                    <a:pt x="1173480" y="60960"/>
                    <a:pt x="1381760" y="76200"/>
                  </a:cubicBezTo>
                  <a:cubicBezTo>
                    <a:pt x="1489710" y="83820"/>
                    <a:pt x="1530350" y="102870"/>
                    <a:pt x="1623060" y="109220"/>
                  </a:cubicBezTo>
                  <a:cubicBezTo>
                    <a:pt x="1751330" y="116840"/>
                    <a:pt x="1974850" y="82550"/>
                    <a:pt x="2077720" y="107950"/>
                  </a:cubicBezTo>
                  <a:cubicBezTo>
                    <a:pt x="2134870" y="121920"/>
                    <a:pt x="2185670" y="156210"/>
                    <a:pt x="2204720" y="175260"/>
                  </a:cubicBezTo>
                  <a:cubicBezTo>
                    <a:pt x="2212340" y="182880"/>
                    <a:pt x="2214880" y="186690"/>
                    <a:pt x="2216150" y="196850"/>
                  </a:cubicBezTo>
                  <a:cubicBezTo>
                    <a:pt x="2218690" y="213360"/>
                    <a:pt x="2216150" y="250190"/>
                    <a:pt x="2203450" y="266700"/>
                  </a:cubicBezTo>
                  <a:cubicBezTo>
                    <a:pt x="2190750" y="283210"/>
                    <a:pt x="2157730" y="295910"/>
                    <a:pt x="2138680" y="295910"/>
                  </a:cubicBezTo>
                  <a:cubicBezTo>
                    <a:pt x="2122170" y="295910"/>
                    <a:pt x="2105660" y="289560"/>
                    <a:pt x="2094230" y="278130"/>
                  </a:cubicBezTo>
                  <a:cubicBezTo>
                    <a:pt x="2080260" y="262890"/>
                    <a:pt x="2066290" y="232410"/>
                    <a:pt x="2068830" y="210820"/>
                  </a:cubicBezTo>
                  <a:cubicBezTo>
                    <a:pt x="2070100" y="190500"/>
                    <a:pt x="2091690" y="162560"/>
                    <a:pt x="2108200" y="152400"/>
                  </a:cubicBezTo>
                  <a:cubicBezTo>
                    <a:pt x="2122170" y="144780"/>
                    <a:pt x="2141220" y="142240"/>
                    <a:pt x="2156460" y="146050"/>
                  </a:cubicBezTo>
                  <a:cubicBezTo>
                    <a:pt x="2171700" y="148590"/>
                    <a:pt x="2189480" y="156210"/>
                    <a:pt x="2199640" y="168910"/>
                  </a:cubicBezTo>
                  <a:cubicBezTo>
                    <a:pt x="2211070" y="184150"/>
                    <a:pt x="2219960" y="218440"/>
                    <a:pt x="2217420" y="237490"/>
                  </a:cubicBezTo>
                  <a:cubicBezTo>
                    <a:pt x="2214880" y="254000"/>
                    <a:pt x="2203450" y="269240"/>
                    <a:pt x="2192020" y="278130"/>
                  </a:cubicBezTo>
                  <a:cubicBezTo>
                    <a:pt x="2180590" y="288290"/>
                    <a:pt x="2161540" y="295910"/>
                    <a:pt x="2146300" y="295910"/>
                  </a:cubicBezTo>
                  <a:cubicBezTo>
                    <a:pt x="2131060" y="297180"/>
                    <a:pt x="2112010" y="289560"/>
                    <a:pt x="2100580" y="283210"/>
                  </a:cubicBezTo>
                  <a:cubicBezTo>
                    <a:pt x="2090420" y="276860"/>
                    <a:pt x="2092960" y="264160"/>
                    <a:pt x="2077720" y="257810"/>
                  </a:cubicBezTo>
                  <a:cubicBezTo>
                    <a:pt x="2023110" y="231140"/>
                    <a:pt x="1738630" y="252730"/>
                    <a:pt x="1610360" y="242570"/>
                  </a:cubicBezTo>
                  <a:cubicBezTo>
                    <a:pt x="1521460" y="236220"/>
                    <a:pt x="1487170" y="220980"/>
                    <a:pt x="1381760" y="213360"/>
                  </a:cubicBezTo>
                  <a:cubicBezTo>
                    <a:pt x="1150620" y="196850"/>
                    <a:pt x="508000" y="220980"/>
                    <a:pt x="271780" y="187960"/>
                  </a:cubicBezTo>
                  <a:cubicBezTo>
                    <a:pt x="160020" y="171450"/>
                    <a:pt x="66040" y="152400"/>
                    <a:pt x="27940" y="123190"/>
                  </a:cubicBezTo>
                  <a:cubicBezTo>
                    <a:pt x="11430" y="110490"/>
                    <a:pt x="5080" y="96520"/>
                    <a:pt x="2540" y="81280"/>
                  </a:cubicBezTo>
                  <a:cubicBezTo>
                    <a:pt x="0" y="66040"/>
                    <a:pt x="5080" y="45720"/>
                    <a:pt x="12700" y="33020"/>
                  </a:cubicBezTo>
                  <a:cubicBezTo>
                    <a:pt x="20320" y="20320"/>
                    <a:pt x="38100" y="7620"/>
                    <a:pt x="52070" y="3810"/>
                  </a:cubicBezTo>
                  <a:cubicBezTo>
                    <a:pt x="62230" y="0"/>
                    <a:pt x="85090" y="1270"/>
                    <a:pt x="85090" y="127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449"/>
            <a:ext cx="18375097" cy="8662054"/>
          </a:xfrm>
          <a:custGeom>
            <a:avLst/>
            <a:gdLst/>
            <a:ahLst/>
            <a:cxnLst/>
            <a:rect r="r" b="b" t="t" l="l"/>
            <a:pathLst>
              <a:path h="8662054" w="18375097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80306" y="2291277"/>
            <a:ext cx="6886575" cy="6029325"/>
          </a:xfrm>
          <a:custGeom>
            <a:avLst/>
            <a:gdLst/>
            <a:ahLst/>
            <a:cxnLst/>
            <a:rect r="r" b="b" t="t" l="l"/>
            <a:pathLst>
              <a:path h="6029325" w="6886575">
                <a:moveTo>
                  <a:pt x="0" y="0"/>
                </a:moveTo>
                <a:lnTo>
                  <a:pt x="6886575" y="0"/>
                </a:lnTo>
                <a:lnTo>
                  <a:pt x="6886575" y="6029325"/>
                </a:lnTo>
                <a:lnTo>
                  <a:pt x="0" y="6029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085" t="-32528" r="-8575" b="-15846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729926" y="237091"/>
            <a:ext cx="12895639" cy="125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6"/>
              </a:lnSpc>
            </a:pPr>
            <a:r>
              <a:rPr lang="en-US" sz="7333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Клітини внутрішнього шару :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63503" y="2562275"/>
            <a:ext cx="10300478" cy="614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3"/>
              </a:lnSpc>
            </a:pPr>
            <a:r>
              <a:rPr lang="en-US" b="true" sz="7082">
                <a:solidFill>
                  <a:srgbClr val="E33924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Залозисті клітини </a:t>
            </a:r>
            <a:r>
              <a:rPr lang="en-US" b="true" sz="7082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- виділяють в кишкову порожнину травні соки ,під впливом яких їжа перетравлюється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837545" y="4916805"/>
            <a:ext cx="1444942" cy="201930"/>
            <a:chOff x="0" y="0"/>
            <a:chExt cx="1926590" cy="2692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9530" y="44450"/>
              <a:ext cx="1827530" cy="199390"/>
            </a:xfrm>
            <a:custGeom>
              <a:avLst/>
              <a:gdLst/>
              <a:ahLst/>
              <a:cxnLst/>
              <a:rect r="r" b="b" t="t" l="l"/>
              <a:pathLst>
                <a:path h="199390" w="1827530">
                  <a:moveTo>
                    <a:pt x="66040" y="40640"/>
                  </a:moveTo>
                  <a:cubicBezTo>
                    <a:pt x="1653540" y="36830"/>
                    <a:pt x="1729740" y="0"/>
                    <a:pt x="1771650" y="6350"/>
                  </a:cubicBezTo>
                  <a:cubicBezTo>
                    <a:pt x="1789430" y="8890"/>
                    <a:pt x="1799590" y="13970"/>
                    <a:pt x="1808480" y="25400"/>
                  </a:cubicBezTo>
                  <a:cubicBezTo>
                    <a:pt x="1818640" y="38100"/>
                    <a:pt x="1826260" y="66040"/>
                    <a:pt x="1824990" y="82550"/>
                  </a:cubicBezTo>
                  <a:cubicBezTo>
                    <a:pt x="1822450" y="96520"/>
                    <a:pt x="1813560" y="109220"/>
                    <a:pt x="1803400" y="118110"/>
                  </a:cubicBezTo>
                  <a:cubicBezTo>
                    <a:pt x="1794510" y="125730"/>
                    <a:pt x="1779270" y="132080"/>
                    <a:pt x="1766570" y="133350"/>
                  </a:cubicBezTo>
                  <a:cubicBezTo>
                    <a:pt x="1753870" y="133350"/>
                    <a:pt x="1737360" y="130810"/>
                    <a:pt x="1727200" y="121920"/>
                  </a:cubicBezTo>
                  <a:cubicBezTo>
                    <a:pt x="1714500" y="111760"/>
                    <a:pt x="1699260" y="87630"/>
                    <a:pt x="1697990" y="69850"/>
                  </a:cubicBezTo>
                  <a:cubicBezTo>
                    <a:pt x="1697990" y="52070"/>
                    <a:pt x="1713230" y="27940"/>
                    <a:pt x="1725930" y="16510"/>
                  </a:cubicBezTo>
                  <a:cubicBezTo>
                    <a:pt x="1736090" y="8890"/>
                    <a:pt x="1751330" y="3810"/>
                    <a:pt x="1765300" y="6350"/>
                  </a:cubicBezTo>
                  <a:cubicBezTo>
                    <a:pt x="1781810" y="7620"/>
                    <a:pt x="1807210" y="22860"/>
                    <a:pt x="1816100" y="35560"/>
                  </a:cubicBezTo>
                  <a:cubicBezTo>
                    <a:pt x="1824990" y="46990"/>
                    <a:pt x="1827530" y="63500"/>
                    <a:pt x="1826260" y="76200"/>
                  </a:cubicBezTo>
                  <a:cubicBezTo>
                    <a:pt x="1824990" y="88900"/>
                    <a:pt x="1817370" y="102870"/>
                    <a:pt x="1808480" y="113030"/>
                  </a:cubicBezTo>
                  <a:cubicBezTo>
                    <a:pt x="1799590" y="121920"/>
                    <a:pt x="1790700" y="125730"/>
                    <a:pt x="1772920" y="132080"/>
                  </a:cubicBezTo>
                  <a:cubicBezTo>
                    <a:pt x="1731010" y="147320"/>
                    <a:pt x="1654810" y="160020"/>
                    <a:pt x="1544320" y="168910"/>
                  </a:cubicBezTo>
                  <a:cubicBezTo>
                    <a:pt x="1267460" y="191770"/>
                    <a:pt x="210820" y="199390"/>
                    <a:pt x="66040" y="172720"/>
                  </a:cubicBezTo>
                  <a:cubicBezTo>
                    <a:pt x="40640" y="168910"/>
                    <a:pt x="34290" y="166370"/>
                    <a:pt x="22860" y="156210"/>
                  </a:cubicBezTo>
                  <a:cubicBezTo>
                    <a:pt x="11430" y="147320"/>
                    <a:pt x="1270" y="130810"/>
                    <a:pt x="1270" y="115570"/>
                  </a:cubicBezTo>
                  <a:cubicBezTo>
                    <a:pt x="0" y="97790"/>
                    <a:pt x="10160" y="69850"/>
                    <a:pt x="22860" y="57150"/>
                  </a:cubicBezTo>
                  <a:cubicBezTo>
                    <a:pt x="33020" y="46990"/>
                    <a:pt x="66040" y="40640"/>
                    <a:pt x="66040" y="4064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445" y="475174"/>
            <a:ext cx="16964120" cy="1107062"/>
          </a:xfrm>
          <a:custGeom>
            <a:avLst/>
            <a:gdLst/>
            <a:ahLst/>
            <a:cxnLst/>
            <a:rect r="r" b="b" t="t" l="l"/>
            <a:pathLst>
              <a:path h="1107062" w="16964120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3503" y="1688449"/>
            <a:ext cx="18375097" cy="8662054"/>
          </a:xfrm>
          <a:custGeom>
            <a:avLst/>
            <a:gdLst/>
            <a:ahLst/>
            <a:cxnLst/>
            <a:rect r="r" b="b" t="t" l="l"/>
            <a:pathLst>
              <a:path h="8662054" w="18375097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80306" y="2291277"/>
            <a:ext cx="6886575" cy="6029325"/>
          </a:xfrm>
          <a:custGeom>
            <a:avLst/>
            <a:gdLst/>
            <a:ahLst/>
            <a:cxnLst/>
            <a:rect r="r" b="b" t="t" l="l"/>
            <a:pathLst>
              <a:path h="6029325" w="6886575">
                <a:moveTo>
                  <a:pt x="0" y="0"/>
                </a:moveTo>
                <a:lnTo>
                  <a:pt x="6886575" y="0"/>
                </a:lnTo>
                <a:lnTo>
                  <a:pt x="6886575" y="6029325"/>
                </a:lnTo>
                <a:lnTo>
                  <a:pt x="0" y="6029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085" t="-32528" r="-8575" b="-15846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10355" y="246802"/>
            <a:ext cx="12993361" cy="125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6"/>
              </a:lnSpc>
            </a:pPr>
            <a:r>
              <a:rPr lang="en-US" sz="7333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Клітини внутрішнього шару :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2328" y="784317"/>
            <a:ext cx="1180576" cy="8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2451">
                <a:solidFill>
                  <a:srgbClr val="547228"/>
                </a:solidFill>
                <a:latin typeface="Comic Sans"/>
                <a:ea typeface="Comic Sans"/>
                <a:cs typeface="Comic Sans"/>
                <a:sym typeface="Comic Sans"/>
              </a:rPr>
              <a:t>БІОЛОГІЯ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7572" y="2420969"/>
            <a:ext cx="9165612" cy="490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3"/>
              </a:lnSpc>
            </a:pPr>
            <a:r>
              <a:rPr lang="en-US" b="true" sz="7082">
                <a:solidFill>
                  <a:srgbClr val="E33924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Травні клітини </a:t>
            </a:r>
            <a:r>
              <a:rPr lang="en-US" b="true" sz="7082">
                <a:solidFill>
                  <a:srgbClr val="547228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- захоплюють їжу і перетравлюють у травних вакуолях.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781348" y="3982403"/>
            <a:ext cx="1668780" cy="199072"/>
            <a:chOff x="0" y="0"/>
            <a:chExt cx="2225040" cy="2654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8260" y="50800"/>
              <a:ext cx="2125980" cy="181610"/>
            </a:xfrm>
            <a:custGeom>
              <a:avLst/>
              <a:gdLst/>
              <a:ahLst/>
              <a:cxnLst/>
              <a:rect r="r" b="b" t="t" l="l"/>
              <a:pathLst>
                <a:path h="181610" w="2125980">
                  <a:moveTo>
                    <a:pt x="67310" y="0"/>
                  </a:moveTo>
                  <a:cubicBezTo>
                    <a:pt x="1656080" y="12700"/>
                    <a:pt x="1974850" y="15240"/>
                    <a:pt x="2067560" y="43180"/>
                  </a:cubicBezTo>
                  <a:cubicBezTo>
                    <a:pt x="2094230" y="52070"/>
                    <a:pt x="2106930" y="58420"/>
                    <a:pt x="2115820" y="72390"/>
                  </a:cubicBezTo>
                  <a:cubicBezTo>
                    <a:pt x="2124710" y="86360"/>
                    <a:pt x="2125980" y="113030"/>
                    <a:pt x="2118360" y="128270"/>
                  </a:cubicBezTo>
                  <a:cubicBezTo>
                    <a:pt x="2112010" y="143510"/>
                    <a:pt x="2090420" y="160020"/>
                    <a:pt x="2073910" y="162560"/>
                  </a:cubicBezTo>
                  <a:cubicBezTo>
                    <a:pt x="2058670" y="165100"/>
                    <a:pt x="2033270" y="156210"/>
                    <a:pt x="2021840" y="144780"/>
                  </a:cubicBezTo>
                  <a:cubicBezTo>
                    <a:pt x="2010410" y="132080"/>
                    <a:pt x="2002790" y="106680"/>
                    <a:pt x="2006600" y="90170"/>
                  </a:cubicBezTo>
                  <a:cubicBezTo>
                    <a:pt x="2009140" y="73660"/>
                    <a:pt x="2026920" y="53340"/>
                    <a:pt x="2042160" y="48260"/>
                  </a:cubicBezTo>
                  <a:cubicBezTo>
                    <a:pt x="2057400" y="41910"/>
                    <a:pt x="2084070" y="44450"/>
                    <a:pt x="2098040" y="53340"/>
                  </a:cubicBezTo>
                  <a:cubicBezTo>
                    <a:pt x="2112010" y="62230"/>
                    <a:pt x="2123440" y="87630"/>
                    <a:pt x="2124710" y="102870"/>
                  </a:cubicBezTo>
                  <a:cubicBezTo>
                    <a:pt x="2125980" y="115570"/>
                    <a:pt x="2120900" y="129540"/>
                    <a:pt x="2112010" y="139700"/>
                  </a:cubicBezTo>
                  <a:cubicBezTo>
                    <a:pt x="2101850" y="151130"/>
                    <a:pt x="2089150" y="157480"/>
                    <a:pt x="2061210" y="162560"/>
                  </a:cubicBezTo>
                  <a:cubicBezTo>
                    <a:pt x="1965960" y="181610"/>
                    <a:pt x="1653540" y="132080"/>
                    <a:pt x="1393190" y="125730"/>
                  </a:cubicBezTo>
                  <a:cubicBezTo>
                    <a:pt x="1026160" y="116840"/>
                    <a:pt x="203200" y="156210"/>
                    <a:pt x="67310" y="130810"/>
                  </a:cubicBezTo>
                  <a:cubicBezTo>
                    <a:pt x="41910" y="127000"/>
                    <a:pt x="34290" y="124460"/>
                    <a:pt x="24130" y="114300"/>
                  </a:cubicBezTo>
                  <a:cubicBezTo>
                    <a:pt x="12700" y="105410"/>
                    <a:pt x="3810" y="87630"/>
                    <a:pt x="2540" y="73660"/>
                  </a:cubicBezTo>
                  <a:cubicBezTo>
                    <a:pt x="0" y="58420"/>
                    <a:pt x="3810" y="39370"/>
                    <a:pt x="12700" y="27940"/>
                  </a:cubicBezTo>
                  <a:cubicBezTo>
                    <a:pt x="24130" y="13970"/>
                    <a:pt x="67310" y="0"/>
                    <a:pt x="67310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DAGalakPByY</dc:identifier>
  <dcterms:modified xsi:type="dcterms:W3CDTF">2011-08-01T06:04:30Z</dcterms:modified>
  <cp:revision>1</cp:revision>
  <dc:title>Тварини здатні до :</dc:title>
</cp:coreProperties>
</file>