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4" r:id="rId2"/>
    <p:sldId id="312" r:id="rId3"/>
    <p:sldId id="313" r:id="rId4"/>
    <p:sldId id="314" r:id="rId5"/>
    <p:sldId id="315" r:id="rId6"/>
    <p:sldId id="316" r:id="rId7"/>
    <p:sldId id="317" r:id="rId8"/>
    <p:sldId id="319" r:id="rId9"/>
    <p:sldId id="321" r:id="rId10"/>
    <p:sldId id="318" r:id="rId11"/>
    <p:sldId id="322" r:id="rId12"/>
    <p:sldId id="320" r:id="rId13"/>
    <p:sldId id="323" r:id="rId14"/>
    <p:sldId id="324" r:id="rId15"/>
    <p:sldId id="325" r:id="rId16"/>
    <p:sldId id="326" r:id="rId17"/>
    <p:sldId id="327" r:id="rId18"/>
    <p:sldId id="329" r:id="rId19"/>
    <p:sldId id="328" r:id="rId20"/>
    <p:sldId id="332" r:id="rId21"/>
    <p:sldId id="333" r:id="rId22"/>
    <p:sldId id="33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7350"/>
    <a:srgbClr val="FDF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CEB357-904B-4643-8B10-C9D56A032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A340730-C789-457A-A36B-FBFE1BBF5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63E8E2-0861-4773-99BF-A73DFA67C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58DA-EB67-44F6-AD29-38A5D0249B6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4DB9D2-FEC2-4BF3-A5B7-EFF3675D7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A16567-12A2-415E-B5DE-FB6B93DED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4952-E428-4B59-AA82-F67086F5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531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A1B75-1CF1-4D7E-B18D-1708A24D8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0CCED1-6341-466A-A676-2BB16820C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3876E6-D661-4BB5-9CF0-96B55CEBE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58DA-EB67-44F6-AD29-38A5D0249B6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4B0177-033E-4FA3-969F-45C3957F1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7DCEB6-BB54-4612-8B9D-8D6C3E983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4952-E428-4B59-AA82-F67086F5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770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16F81F8-8D35-437D-B10D-FFC770D235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C178E2-C9F1-41B3-A670-D9112DF3F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2E1986-9642-4E0B-8279-35524D902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58DA-EB67-44F6-AD29-38A5D0249B6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C2C6F1-34EF-47A3-9ACF-90FA0CB14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48FDC5-8222-46DE-970F-BD4078D2A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4952-E428-4B59-AA82-F67086F5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35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2F707-37D9-4ECF-8A55-7DC4744B4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D7AF63-8B0E-42E2-90A5-F8EFBF7D1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4E2139-C097-446B-8C9C-6A6E6DF46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58DA-EB67-44F6-AD29-38A5D0249B6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43E9CA-9328-4A82-8693-86B82E6B2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CC7FBE-A640-400B-8B01-A052B4E0E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4952-E428-4B59-AA82-F67086F5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8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D5964-478E-4DE0-A7FA-662E90E18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4D81F7-7B51-4F52-92DC-878937B29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4FC557-7561-4127-BC97-68B2B582B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58DA-EB67-44F6-AD29-38A5D0249B6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B655C5-90C3-4480-84BB-79165B04A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9CD828-141F-4C70-B600-C09A826A4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4952-E428-4B59-AA82-F67086F5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71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37533-281A-4EE3-BE86-75E00E8ED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C5CE29-64E4-4D17-9C84-57608B85F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7D6BEF-A5C0-4E3A-AF4B-8993097C9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C4ACCB-26B9-42CE-BB71-CB3123306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58DA-EB67-44F6-AD29-38A5D0249B6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7BB03D-9805-449A-815F-18DA42BAE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0BBD6C-F131-4D51-94A9-EF50DE0A1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4952-E428-4B59-AA82-F67086F5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6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888FDE-8995-4E5C-9ADF-B043ADD5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DCEEC8-01FD-43C2-8124-B840DD97A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46C05F-CB52-46A2-A286-92436B7A18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16802D8-E0DA-41D5-9304-3AB970914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5303C1-F631-4225-9824-62E273BDD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9056A3C-1033-4CD0-B4D4-2775045EA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58DA-EB67-44F6-AD29-38A5D0249B6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B004174-B342-4DCF-83D7-5DD4D6DDD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A01BF4-4467-4351-B571-B8454E1BB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4952-E428-4B59-AA82-F67086F5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379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9CE609-F0CF-4321-91C3-C9F55C09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4D77A6C-E34A-472B-80C8-FD4BBD575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58DA-EB67-44F6-AD29-38A5D0249B6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5023EAB-8AFB-47DC-A90E-0B64099C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94A80F-39FE-4FCD-AC4E-F9E90F1BA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4952-E428-4B59-AA82-F67086F5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143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77E0934-4867-4C93-A5AA-7D29FF783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58DA-EB67-44F6-AD29-38A5D0249B6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51254B9-756E-4E89-A949-55E03ED12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B09BD4-6CBF-4C58-96EC-6BECCA35B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4952-E428-4B59-AA82-F67086F5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244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2D5FA-FAA2-48DC-8003-F96CB6BDB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6E276D-9765-4405-91F2-A610D0371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6307B2D-A5BE-4AC9-A88D-AF48E8214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4B6846-B42F-48D0-BC16-E4ACCAD47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58DA-EB67-44F6-AD29-38A5D0249B6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68721D-0BC8-4B7B-A36F-AF2A32EF6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020040-8762-4F83-87A0-8907E031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4952-E428-4B59-AA82-F67086F5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16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CB75A-681E-41DE-B5F8-4EEA0F087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5C8A09D-014E-49F7-A452-6D3220F2E4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98750F-C497-44DA-882E-BE9C6E3A5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14E9F5-A1AB-41DB-980A-F0A3625FB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58DA-EB67-44F6-AD29-38A5D0249B6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52A0C8-264B-49A4-8135-43D75A96C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DFB0BB-7B5B-415F-837D-B2F1CABCA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4952-E428-4B59-AA82-F67086F5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119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8EC10-E187-45E8-9E4A-1CCE58DAA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B2CA2A-BF33-4A5B-9B5E-CAD7085B5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873485-DB2A-4AEE-8C70-3F2724DB1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A58DA-EB67-44F6-AD29-38A5D0249B6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A3C860-E0CB-40B4-AE32-EA963473FE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1BEE30-A779-4EF0-97DB-9C74444979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44952-E428-4B59-AA82-F67086F51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649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youtube.com/watch?v=AaP3yDex8I4&amp;t=78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757CC1-54E9-4EB9-8385-0672087B8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A69F34-E636-454E-A85F-18FD0AD01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7F2CD9-916B-45D4-82FB-12B6AA4D2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6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2825FC-38E2-4B7D-AEF6-AF19C5B6A5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82"/>
          <a:stretch/>
        </p:blipFill>
        <p:spPr>
          <a:xfrm>
            <a:off x="5057800" y="1049865"/>
            <a:ext cx="6998732" cy="54638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113802-2608-4E2E-BE4A-A1953597844F}"/>
              </a:ext>
            </a:extLst>
          </p:cNvPr>
          <p:cNvSpPr txBox="1"/>
          <p:nvPr/>
        </p:nvSpPr>
        <p:spPr>
          <a:xfrm>
            <a:off x="0" y="117101"/>
            <a:ext cx="8523112" cy="830997"/>
          </a:xfrm>
          <a:prstGeom prst="rect">
            <a:avLst/>
          </a:prstGeom>
          <a:solidFill>
            <a:srgbClr val="2F73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Фактори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що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впливають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на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формування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агроценозу, </a:t>
            </a:r>
          </a:p>
          <a:p>
            <a:pPr algn="ctr"/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його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флористичний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та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кількісний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склад: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97FDB6-6331-4995-A9FE-5288E1F30EFD}"/>
              </a:ext>
            </a:extLst>
          </p:cNvPr>
          <p:cNvSpPr txBox="1"/>
          <p:nvPr/>
        </p:nvSpPr>
        <p:spPr>
          <a:xfrm>
            <a:off x="654901" y="1227617"/>
            <a:ext cx="44369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omic Sans MS" panose="030F0702030302020204" pitchFamily="66" charset="0"/>
              </a:rPr>
              <a:t>кліматичні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умови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середовища</a:t>
            </a:r>
            <a:r>
              <a:rPr lang="ru-RU" sz="2400" dirty="0"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E4787D-DCFA-4E7D-B31B-3047486351BE}"/>
              </a:ext>
            </a:extLst>
          </p:cNvPr>
          <p:cNvSpPr txBox="1"/>
          <p:nvPr/>
        </p:nvSpPr>
        <p:spPr>
          <a:xfrm>
            <a:off x="654901" y="2083550"/>
            <a:ext cx="26641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omic Sans MS" panose="030F0702030302020204" pitchFamily="66" charset="0"/>
              </a:rPr>
              <a:t>ґрунтові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умови</a:t>
            </a:r>
            <a:r>
              <a:rPr lang="ru-RU" sz="2400" dirty="0"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5142B1-CDB2-4DAC-8B97-508F490F2026}"/>
              </a:ext>
            </a:extLst>
          </p:cNvPr>
          <p:cNvSpPr txBox="1"/>
          <p:nvPr/>
        </p:nvSpPr>
        <p:spPr>
          <a:xfrm>
            <a:off x="654901" y="2574361"/>
            <a:ext cx="47187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omic Sans MS" panose="030F0702030302020204" pitchFamily="66" charset="0"/>
              </a:rPr>
              <a:t>тепловий</a:t>
            </a:r>
            <a:r>
              <a:rPr lang="ru-RU" sz="2400" dirty="0">
                <a:latin typeface="Comic Sans MS" panose="030F0702030302020204" pitchFamily="66" charset="0"/>
              </a:rPr>
              <a:t> режим і </a:t>
            </a:r>
            <a:r>
              <a:rPr lang="ru-RU" sz="2400" dirty="0" err="1">
                <a:latin typeface="Comic Sans MS" panose="030F0702030302020204" pitchFamily="66" charset="0"/>
              </a:rPr>
              <a:t>вологозабезпечення</a:t>
            </a:r>
            <a:r>
              <a:rPr lang="ru-RU" sz="2400" dirty="0"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E451C9-70D8-47AC-A48B-CD31D452E183}"/>
              </a:ext>
            </a:extLst>
          </p:cNvPr>
          <p:cNvSpPr txBox="1"/>
          <p:nvPr/>
        </p:nvSpPr>
        <p:spPr>
          <a:xfrm>
            <a:off x="654901" y="3393821"/>
            <a:ext cx="41772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система </a:t>
            </a:r>
            <a:r>
              <a:rPr lang="ru-RU" sz="2400" dirty="0" err="1">
                <a:latin typeface="Comic Sans MS" panose="030F0702030302020204" pitchFamily="66" charset="0"/>
              </a:rPr>
              <a:t>внесення</a:t>
            </a:r>
            <a:r>
              <a:rPr lang="ru-RU" sz="2400" dirty="0">
                <a:latin typeface="Comic Sans MS" panose="030F0702030302020204" pitchFamily="66" charset="0"/>
              </a:rPr>
              <a:t> добрив;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B146E5-74ED-4673-9CA4-F522EAC6D773}"/>
              </a:ext>
            </a:extLst>
          </p:cNvPr>
          <p:cNvSpPr txBox="1"/>
          <p:nvPr/>
        </p:nvSpPr>
        <p:spPr>
          <a:xfrm>
            <a:off x="654901" y="3855486"/>
            <a:ext cx="42672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omic Sans MS" panose="030F0702030302020204" pitchFamily="66" charset="0"/>
              </a:rPr>
              <a:t>видовий</a:t>
            </a:r>
            <a:r>
              <a:rPr lang="ru-RU" sz="2400" dirty="0">
                <a:latin typeface="Comic Sans MS" panose="030F0702030302020204" pitchFamily="66" charset="0"/>
              </a:rPr>
              <a:t> і </a:t>
            </a:r>
            <a:r>
              <a:rPr lang="ru-RU" sz="2400" dirty="0" err="1">
                <a:latin typeface="Comic Sans MS" panose="030F0702030302020204" pitchFamily="66" charset="0"/>
              </a:rPr>
              <a:t>сортовий</a:t>
            </a:r>
            <a:r>
              <a:rPr lang="ru-RU" sz="2400" dirty="0">
                <a:latin typeface="Comic Sans MS" panose="030F0702030302020204" pitchFamily="66" charset="0"/>
              </a:rPr>
              <a:t> склад </a:t>
            </a:r>
            <a:r>
              <a:rPr lang="ru-RU" sz="2400" dirty="0" err="1">
                <a:latin typeface="Comic Sans MS" panose="030F0702030302020204" pitchFamily="66" charset="0"/>
              </a:rPr>
              <a:t>культурних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рослин</a:t>
            </a:r>
            <a:r>
              <a:rPr lang="ru-RU" sz="2400" dirty="0"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808D3D-3430-48EF-AE57-AEC4795ABACC}"/>
              </a:ext>
            </a:extLst>
          </p:cNvPr>
          <p:cNvSpPr txBox="1"/>
          <p:nvPr/>
        </p:nvSpPr>
        <p:spPr>
          <a:xfrm>
            <a:off x="654901" y="4721438"/>
            <a:ext cx="47187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omic Sans MS" panose="030F0702030302020204" pitchFamily="66" charset="0"/>
              </a:rPr>
              <a:t>флористичне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різноманіття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прилеглих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територій</a:t>
            </a:r>
            <a:r>
              <a:rPr lang="ru-RU" sz="2400" dirty="0">
                <a:latin typeface="Comic Sans MS" panose="030F0702030302020204" pitchFamily="66" charset="0"/>
              </a:rPr>
              <a:t>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66BDEF-A123-429C-89FF-D4EE02C4270D}"/>
              </a:ext>
            </a:extLst>
          </p:cNvPr>
          <p:cNvSpPr txBox="1"/>
          <p:nvPr/>
        </p:nvSpPr>
        <p:spPr>
          <a:xfrm>
            <a:off x="654901" y="5548816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omic Sans MS" panose="030F0702030302020204" pitchFamily="66" charset="0"/>
              </a:rPr>
              <a:t>агротехніка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вирощування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культур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E46B752-ACE2-43CE-9060-6EAD1BBCD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317" y="1299813"/>
            <a:ext cx="396274" cy="39627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ECFF27E-E58D-418B-86E1-F43C871118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317" y="2182817"/>
            <a:ext cx="397301" cy="39730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D05E17F-E2DF-4EC4-B71D-333E52CB7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804" y="2668555"/>
            <a:ext cx="397301" cy="39730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C0ADB5C-8048-41F7-8144-5A621ACF20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317" y="3456827"/>
            <a:ext cx="397301" cy="39730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E0A270D-5561-4321-AEC2-6EEB3A4015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290" y="3896198"/>
            <a:ext cx="397301" cy="39730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806B760-E444-483A-AFEC-4B4E1609B2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289" y="4761489"/>
            <a:ext cx="397301" cy="39730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DDA0EB0-6E90-49E6-BF44-7DECA64F7D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245" y="5619530"/>
            <a:ext cx="397301" cy="39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447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/>
      <p:bldP spid="11" grpId="0"/>
      <p:bldP spid="13" grpId="0"/>
      <p:bldP spid="15" grpId="0"/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99BD4B-6EDE-4338-BA9F-A20847DCCFAA}"/>
              </a:ext>
            </a:extLst>
          </p:cNvPr>
          <p:cNvSpPr txBox="1"/>
          <p:nvPr/>
        </p:nvSpPr>
        <p:spPr>
          <a:xfrm>
            <a:off x="0" y="158044"/>
            <a:ext cx="10367158" cy="461665"/>
          </a:xfrm>
          <a:prstGeom prst="rect">
            <a:avLst/>
          </a:prstGeom>
          <a:solidFill>
            <a:srgbClr val="2F73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Форми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взаємовідносин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між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компонентами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агрофітоценозів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30128A-1A02-4186-BCE1-2C8DB8B87033}"/>
              </a:ext>
            </a:extLst>
          </p:cNvPr>
          <p:cNvSpPr txBox="1"/>
          <p:nvPr/>
        </p:nvSpPr>
        <p:spPr>
          <a:xfrm>
            <a:off x="3999510" y="622079"/>
            <a:ext cx="41929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Прямі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форми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взаємодії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85F50A-AC19-4D09-BC4B-B8B73FA97E0E}"/>
              </a:ext>
            </a:extLst>
          </p:cNvPr>
          <p:cNvSpPr txBox="1"/>
          <p:nvPr/>
        </p:nvSpPr>
        <p:spPr>
          <a:xfrm>
            <a:off x="623165" y="5909468"/>
            <a:ext cx="33250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omic Sans MS" panose="030F0702030302020204" pitchFamily="66" charset="0"/>
              </a:rPr>
              <a:t>1. Паразитизм і </a:t>
            </a:r>
            <a:r>
              <a:rPr lang="ru-RU" sz="2400" dirty="0" err="1">
                <a:latin typeface="Comic Sans MS" panose="030F0702030302020204" pitchFamily="66" charset="0"/>
              </a:rPr>
              <a:t>напівпаразитизм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CFE6DA-DF40-42BF-BC53-9D7BA79580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250"/>
          <a:stretch/>
        </p:blipFill>
        <p:spPr>
          <a:xfrm>
            <a:off x="194188" y="1265972"/>
            <a:ext cx="4183046" cy="466727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A392D7E-371E-41A9-9A1C-C5B29060AD72}"/>
              </a:ext>
            </a:extLst>
          </p:cNvPr>
          <p:cNvSpPr txBox="1"/>
          <p:nvPr/>
        </p:nvSpPr>
        <p:spPr>
          <a:xfrm>
            <a:off x="8635137" y="1114208"/>
            <a:ext cx="34831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2. </a:t>
            </a:r>
            <a:r>
              <a:rPr lang="ru-RU" sz="2400" dirty="0" err="1">
                <a:latin typeface="Comic Sans MS" panose="030F0702030302020204" pitchFamily="66" charset="0"/>
              </a:rPr>
              <a:t>Механічний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тиск</a:t>
            </a:r>
            <a:r>
              <a:rPr lang="ru-RU" sz="2400" dirty="0">
                <a:latin typeface="Comic Sans MS" panose="030F0702030302020204" pitchFamily="66" charset="0"/>
              </a:rPr>
              <a:t>: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D6C6009-4AE7-454E-9AEC-82C1704FB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3920" y="1175226"/>
            <a:ext cx="3738302" cy="249220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91486EB-C96D-4A64-9060-740AA2005704}"/>
              </a:ext>
            </a:extLst>
          </p:cNvPr>
          <p:cNvSpPr txBox="1"/>
          <p:nvPr/>
        </p:nvSpPr>
        <p:spPr>
          <a:xfrm>
            <a:off x="5341767" y="3599609"/>
            <a:ext cx="2502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Виткі і чіпкі рослини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D143D05-926B-41C7-85FF-A0FE0DF653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983"/>
          <a:stretch/>
        </p:blipFill>
        <p:spPr>
          <a:xfrm>
            <a:off x="5076388" y="4060423"/>
            <a:ext cx="3558749" cy="242930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044CDB2-D8A1-44CF-B5D6-8E165801DBF9}"/>
              </a:ext>
            </a:extLst>
          </p:cNvPr>
          <p:cNvSpPr txBox="1"/>
          <p:nvPr/>
        </p:nvSpPr>
        <p:spPr>
          <a:xfrm>
            <a:off x="5151954" y="6446801"/>
            <a:ext cx="3483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Сильно </a:t>
            </a:r>
            <a:r>
              <a:rPr lang="ru-RU" dirty="0" err="1">
                <a:latin typeface="Comic Sans MS" panose="030F0702030302020204" pitchFamily="66" charset="0"/>
              </a:rPr>
              <a:t>розгалужені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рослини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EA6E13-D41B-4702-A243-B99BC2351529}"/>
              </a:ext>
            </a:extLst>
          </p:cNvPr>
          <p:cNvSpPr txBox="1"/>
          <p:nvPr/>
        </p:nvSpPr>
        <p:spPr>
          <a:xfrm>
            <a:off x="9184031" y="5263137"/>
            <a:ext cx="2385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Comic Sans MS" panose="030F0702030302020204" pitchFamily="66" charset="0"/>
              </a:rPr>
              <a:t>Потужно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розвинена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коренева</a:t>
            </a:r>
            <a:r>
              <a:rPr lang="ru-RU" dirty="0">
                <a:latin typeface="Comic Sans MS" panose="030F0702030302020204" pitchFamily="66" charset="0"/>
              </a:rPr>
              <a:t> система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3292722-7EAD-45BA-A64E-04832C053A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7263" y="1869300"/>
            <a:ext cx="3122361" cy="346061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6062264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1" grpId="0"/>
      <p:bldP spid="13" grpId="0"/>
      <p:bldP spid="15" grpId="0"/>
      <p:bldP spid="1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56E73-2C9A-4EB1-8C61-8ADDAB75D9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738"/>
          <a:stretch/>
        </p:blipFill>
        <p:spPr>
          <a:xfrm>
            <a:off x="6095999" y="1501803"/>
            <a:ext cx="5824352" cy="519815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EA8DA1-E9E9-4D40-8239-9AD50D53D8D2}"/>
              </a:ext>
            </a:extLst>
          </p:cNvPr>
          <p:cNvSpPr txBox="1"/>
          <p:nvPr/>
        </p:nvSpPr>
        <p:spPr>
          <a:xfrm>
            <a:off x="0" y="158044"/>
            <a:ext cx="10367158" cy="461665"/>
          </a:xfrm>
          <a:prstGeom prst="rect">
            <a:avLst/>
          </a:prstGeom>
          <a:solidFill>
            <a:srgbClr val="2F73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Форми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взаємовідносин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між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компонентами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агрофітоценозів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BBF6E9-72D0-4523-BC71-27AD87161309}"/>
              </a:ext>
            </a:extLst>
          </p:cNvPr>
          <p:cNvSpPr txBox="1"/>
          <p:nvPr/>
        </p:nvSpPr>
        <p:spPr>
          <a:xfrm>
            <a:off x="214747" y="5300160"/>
            <a:ext cx="576052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omic Sans MS" panose="030F0702030302020204" pitchFamily="66" charset="0"/>
              </a:rPr>
              <a:t>3. </a:t>
            </a:r>
            <a:r>
              <a:rPr lang="ru-RU" sz="2400" dirty="0" err="1">
                <a:latin typeface="Comic Sans MS" panose="030F0702030302020204" pitchFamily="66" charset="0"/>
              </a:rPr>
              <a:t>Алелопатія</a:t>
            </a:r>
            <a:r>
              <a:rPr lang="ru-RU" dirty="0">
                <a:latin typeface="Comic Sans MS" panose="030F0702030302020204" pitchFamily="66" charset="0"/>
              </a:rPr>
              <a:t> (</a:t>
            </a:r>
            <a:r>
              <a:rPr lang="ru-RU" dirty="0" err="1">
                <a:latin typeface="Comic Sans MS" panose="030F0702030302020204" pitchFamily="66" charset="0"/>
              </a:rPr>
              <a:t>біохімічний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вплив</a:t>
            </a:r>
            <a:r>
              <a:rPr lang="ru-RU" dirty="0">
                <a:latin typeface="Comic Sans MS" panose="030F0702030302020204" pitchFamily="66" charset="0"/>
              </a:rPr>
              <a:t>) – </a:t>
            </a:r>
            <a:r>
              <a:rPr lang="ru-RU" dirty="0" err="1">
                <a:latin typeface="Comic Sans MS" panose="030F0702030302020204" pitchFamily="66" charset="0"/>
              </a:rPr>
              <a:t>це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явище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впливу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однієї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рослини</a:t>
            </a:r>
            <a:r>
              <a:rPr lang="ru-RU" dirty="0">
                <a:latin typeface="Comic Sans MS" panose="030F0702030302020204" pitchFamily="66" charset="0"/>
              </a:rPr>
              <a:t> шляхом </a:t>
            </a:r>
            <a:r>
              <a:rPr lang="ru-RU" dirty="0" err="1">
                <a:latin typeface="Comic Sans MS" panose="030F0702030302020204" pitchFamily="66" charset="0"/>
              </a:rPr>
              <a:t>виділення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активних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речовин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які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пригнічують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або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стимулюють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життєдіяльність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іншої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рослини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2B369E-B361-49DA-8943-475B44CFBFE9}"/>
              </a:ext>
            </a:extLst>
          </p:cNvPr>
          <p:cNvSpPr txBox="1"/>
          <p:nvPr/>
        </p:nvSpPr>
        <p:spPr>
          <a:xfrm>
            <a:off x="3999510" y="622079"/>
            <a:ext cx="41929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Прямі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форми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взаємодії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5B20AB-752F-483D-96EC-571FAE1C9E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19" r="5946"/>
          <a:stretch/>
        </p:blipFill>
        <p:spPr>
          <a:xfrm>
            <a:off x="335479" y="1118360"/>
            <a:ext cx="5519056" cy="41818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5EF65E-07FB-4C22-811D-E66CE048E2FD}"/>
              </a:ext>
            </a:extLst>
          </p:cNvPr>
          <p:cNvSpPr txBox="1"/>
          <p:nvPr/>
        </p:nvSpPr>
        <p:spPr>
          <a:xfrm>
            <a:off x="6430024" y="1061829"/>
            <a:ext cx="50588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4. </a:t>
            </a:r>
            <a:r>
              <a:rPr lang="ru-RU" sz="2400" dirty="0" err="1">
                <a:latin typeface="Comic Sans MS" panose="030F0702030302020204" pitchFamily="66" charset="0"/>
              </a:rPr>
              <a:t>Конкуренція</a:t>
            </a:r>
            <a:r>
              <a:rPr lang="ru-RU" sz="2400" dirty="0">
                <a:latin typeface="Comic Sans MS" panose="030F0702030302020204" pitchFamily="66" charset="0"/>
              </a:rPr>
              <a:t> за </a:t>
            </a:r>
            <a:r>
              <a:rPr lang="ru-RU" sz="2400" dirty="0" err="1">
                <a:latin typeface="Comic Sans MS" panose="030F0702030302020204" pitchFamily="66" charset="0"/>
              </a:rPr>
              <a:t>фактори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життя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510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F750CA-114D-4518-9021-3CE12D4E2564}"/>
              </a:ext>
            </a:extLst>
          </p:cNvPr>
          <p:cNvSpPr txBox="1"/>
          <p:nvPr/>
        </p:nvSpPr>
        <p:spPr>
          <a:xfrm>
            <a:off x="0" y="158044"/>
            <a:ext cx="10367158" cy="461665"/>
          </a:xfrm>
          <a:prstGeom prst="rect">
            <a:avLst/>
          </a:prstGeom>
          <a:solidFill>
            <a:srgbClr val="2F73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Форми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взаємовідносин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між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компонентами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агрофітоценозів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6FFF75-A86E-408A-BB0C-7B7AE9E58DE8}"/>
              </a:ext>
            </a:extLst>
          </p:cNvPr>
          <p:cNvSpPr txBox="1"/>
          <p:nvPr/>
        </p:nvSpPr>
        <p:spPr>
          <a:xfrm>
            <a:off x="3999510" y="622079"/>
            <a:ext cx="41929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Непрямі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форми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взаємодії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2CD552-EBC0-4CD0-AE1E-808D50A8FF40}"/>
              </a:ext>
            </a:extLst>
          </p:cNvPr>
          <p:cNvSpPr txBox="1"/>
          <p:nvPr/>
        </p:nvSpPr>
        <p:spPr>
          <a:xfrm>
            <a:off x="169332" y="1004722"/>
            <a:ext cx="54751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omic Sans MS" panose="030F0702030302020204" pitchFamily="66" charset="0"/>
              </a:rPr>
              <a:t>1. </a:t>
            </a:r>
            <a:r>
              <a:rPr lang="ru-RU" sz="2400" dirty="0" err="1">
                <a:latin typeface="Comic Sans MS" panose="030F0702030302020204" pitchFamily="66" charset="0"/>
              </a:rPr>
              <a:t>Фітогенний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вплив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dirty="0">
                <a:latin typeface="Comic Sans MS" panose="030F0702030302020204" pitchFamily="66" charset="0"/>
              </a:rPr>
              <a:t>- </a:t>
            </a:r>
            <a:r>
              <a:rPr lang="ru-RU" dirty="0" err="1">
                <a:latin typeface="Comic Sans MS" panose="030F0702030302020204" pitchFamily="66" charset="0"/>
              </a:rPr>
              <a:t>це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вплив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рослин</a:t>
            </a:r>
            <a:r>
              <a:rPr lang="ru-RU" dirty="0">
                <a:latin typeface="Comic Sans MS" panose="030F0702030302020204" pitchFamily="66" charset="0"/>
              </a:rPr>
              <a:t> на </a:t>
            </a:r>
            <a:r>
              <a:rPr lang="ru-RU" dirty="0" err="1">
                <a:latin typeface="Comic Sans MS" panose="030F0702030302020204" pitchFamily="66" charset="0"/>
              </a:rPr>
              <a:t>інші</a:t>
            </a:r>
            <a:r>
              <a:rPr lang="ru-RU" dirty="0">
                <a:latin typeface="Comic Sans MS" panose="030F0702030302020204" pitchFamily="66" charset="0"/>
              </a:rPr>
              <a:t> через </a:t>
            </a:r>
            <a:r>
              <a:rPr lang="ru-RU" dirty="0" err="1">
                <a:latin typeface="Comic Sans MS" panose="030F0702030302020204" pitchFamily="66" charset="0"/>
              </a:rPr>
              <a:t>формування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внутрішнього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середовища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польового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агрофітоценозу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B81013-EAC7-4644-BDB4-323F0B441D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452"/>
          <a:stretch/>
        </p:blipFill>
        <p:spPr>
          <a:xfrm>
            <a:off x="316087" y="2099407"/>
            <a:ext cx="5181600" cy="460054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44B621B-06D0-4B09-A665-302710E15E0E}"/>
              </a:ext>
            </a:extLst>
          </p:cNvPr>
          <p:cNvSpPr txBox="1"/>
          <p:nvPr/>
        </p:nvSpPr>
        <p:spPr>
          <a:xfrm>
            <a:off x="6829777" y="5967747"/>
            <a:ext cx="419298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omic Sans MS" panose="030F0702030302020204" pitchFamily="66" charset="0"/>
              </a:rPr>
              <a:t>2. </a:t>
            </a:r>
            <a:r>
              <a:rPr lang="ru-RU" sz="2400" dirty="0" err="1">
                <a:latin typeface="Comic Sans MS" panose="030F0702030302020204" pitchFamily="66" charset="0"/>
              </a:rPr>
              <a:t>Едафічні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фактори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dirty="0">
                <a:latin typeface="Comic Sans MS" panose="030F0702030302020204" pitchFamily="66" charset="0"/>
              </a:rPr>
              <a:t>– </a:t>
            </a:r>
          </a:p>
          <a:p>
            <a:pPr algn="ctr"/>
            <a:r>
              <a:rPr lang="ru-RU" dirty="0" err="1">
                <a:latin typeface="Comic Sans MS" panose="030F0702030302020204" pitchFamily="66" charset="0"/>
              </a:rPr>
              <a:t>вплив</a:t>
            </a:r>
            <a:r>
              <a:rPr lang="ru-RU" dirty="0">
                <a:latin typeface="Comic Sans MS" panose="030F0702030302020204" pitchFamily="66" charset="0"/>
              </a:rPr>
              <a:t> через </a:t>
            </a:r>
            <a:r>
              <a:rPr lang="ru-RU" dirty="0" err="1">
                <a:latin typeface="Comic Sans MS" panose="030F0702030302020204" pitchFamily="66" charset="0"/>
              </a:rPr>
              <a:t>ґрунтові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умови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B8E12F3-96FA-4813-B00F-C97469BEE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1167" y="1230489"/>
            <a:ext cx="6316344" cy="473725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19207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55962C-A1CD-4938-9DC0-7298C5F01745}"/>
              </a:ext>
            </a:extLst>
          </p:cNvPr>
          <p:cNvSpPr txBox="1"/>
          <p:nvPr/>
        </p:nvSpPr>
        <p:spPr>
          <a:xfrm>
            <a:off x="0" y="171594"/>
            <a:ext cx="7983186" cy="461665"/>
          </a:xfrm>
          <a:prstGeom prst="rect">
            <a:avLst/>
          </a:prstGeom>
          <a:solidFill>
            <a:srgbClr val="2F73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Підвищення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продуктивності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агроценозів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CE65FC-143B-464D-8572-4156B10FF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470" y="754498"/>
            <a:ext cx="9805060" cy="55146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1B43BD-D822-41CD-9D33-BB91C83C8BBA}"/>
              </a:ext>
            </a:extLst>
          </p:cNvPr>
          <p:cNvSpPr txBox="1"/>
          <p:nvPr/>
        </p:nvSpPr>
        <p:spPr>
          <a:xfrm>
            <a:off x="483425" y="6036451"/>
            <a:ext cx="112251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Comic Sans MS" panose="030F0702030302020204" pitchFamily="66" charset="0"/>
              </a:rPr>
              <a:t>Виконання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програми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меліорації</a:t>
            </a:r>
            <a:r>
              <a:rPr lang="ru-RU" sz="2000" dirty="0">
                <a:latin typeface="Comic Sans MS" panose="030F0702030302020204" pitchFamily="66" charset="0"/>
              </a:rPr>
              <a:t> земель дозволить </a:t>
            </a:r>
            <a:r>
              <a:rPr lang="ru-RU" sz="2000" dirty="0" err="1">
                <a:latin typeface="Comic Sans MS" panose="030F0702030302020204" pitchFamily="66" charset="0"/>
              </a:rPr>
              <a:t>забезпечити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стійке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постачання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населення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всіма</a:t>
            </a:r>
            <a:r>
              <a:rPr lang="ru-RU" sz="2000" dirty="0">
                <a:latin typeface="Comic Sans MS" panose="030F0702030302020204" pitchFamily="66" charset="0"/>
              </a:rPr>
              <a:t> видами </a:t>
            </a:r>
            <a:r>
              <a:rPr lang="ru-RU" sz="2000" dirty="0" err="1">
                <a:latin typeface="Comic Sans MS" panose="030F0702030302020204" pitchFamily="66" charset="0"/>
              </a:rPr>
              <a:t>продовольства</a:t>
            </a:r>
            <a:endParaRPr lang="ru-RU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2525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FB590B-AC65-463A-A114-EA60DBA69A11}"/>
              </a:ext>
            </a:extLst>
          </p:cNvPr>
          <p:cNvSpPr txBox="1"/>
          <p:nvPr/>
        </p:nvSpPr>
        <p:spPr>
          <a:xfrm>
            <a:off x="0" y="171594"/>
            <a:ext cx="7983186" cy="461665"/>
          </a:xfrm>
          <a:prstGeom prst="rect">
            <a:avLst/>
          </a:prstGeom>
          <a:solidFill>
            <a:srgbClr val="2F73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Підвищення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продуктивності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агроценозів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4B3756-B805-41EA-A9E8-7690BCC7DC60}"/>
              </a:ext>
            </a:extLst>
          </p:cNvPr>
          <p:cNvSpPr txBox="1"/>
          <p:nvPr/>
        </p:nvSpPr>
        <p:spPr>
          <a:xfrm>
            <a:off x="305790" y="633259"/>
            <a:ext cx="113320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Comic Sans MS" panose="030F0702030302020204" pitchFamily="66" charset="0"/>
              </a:rPr>
              <a:t>Підвищенню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продуктивності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агроценозів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сприяє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використання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нових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технологій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вирощування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сільськогосподарських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рослин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DAD1D4-B8AC-45EC-8C5C-E9B31CF4BFB9}"/>
              </a:ext>
            </a:extLst>
          </p:cNvPr>
          <p:cNvSpPr txBox="1"/>
          <p:nvPr/>
        </p:nvSpPr>
        <p:spPr>
          <a:xfrm>
            <a:off x="5827814" y="1652655"/>
            <a:ext cx="624543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Індустріальна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технологія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характеризується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       - </a:t>
            </a:r>
            <a:r>
              <a:rPr lang="ru-RU" sz="2400" dirty="0" err="1">
                <a:latin typeface="Comic Sans MS" panose="030F0702030302020204" pitchFamily="66" charset="0"/>
              </a:rPr>
              <a:t>високою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спеціалізацією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         </a:t>
            </a:r>
            <a:r>
              <a:rPr lang="ru-RU" sz="2400" dirty="0" err="1">
                <a:latin typeface="Comic Sans MS" panose="030F0702030302020204" pitchFamily="66" charset="0"/>
              </a:rPr>
              <a:t>господарства</a:t>
            </a:r>
            <a:r>
              <a:rPr lang="ru-RU" sz="2400" dirty="0">
                <a:latin typeface="Comic Sans MS" panose="030F0702030302020204" pitchFamily="66" charset="0"/>
              </a:rPr>
              <a:t>;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       - </a:t>
            </a:r>
            <a:r>
              <a:rPr lang="ru-RU" sz="2400" dirty="0" err="1">
                <a:latin typeface="Comic Sans MS" panose="030F0702030302020204" pitchFamily="66" charset="0"/>
              </a:rPr>
              <a:t>застосуванням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досягнень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         </a:t>
            </a:r>
            <a:r>
              <a:rPr lang="ru-RU" sz="2400" dirty="0" err="1">
                <a:latin typeface="Comic Sans MS" panose="030F0702030302020204" pitchFamily="66" charset="0"/>
              </a:rPr>
              <a:t>селекції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агрохімії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рослинництва</a:t>
            </a:r>
            <a:r>
              <a:rPr lang="ru-RU" sz="2400" dirty="0">
                <a:latin typeface="Comic Sans MS" panose="030F0702030302020204" pitchFamily="66" charset="0"/>
              </a:rPr>
              <a:t>;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       - </a:t>
            </a:r>
            <a:r>
              <a:rPr lang="ru-RU" sz="2400" dirty="0" err="1">
                <a:latin typeface="Comic Sans MS" panose="030F0702030302020204" pitchFamily="66" charset="0"/>
              </a:rPr>
              <a:t>використання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високопродуктивної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         </a:t>
            </a:r>
            <a:r>
              <a:rPr lang="ru-RU" sz="2400" dirty="0" err="1">
                <a:latin typeface="Comic Sans MS" panose="030F0702030302020204" pitchFamily="66" charset="0"/>
              </a:rPr>
              <a:t>техніки</a:t>
            </a:r>
            <a:r>
              <a:rPr lang="ru-RU" sz="2400" dirty="0">
                <a:latin typeface="Comic Sans MS" panose="030F0702030302020204" pitchFamily="66" charset="0"/>
              </a:rPr>
              <a:t>, яка </a:t>
            </a:r>
            <a:r>
              <a:rPr lang="ru-RU" sz="2400" dirty="0" err="1">
                <a:latin typeface="Comic Sans MS" panose="030F0702030302020204" pitchFamily="66" charset="0"/>
              </a:rPr>
              <a:t>працює</a:t>
            </a:r>
            <a:r>
              <a:rPr lang="ru-RU" sz="2400" dirty="0">
                <a:latin typeface="Comic Sans MS" panose="030F0702030302020204" pitchFamily="66" charset="0"/>
              </a:rPr>
              <a:t> з </a:t>
            </a:r>
            <a:r>
              <a:rPr lang="ru-RU" sz="2400" dirty="0" err="1">
                <a:latin typeface="Comic Sans MS" panose="030F0702030302020204" pitchFamily="66" charset="0"/>
              </a:rPr>
              <a:t>урахуванням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         </a:t>
            </a:r>
            <a:r>
              <a:rPr lang="ru-RU" sz="2400" dirty="0" err="1">
                <a:latin typeface="Comic Sans MS" panose="030F0702030302020204" pitchFamily="66" charset="0"/>
              </a:rPr>
              <a:t>біологічних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особливостей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         </a:t>
            </a:r>
            <a:r>
              <a:rPr lang="ru-RU" sz="2400" dirty="0" err="1">
                <a:latin typeface="Comic Sans MS" panose="030F0702030302020204" pitchFamily="66" charset="0"/>
              </a:rPr>
              <a:t>сільськогосподарських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рослин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D4BE83-9DA4-4AC9-8A81-05065108065B}"/>
              </a:ext>
            </a:extLst>
          </p:cNvPr>
          <p:cNvSpPr txBox="1"/>
          <p:nvPr/>
        </p:nvSpPr>
        <p:spPr>
          <a:xfrm>
            <a:off x="216692" y="6136323"/>
            <a:ext cx="107215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Comic Sans MS" panose="030F0702030302020204" pitchFamily="66" charset="0"/>
              </a:rPr>
              <a:t>Показник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технічної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ефективності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відображає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відношення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кількості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виробленої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продукції</a:t>
            </a:r>
            <a:r>
              <a:rPr lang="ru-RU" dirty="0">
                <a:latin typeface="Comic Sans MS" panose="030F0702030302020204" pitchFamily="66" charset="0"/>
              </a:rPr>
              <a:t> до максимально </a:t>
            </a:r>
            <a:r>
              <a:rPr lang="ru-RU" dirty="0" err="1">
                <a:latin typeface="Comic Sans MS" panose="030F0702030302020204" pitchFamily="66" charset="0"/>
              </a:rPr>
              <a:t>можливого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виробництва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використовуючи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наявний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набір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виробничих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ресурсів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F705A4-DB90-4A52-AFFD-FADB4EC92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82" y="1341145"/>
            <a:ext cx="5023262" cy="486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41381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75D49E-34CA-4099-B0EE-743C173024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36"/>
          <a:stretch/>
        </p:blipFill>
        <p:spPr>
          <a:xfrm>
            <a:off x="792677" y="1486342"/>
            <a:ext cx="10606645" cy="520006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FB590B-AC65-463A-A114-EA60DBA69A11}"/>
              </a:ext>
            </a:extLst>
          </p:cNvPr>
          <p:cNvSpPr txBox="1"/>
          <p:nvPr/>
        </p:nvSpPr>
        <p:spPr>
          <a:xfrm>
            <a:off x="0" y="171594"/>
            <a:ext cx="7983186" cy="461665"/>
          </a:xfrm>
          <a:prstGeom prst="rect">
            <a:avLst/>
          </a:prstGeom>
          <a:solidFill>
            <a:srgbClr val="2F73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Підвищення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продуктивності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агроценозів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D9A3CC-A0FB-4279-A66A-A49CD733C4EC}"/>
              </a:ext>
            </a:extLst>
          </p:cNvPr>
          <p:cNvSpPr txBox="1"/>
          <p:nvPr/>
        </p:nvSpPr>
        <p:spPr>
          <a:xfrm>
            <a:off x="283028" y="633259"/>
            <a:ext cx="116259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З метою </a:t>
            </a:r>
            <a:r>
              <a:rPr lang="ru-RU" sz="2400" dirty="0" err="1">
                <a:latin typeface="Comic Sans MS" panose="030F0702030302020204" pitchFamily="66" charset="0"/>
              </a:rPr>
              <a:t>збереження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родючості</a:t>
            </a:r>
            <a:r>
              <a:rPr lang="ru-RU" sz="2400" dirty="0">
                <a:latin typeface="Comic Sans MS" panose="030F0702030302020204" pitchFamily="66" charset="0"/>
              </a:rPr>
              <a:t> земель </a:t>
            </a:r>
            <a:r>
              <a:rPr lang="ru-RU" sz="2400" dirty="0" err="1">
                <a:latin typeface="Comic Sans MS" panose="030F0702030302020204" pitchFamily="66" charset="0"/>
              </a:rPr>
              <a:t>проводять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мінімальне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число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обробок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ґрунту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щоб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важка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техніка</a:t>
            </a:r>
            <a:r>
              <a:rPr lang="ru-RU" sz="2400" dirty="0">
                <a:latin typeface="Comic Sans MS" panose="030F0702030302020204" pitchFamily="66" charset="0"/>
              </a:rPr>
              <a:t> не </a:t>
            </a:r>
            <a:r>
              <a:rPr lang="ru-RU" sz="2400" dirty="0" err="1">
                <a:latin typeface="Comic Sans MS" panose="030F0702030302020204" pitchFamily="66" charset="0"/>
              </a:rPr>
              <a:t>руйнувала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її</a:t>
            </a:r>
            <a:r>
              <a:rPr lang="ru-RU" sz="2400" dirty="0">
                <a:latin typeface="Comic Sans MS" panose="030F0702030302020204" pitchFamily="66" charset="0"/>
              </a:rPr>
              <a:t> структуру </a:t>
            </a:r>
          </a:p>
        </p:txBody>
      </p:sp>
    </p:spTree>
    <p:extLst>
      <p:ext uri="{BB962C8B-B14F-4D97-AF65-F5344CB8AC3E}">
        <p14:creationId xmlns:p14="http://schemas.microsoft.com/office/powerpoint/2010/main" val="1880319747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FB590B-AC65-463A-A114-EA60DBA69A11}"/>
              </a:ext>
            </a:extLst>
          </p:cNvPr>
          <p:cNvSpPr txBox="1"/>
          <p:nvPr/>
        </p:nvSpPr>
        <p:spPr>
          <a:xfrm>
            <a:off x="0" y="171594"/>
            <a:ext cx="7983186" cy="461665"/>
          </a:xfrm>
          <a:prstGeom prst="rect">
            <a:avLst/>
          </a:prstGeom>
          <a:solidFill>
            <a:srgbClr val="2F73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Підвищення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продуктивності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агроценозів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E5162F-E770-4D87-B575-52123C8B2A4F}"/>
              </a:ext>
            </a:extLst>
          </p:cNvPr>
          <p:cNvSpPr txBox="1"/>
          <p:nvPr/>
        </p:nvSpPr>
        <p:spPr>
          <a:xfrm>
            <a:off x="170213" y="633259"/>
            <a:ext cx="118515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omic Sans MS" panose="030F0702030302020204" pitchFamily="66" charset="0"/>
              </a:rPr>
              <a:t>Індустріальна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технологія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вимагає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вирощування</a:t>
            </a:r>
            <a:r>
              <a:rPr lang="ru-RU" sz="2400" dirty="0">
                <a:latin typeface="Comic Sans MS" panose="030F0702030302020204" pitchFamily="66" charset="0"/>
              </a:rPr>
              <a:t> на полях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високопродуктивних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сортів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і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гібридів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рослин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внесення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оптимальних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доз добрив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7C4E24-FA95-4180-8AFC-8893F55598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75" b="18259"/>
          <a:stretch/>
        </p:blipFill>
        <p:spPr>
          <a:xfrm>
            <a:off x="776036" y="1464256"/>
            <a:ext cx="10639928" cy="522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52016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FB590B-AC65-463A-A114-EA60DBA69A11}"/>
              </a:ext>
            </a:extLst>
          </p:cNvPr>
          <p:cNvSpPr txBox="1"/>
          <p:nvPr/>
        </p:nvSpPr>
        <p:spPr>
          <a:xfrm>
            <a:off x="0" y="171594"/>
            <a:ext cx="7983186" cy="461665"/>
          </a:xfrm>
          <a:prstGeom prst="rect">
            <a:avLst/>
          </a:prstGeom>
          <a:solidFill>
            <a:srgbClr val="2F73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Підвищення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продуктивності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агроценозів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F7C0A3-9489-4DD8-A25F-BC6723E13685}"/>
              </a:ext>
            </a:extLst>
          </p:cNvPr>
          <p:cNvSpPr txBox="1"/>
          <p:nvPr/>
        </p:nvSpPr>
        <p:spPr>
          <a:xfrm>
            <a:off x="271153" y="633259"/>
            <a:ext cx="116496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omic Sans MS" panose="030F0702030302020204" pitchFamily="66" charset="0"/>
              </a:rPr>
              <a:t>Найважливіша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умова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застосування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індустріальної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технології</a:t>
            </a:r>
            <a:r>
              <a:rPr lang="ru-RU" sz="2400" dirty="0">
                <a:latin typeface="Comic Sans MS" panose="030F0702030302020204" pitchFamily="66" charset="0"/>
              </a:rPr>
              <a:t> –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це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розміщення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сільськогосподарських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культур по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кращих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попередниках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AB2BAE-30AC-4EF2-A558-7337CC91A5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655" b="14272"/>
          <a:stretch/>
        </p:blipFill>
        <p:spPr>
          <a:xfrm>
            <a:off x="898688" y="1464256"/>
            <a:ext cx="10394621" cy="521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79736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995C32-6487-4404-8D27-1441CD52CA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56" b="5563"/>
          <a:stretch/>
        </p:blipFill>
        <p:spPr>
          <a:xfrm>
            <a:off x="544285" y="1556335"/>
            <a:ext cx="11000510" cy="51690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FB590B-AC65-463A-A114-EA60DBA69A11}"/>
              </a:ext>
            </a:extLst>
          </p:cNvPr>
          <p:cNvSpPr txBox="1"/>
          <p:nvPr/>
        </p:nvSpPr>
        <p:spPr>
          <a:xfrm>
            <a:off x="0" y="171594"/>
            <a:ext cx="7983186" cy="461665"/>
          </a:xfrm>
          <a:prstGeom prst="rect">
            <a:avLst/>
          </a:prstGeom>
          <a:solidFill>
            <a:srgbClr val="2F73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Підвищення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продуктивності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агроценозів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5DBCB4-FDDD-4700-8DC1-1271D5434A81}"/>
              </a:ext>
            </a:extLst>
          </p:cNvPr>
          <p:cNvSpPr txBox="1"/>
          <p:nvPr/>
        </p:nvSpPr>
        <p:spPr>
          <a:xfrm>
            <a:off x="249382" y="721864"/>
            <a:ext cx="11590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omic Sans MS" panose="030F0702030302020204" pitchFamily="66" charset="0"/>
              </a:rPr>
              <a:t>Важлива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умова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отримання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високих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врожаїв</a:t>
            </a:r>
            <a:r>
              <a:rPr lang="ru-RU" sz="2400" dirty="0">
                <a:latin typeface="Comic Sans MS" panose="030F0702030302020204" pitchFamily="66" charset="0"/>
              </a:rPr>
              <a:t> –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своєчасне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проведення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всіх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сільськогосподарських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робіт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081246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4FE97A4-FE50-46B5-81C4-6063A6EF22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1852"/>
          <a:stretch/>
        </p:blipFill>
        <p:spPr>
          <a:xfrm>
            <a:off x="0" y="2179373"/>
            <a:ext cx="12192000" cy="4673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7AEB2-06B9-4E30-BDDD-8B7309983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659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uk-UA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Поширення і використання з комерційною метою </a:t>
            </a:r>
            <a:r>
              <a:rPr lang="uk-UA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заборонено </a:t>
            </a:r>
            <a:r>
              <a:rPr lang="uk-UA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автором</a:t>
            </a:r>
            <a:endParaRPr lang="ru-RU" sz="66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2419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B3450E-A27C-4B59-B127-8DBBF5E7E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30CA73-921A-447B-8585-FB2D44AA9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35E43F-815C-4766-9ECF-55CF73B2A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0576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DF1E40-F9B3-4A93-91F9-08635D5E6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266D5E-236F-43A5-8848-4B4B652C5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23B6E9-C571-4EDF-BF02-781BCF483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3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7F66C5-350F-49E4-A3E5-FB0515A11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495"/>
            <a:ext cx="9547761" cy="846158"/>
          </a:xfrm>
          <a:solidFill>
            <a:srgbClr val="2F7350"/>
          </a:solidFill>
        </p:spPr>
        <p:txBody>
          <a:bodyPr>
            <a:norm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Відеоурок</a:t>
            </a:r>
            <a:r>
              <a:rPr lang="uk-UA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 ви можете переглянути за посиланням:</a:t>
            </a:r>
            <a:endParaRPr lang="ru-RU" sz="28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3CEFB4-F476-490E-AC0D-DC41E3474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713"/>
            <a:ext cx="10515600" cy="729848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>
                <a:latin typeface="Comic Sans MS" panose="030F0702030302020204" pitchFamily="66" charset="0"/>
                <a:hlinkClick r:id="rId2"/>
              </a:rPr>
              <a:t>https://www.youtube.com/watch?v=AaP3yDex8I4&amp;t=78s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1E4BD6-1BA8-4241-A336-441EF8501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644" y="2232561"/>
            <a:ext cx="3670712" cy="367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2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3E6EDA-9C84-4BC8-862E-D5AD8D0EF7B6}"/>
              </a:ext>
            </a:extLst>
          </p:cNvPr>
          <p:cNvSpPr txBox="1"/>
          <p:nvPr/>
        </p:nvSpPr>
        <p:spPr>
          <a:xfrm>
            <a:off x="0" y="116258"/>
            <a:ext cx="12192000" cy="1569660"/>
          </a:xfrm>
          <a:prstGeom prst="rect">
            <a:avLst/>
          </a:prstGeom>
          <a:solidFill>
            <a:srgbClr val="2F73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  <a:latin typeface="Comic Sans MS" panose="030F0702030302020204" pitchFamily="66" charset="0"/>
              </a:rPr>
              <a:t>Агроценоз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від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грец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pl-PL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agros – «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поле», </a:t>
            </a:r>
            <a:r>
              <a:rPr lang="pl-PL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koinos – «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спільний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») –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це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система,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створена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людиною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що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включає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спільноту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живих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організмів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і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пов’язаних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з ними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факторів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середовища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проживання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в межах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однієї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території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об’єднаних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між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собою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кругообігом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речовин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і потоком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енергії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F0F3A7-8A76-4950-BAD6-2414F2F6CB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97"/>
          <a:stretch/>
        </p:blipFill>
        <p:spPr>
          <a:xfrm>
            <a:off x="140183" y="1823369"/>
            <a:ext cx="3966280" cy="456614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12034E6-FFCD-4E27-9BBB-E02E8E6EE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9763" y="1802175"/>
            <a:ext cx="2740006" cy="274000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99D97E2-0CB8-4236-8BEF-756156ABF0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991"/>
          <a:stretch/>
        </p:blipFill>
        <p:spPr>
          <a:xfrm>
            <a:off x="7419894" y="1851168"/>
            <a:ext cx="4522339" cy="23762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10960E9-3E36-4AFA-88A6-85D3332AA3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4100" y="4285940"/>
            <a:ext cx="3520392" cy="23762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52421A4-65A8-4289-88D7-F628FB7DE5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8166" y="4591174"/>
            <a:ext cx="3231727" cy="215056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285863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D4BBE6-95E5-47B7-A53C-EE3FC4FB2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2333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E9CF67-260B-40EA-B496-723CB5687582}"/>
              </a:ext>
            </a:extLst>
          </p:cNvPr>
          <p:cNvSpPr txBox="1"/>
          <p:nvPr/>
        </p:nvSpPr>
        <p:spPr>
          <a:xfrm>
            <a:off x="0" y="120135"/>
            <a:ext cx="6434666" cy="461665"/>
          </a:xfrm>
          <a:prstGeom prst="rect">
            <a:avLst/>
          </a:prstGeom>
          <a:gradFill>
            <a:gsLst>
              <a:gs pos="21000">
                <a:srgbClr val="2F7350">
                  <a:alpha val="63000"/>
                  <a:lumMod val="48000"/>
                  <a:lumOff val="52000"/>
                </a:srgbClr>
              </a:gs>
              <a:gs pos="74000">
                <a:srgbClr val="2F7350"/>
              </a:gs>
              <a:gs pos="83000">
                <a:srgbClr val="2F7350"/>
              </a:gs>
              <a:gs pos="54000">
                <a:srgbClr val="2F7350">
                  <a:alpha val="68000"/>
                </a:srgbClr>
              </a:gs>
            </a:gsLst>
            <a:lin ang="108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Агрофітоценоз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-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польове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угруповання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4882E3-0775-43A9-9D04-096D24C647A0}"/>
              </a:ext>
            </a:extLst>
          </p:cNvPr>
          <p:cNvSpPr txBox="1"/>
          <p:nvPr/>
        </p:nvSpPr>
        <p:spPr>
          <a:xfrm>
            <a:off x="1219200" y="4353468"/>
            <a:ext cx="70216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omic Sans MS" panose="030F0702030302020204" pitchFamily="66" charset="0"/>
              </a:rPr>
              <a:t>культурні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рослини</a:t>
            </a:r>
            <a:r>
              <a:rPr lang="ru-RU" sz="2400" dirty="0">
                <a:latin typeface="Comic Sans MS" panose="030F0702030302020204" pitchFamily="66" charset="0"/>
              </a:rPr>
              <a:t> та </a:t>
            </a:r>
            <a:r>
              <a:rPr lang="ru-RU" sz="2400" dirty="0" err="1">
                <a:latin typeface="Comic Sans MS" panose="030F0702030302020204" pitchFamily="66" charset="0"/>
              </a:rPr>
              <a:t>бур’яни</a:t>
            </a:r>
            <a:r>
              <a:rPr lang="ru-RU" sz="2400" dirty="0">
                <a:latin typeface="Comic Sans MS" panose="030F0702030302020204" pitchFamily="66" charset="0"/>
              </a:rPr>
              <a:t> - </a:t>
            </a:r>
            <a:r>
              <a:rPr lang="ru-RU" sz="2400" dirty="0" err="1">
                <a:solidFill>
                  <a:srgbClr val="2F7350"/>
                </a:solidFill>
                <a:latin typeface="Comic Sans MS" panose="030F0702030302020204" pitchFamily="66" charset="0"/>
              </a:rPr>
              <a:t>продуценти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6626AF-E65E-4D5B-89C4-BE8908B13307}"/>
              </a:ext>
            </a:extLst>
          </p:cNvPr>
          <p:cNvSpPr txBox="1"/>
          <p:nvPr/>
        </p:nvSpPr>
        <p:spPr>
          <a:xfrm>
            <a:off x="1219200" y="4893439"/>
            <a:ext cx="10487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omic Sans MS" panose="030F0702030302020204" pitchFamily="66" charset="0"/>
              </a:rPr>
              <a:t>травоїдні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тварини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різноманітні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рослинні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паразити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гетеротрофні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мікроорганізми</a:t>
            </a:r>
            <a:r>
              <a:rPr lang="ru-RU" sz="2400" dirty="0">
                <a:latin typeface="Comic Sans MS" panose="030F0702030302020204" pitchFamily="66" charset="0"/>
              </a:rPr>
              <a:t> - </a:t>
            </a:r>
            <a:r>
              <a:rPr lang="ru-RU" sz="2400" dirty="0" err="1">
                <a:latin typeface="Comic Sans MS" panose="030F0702030302020204" pitchFamily="66" charset="0"/>
              </a:rPr>
              <a:t>споживачі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органічної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речовини</a:t>
            </a:r>
            <a:r>
              <a:rPr lang="ru-RU" sz="2400" dirty="0">
                <a:latin typeface="Comic Sans MS" panose="030F0702030302020204" pitchFamily="66" charset="0"/>
              </a:rPr>
              <a:t> – </a:t>
            </a:r>
            <a:r>
              <a:rPr lang="ru-RU" sz="2400" dirty="0" err="1">
                <a:solidFill>
                  <a:srgbClr val="2F7350"/>
                </a:solidFill>
                <a:latin typeface="Comic Sans MS" panose="030F0702030302020204" pitchFamily="66" charset="0"/>
              </a:rPr>
              <a:t>консументи</a:t>
            </a:r>
            <a:r>
              <a:rPr lang="ru-RU" sz="2400" dirty="0">
                <a:latin typeface="Comic Sans MS" panose="030F0702030302020204" pitchFamily="66" charset="0"/>
              </a:rPr>
              <a:t>,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7FF357-F922-4A1F-A3C3-B40DC84646B7}"/>
              </a:ext>
            </a:extLst>
          </p:cNvPr>
          <p:cNvSpPr txBox="1"/>
          <p:nvPr/>
        </p:nvSpPr>
        <p:spPr>
          <a:xfrm>
            <a:off x="1219200" y="5755227"/>
            <a:ext cx="9753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latin typeface="Comic Sans MS" panose="030F0702030302020204" pitchFamily="66" charset="0"/>
              </a:rPr>
              <a:t>ґрунтові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тварини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гриби</a:t>
            </a:r>
            <a:r>
              <a:rPr lang="ru-RU" sz="2400" dirty="0">
                <a:latin typeface="Comic Sans MS" panose="030F0702030302020204" pitchFamily="66" charset="0"/>
              </a:rPr>
              <a:t> та </a:t>
            </a:r>
            <a:r>
              <a:rPr lang="ru-RU" sz="2400" dirty="0" err="1">
                <a:latin typeface="Comic Sans MS" panose="030F0702030302020204" pitchFamily="66" charset="0"/>
              </a:rPr>
              <a:t>бактерії</a:t>
            </a:r>
            <a:r>
              <a:rPr lang="ru-RU" sz="2400" dirty="0">
                <a:latin typeface="Comic Sans MS" panose="030F0702030302020204" pitchFamily="66" charset="0"/>
              </a:rPr>
              <a:t> - </a:t>
            </a:r>
            <a:r>
              <a:rPr lang="ru-RU" sz="2400" dirty="0" err="1">
                <a:latin typeface="Comic Sans MS" panose="030F0702030302020204" pitchFamily="66" charset="0"/>
              </a:rPr>
              <a:t>організми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що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розкладають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рослинні</a:t>
            </a:r>
            <a:r>
              <a:rPr lang="ru-RU" sz="2400" dirty="0">
                <a:latin typeface="Comic Sans MS" panose="030F0702030302020204" pitchFamily="66" charset="0"/>
              </a:rPr>
              <a:t> і </a:t>
            </a:r>
            <a:r>
              <a:rPr lang="ru-RU" sz="2400" dirty="0" err="1">
                <a:latin typeface="Comic Sans MS" panose="030F0702030302020204" pitchFamily="66" charset="0"/>
              </a:rPr>
              <a:t>тваринні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рештки</a:t>
            </a:r>
            <a:r>
              <a:rPr lang="ru-RU" sz="2400" dirty="0">
                <a:latin typeface="Comic Sans MS" panose="030F0702030302020204" pitchFamily="66" charset="0"/>
              </a:rPr>
              <a:t> - </a:t>
            </a:r>
            <a:r>
              <a:rPr lang="ru-RU" sz="2400" dirty="0" err="1">
                <a:solidFill>
                  <a:srgbClr val="2F7350"/>
                </a:solidFill>
                <a:latin typeface="Comic Sans MS" panose="030F0702030302020204" pitchFamily="66" charset="0"/>
              </a:rPr>
              <a:t>редуценти</a:t>
            </a:r>
            <a:r>
              <a:rPr lang="ru-RU" sz="2400" dirty="0">
                <a:solidFill>
                  <a:srgbClr val="2F7350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409F05C-8B10-4710-826B-A6B00A23B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78" y="4417832"/>
            <a:ext cx="397301" cy="3973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557203B-44DA-4FFA-AF2F-F4F86CFBC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77" y="4960653"/>
            <a:ext cx="397301" cy="39730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E26DFAF-1F96-4707-9148-8B157213AF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77" y="5802742"/>
            <a:ext cx="397301" cy="39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058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86502F-9530-4EDD-80F9-D99C3E039C92}"/>
              </a:ext>
            </a:extLst>
          </p:cNvPr>
          <p:cNvSpPr txBox="1"/>
          <p:nvPr/>
        </p:nvSpPr>
        <p:spPr>
          <a:xfrm>
            <a:off x="237067" y="619709"/>
            <a:ext cx="50348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omic Sans MS" panose="030F0702030302020204" pitchFamily="66" charset="0"/>
              </a:rPr>
              <a:t>1. </a:t>
            </a:r>
            <a:r>
              <a:rPr lang="ru-RU" sz="2400" dirty="0" err="1">
                <a:latin typeface="Comic Sans MS" panose="030F0702030302020204" pitchFamily="66" charset="0"/>
              </a:rPr>
              <a:t>Культурні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рослини</a:t>
            </a:r>
            <a:r>
              <a:rPr lang="ru-RU" sz="2400" dirty="0">
                <a:latin typeface="Comic Sans MS" panose="030F0702030302020204" pitchFamily="66" charset="0"/>
              </a:rPr>
              <a:t> в </a:t>
            </a:r>
            <a:r>
              <a:rPr lang="ru-RU" sz="2400" dirty="0" err="1">
                <a:latin typeface="Comic Sans MS" panose="030F0702030302020204" pitchFamily="66" charset="0"/>
              </a:rPr>
              <a:t>посівах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можуть</a:t>
            </a:r>
            <a:r>
              <a:rPr lang="ru-RU" sz="2400" dirty="0">
                <a:latin typeface="Comic Sans MS" panose="030F0702030302020204" pitchFamily="66" charset="0"/>
              </a:rPr>
              <a:t> бути </a:t>
            </a:r>
            <a:r>
              <a:rPr lang="ru-RU" sz="2400" dirty="0" err="1">
                <a:latin typeface="Comic Sans MS" panose="030F0702030302020204" pitchFamily="66" charset="0"/>
              </a:rPr>
              <a:t>представлені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одним видом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або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декількома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8BD5B5-57B0-4EDC-97C4-827AA81C5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61" y="1820038"/>
            <a:ext cx="4786195" cy="47861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BDE266-3F77-4A60-A7EF-A6E82BDD7F4D}"/>
              </a:ext>
            </a:extLst>
          </p:cNvPr>
          <p:cNvSpPr txBox="1"/>
          <p:nvPr/>
        </p:nvSpPr>
        <p:spPr>
          <a:xfrm>
            <a:off x="5682428" y="5577159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Comic Sans MS" panose="030F0702030302020204" pitchFamily="66" charset="0"/>
              </a:rPr>
              <a:t>Культури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залежно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від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сівозміни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можуть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займати</a:t>
            </a:r>
            <a:r>
              <a:rPr lang="ru-RU" sz="2000" dirty="0">
                <a:latin typeface="Comic Sans MS" panose="030F0702030302020204" pitchFamily="66" charset="0"/>
              </a:rPr>
              <a:t> поле </a:t>
            </a:r>
            <a:r>
              <a:rPr lang="ru-RU" sz="2000" dirty="0" err="1">
                <a:latin typeface="Comic Sans MS" panose="030F0702030302020204" pitchFamily="66" charset="0"/>
              </a:rPr>
              <a:t>протягом</a:t>
            </a:r>
            <a:r>
              <a:rPr lang="ru-RU" sz="2000" dirty="0">
                <a:latin typeface="Comic Sans MS" panose="030F0702030302020204" pitchFamily="66" charset="0"/>
              </a:rPr>
              <a:t> одного </a:t>
            </a:r>
            <a:r>
              <a:rPr lang="ru-RU" sz="2000" dirty="0" err="1">
                <a:latin typeface="Comic Sans MS" panose="030F0702030302020204" pitchFamily="66" charset="0"/>
              </a:rPr>
              <a:t>вегетаційного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періоду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або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кількох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сезонів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поспіль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594AB33-A178-46C9-BB6C-88754AFAE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1821"/>
          <a:stretch/>
        </p:blipFill>
        <p:spPr>
          <a:xfrm>
            <a:off x="5523575" y="209351"/>
            <a:ext cx="6431358" cy="53060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2B6DAEC-C6F2-4D21-906F-577BBEEDD8A6}"/>
              </a:ext>
            </a:extLst>
          </p:cNvPr>
          <p:cNvSpPr txBox="1"/>
          <p:nvPr/>
        </p:nvSpPr>
        <p:spPr>
          <a:xfrm>
            <a:off x="3856214" y="6238291"/>
            <a:ext cx="141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вика - овес</a:t>
            </a:r>
            <a:endParaRPr lang="ru-RU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13BFB1-91FA-4B6C-A178-C9EB0650FFF6}"/>
              </a:ext>
            </a:extLst>
          </p:cNvPr>
          <p:cNvSpPr txBox="1"/>
          <p:nvPr/>
        </p:nvSpPr>
        <p:spPr>
          <a:xfrm>
            <a:off x="0" y="158044"/>
            <a:ext cx="4620838" cy="461665"/>
          </a:xfrm>
          <a:prstGeom prst="rect">
            <a:avLst/>
          </a:prstGeom>
          <a:solidFill>
            <a:srgbClr val="2F73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Особливості агроценозів: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1255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D0463A-3785-40B2-B193-7723EBAB283C}"/>
              </a:ext>
            </a:extLst>
          </p:cNvPr>
          <p:cNvSpPr txBox="1"/>
          <p:nvPr/>
        </p:nvSpPr>
        <p:spPr>
          <a:xfrm>
            <a:off x="4723611" y="86168"/>
            <a:ext cx="69796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Comic Sans MS" panose="030F0702030302020204" pitchFamily="66" charset="0"/>
              </a:rPr>
              <a:t>Бур’яни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представлені</a:t>
            </a:r>
            <a:r>
              <a:rPr lang="ru-RU" sz="2000" dirty="0">
                <a:latin typeface="Comic Sans MS" panose="030F0702030302020204" pitchFamily="66" charset="0"/>
              </a:rPr>
              <a:t> в </a:t>
            </a:r>
            <a:r>
              <a:rPr lang="ru-RU" sz="2000" dirty="0" err="1">
                <a:latin typeface="Comic Sans MS" panose="030F0702030302020204" pitchFamily="66" charset="0"/>
              </a:rPr>
              <a:t>агрофітоценозі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sz="2000" dirty="0" err="1">
                <a:latin typeface="Comic Sans MS" panose="030F0702030302020204" pitchFamily="66" charset="0"/>
              </a:rPr>
              <a:t>найчастіше</a:t>
            </a:r>
            <a:r>
              <a:rPr lang="ru-RU" sz="2000" dirty="0">
                <a:latin typeface="Comic Sans MS" panose="030F0702030302020204" pitchFamily="66" charset="0"/>
              </a:rPr>
              <a:t> 10-15 видами, </a:t>
            </a:r>
            <a:r>
              <a:rPr lang="ru-RU" sz="2000" dirty="0" err="1">
                <a:latin typeface="Comic Sans MS" panose="030F0702030302020204" pitchFamily="66" charset="0"/>
              </a:rPr>
              <a:t>рідше</a:t>
            </a:r>
            <a:r>
              <a:rPr lang="ru-RU" sz="2000" dirty="0">
                <a:latin typeface="Comic Sans MS" panose="030F0702030302020204" pitchFamily="66" charset="0"/>
              </a:rPr>
              <a:t> 20-30 видами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560B3F-AD48-442F-9B0F-9DD726008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245" y="1009403"/>
            <a:ext cx="9178070" cy="5716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BE1CB6-71D9-416E-8A8F-DE904F058E0A}"/>
              </a:ext>
            </a:extLst>
          </p:cNvPr>
          <p:cNvSpPr txBox="1"/>
          <p:nvPr/>
        </p:nvSpPr>
        <p:spPr>
          <a:xfrm>
            <a:off x="948267" y="1082562"/>
            <a:ext cx="207073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dirty="0" err="1">
                <a:solidFill>
                  <a:srgbClr val="2F7350"/>
                </a:solidFill>
                <a:latin typeface="Comic Sans MS" panose="030F0702030302020204" pitchFamily="66" charset="0"/>
              </a:rPr>
              <a:t>Рутка</a:t>
            </a:r>
            <a:r>
              <a:rPr lang="uk-UA" sz="2000" dirty="0">
                <a:solidFill>
                  <a:srgbClr val="2F7350"/>
                </a:solidFill>
                <a:latin typeface="Comic Sans MS" panose="030F0702030302020204" pitchFamily="66" charset="0"/>
              </a:rPr>
              <a:t> лікарська</a:t>
            </a:r>
            <a:endParaRPr lang="ru-RU" sz="2000" dirty="0">
              <a:solidFill>
                <a:srgbClr val="2F73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EE450A-4BF8-4A4F-B67A-131ECA2EA632}"/>
              </a:ext>
            </a:extLst>
          </p:cNvPr>
          <p:cNvSpPr txBox="1"/>
          <p:nvPr/>
        </p:nvSpPr>
        <p:spPr>
          <a:xfrm>
            <a:off x="3910780" y="814140"/>
            <a:ext cx="234596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2F7350"/>
                </a:solidFill>
                <a:latin typeface="Comic Sans MS" panose="030F0702030302020204" pitchFamily="66" charset="0"/>
              </a:rPr>
              <a:t>Глуха кропива стеблообгортна</a:t>
            </a:r>
            <a:endParaRPr lang="ru-RU" sz="2000" dirty="0">
              <a:solidFill>
                <a:srgbClr val="2F73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36E1E3-3D0C-4726-B5B1-AB1F88D4E542}"/>
              </a:ext>
            </a:extLst>
          </p:cNvPr>
          <p:cNvSpPr txBox="1"/>
          <p:nvPr/>
        </p:nvSpPr>
        <p:spPr>
          <a:xfrm>
            <a:off x="6897368" y="814140"/>
            <a:ext cx="207073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2F7350"/>
                </a:solidFill>
                <a:latin typeface="Comic Sans MS" panose="030F0702030302020204" pitchFamily="66" charset="0"/>
              </a:rPr>
              <a:t>Глуха кропива пурпурна</a:t>
            </a:r>
            <a:endParaRPr lang="ru-RU" sz="2000" dirty="0">
              <a:solidFill>
                <a:srgbClr val="2F735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301E50-D02B-4BEA-AB78-4609CE055F49}"/>
              </a:ext>
            </a:extLst>
          </p:cNvPr>
          <p:cNvSpPr txBox="1"/>
          <p:nvPr/>
        </p:nvSpPr>
        <p:spPr>
          <a:xfrm>
            <a:off x="948267" y="3959856"/>
            <a:ext cx="325559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2F7350"/>
                </a:solidFill>
                <a:latin typeface="Comic Sans MS" panose="030F0702030302020204" pitchFamily="66" charset="0"/>
              </a:rPr>
              <a:t>Вероніка </a:t>
            </a:r>
            <a:r>
              <a:rPr lang="uk-UA" sz="2000" dirty="0" err="1">
                <a:solidFill>
                  <a:srgbClr val="2F7350"/>
                </a:solidFill>
                <a:latin typeface="Comic Sans MS" panose="030F0702030302020204" pitchFamily="66" charset="0"/>
              </a:rPr>
              <a:t>плющолиста</a:t>
            </a:r>
            <a:endParaRPr lang="ru-RU" sz="2000" dirty="0">
              <a:solidFill>
                <a:srgbClr val="2F735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16B6BA-C23F-4645-91DA-47F9A3DF0D68}"/>
              </a:ext>
            </a:extLst>
          </p:cNvPr>
          <p:cNvSpPr txBox="1"/>
          <p:nvPr/>
        </p:nvSpPr>
        <p:spPr>
          <a:xfrm>
            <a:off x="3927864" y="3931918"/>
            <a:ext cx="301142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2F7350"/>
                </a:solidFill>
                <a:latin typeface="Comic Sans MS" panose="030F0702030302020204" pitchFamily="66" charset="0"/>
              </a:rPr>
              <a:t>Вероніка персидська</a:t>
            </a:r>
            <a:endParaRPr lang="ru-RU" sz="2000" dirty="0">
              <a:solidFill>
                <a:srgbClr val="2F735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354F6E-C998-4073-8F2C-E1C04DAE2A9A}"/>
              </a:ext>
            </a:extLst>
          </p:cNvPr>
          <p:cNvSpPr txBox="1"/>
          <p:nvPr/>
        </p:nvSpPr>
        <p:spPr>
          <a:xfrm>
            <a:off x="6942465" y="3931918"/>
            <a:ext cx="29397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2F7350"/>
                </a:solidFill>
                <a:latin typeface="Comic Sans MS" panose="030F0702030302020204" pitchFamily="66" charset="0"/>
              </a:rPr>
              <a:t>Ромашка лікарська</a:t>
            </a:r>
            <a:endParaRPr lang="ru-RU" sz="2000" dirty="0">
              <a:solidFill>
                <a:srgbClr val="2F735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FB191A-67E5-4325-80CD-C40B25460B61}"/>
              </a:ext>
            </a:extLst>
          </p:cNvPr>
          <p:cNvSpPr txBox="1"/>
          <p:nvPr/>
        </p:nvSpPr>
        <p:spPr>
          <a:xfrm>
            <a:off x="0" y="158044"/>
            <a:ext cx="4620838" cy="461665"/>
          </a:xfrm>
          <a:prstGeom prst="rect">
            <a:avLst/>
          </a:prstGeom>
          <a:solidFill>
            <a:srgbClr val="2F73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Особливості агроценозів: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894941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DAAE57-22F8-4A73-BC9C-F1BDF4B70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02D73E-7A09-4F90-9088-3F1DA4C2E719}"/>
              </a:ext>
            </a:extLst>
          </p:cNvPr>
          <p:cNvSpPr txBox="1"/>
          <p:nvPr/>
        </p:nvSpPr>
        <p:spPr>
          <a:xfrm>
            <a:off x="4819769" y="158044"/>
            <a:ext cx="7586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2.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Обов’язковою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ланкою агроценозу є </a:t>
            </a:r>
            <a:r>
              <a:rPr lang="ru-RU" sz="2400" dirty="0" err="1">
                <a:solidFill>
                  <a:srgbClr val="FFC000"/>
                </a:solidFill>
                <a:latin typeface="Comic Sans MS" panose="030F0702030302020204" pitchFamily="66" charset="0"/>
              </a:rPr>
              <a:t>людина</a:t>
            </a:r>
            <a:endParaRPr lang="ru-RU" sz="2400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43BDD6-C85B-4554-A349-E0CE87448C0F}"/>
              </a:ext>
            </a:extLst>
          </p:cNvPr>
          <p:cNvSpPr txBox="1"/>
          <p:nvPr/>
        </p:nvSpPr>
        <p:spPr>
          <a:xfrm>
            <a:off x="0" y="158044"/>
            <a:ext cx="4620838" cy="461665"/>
          </a:xfrm>
          <a:prstGeom prst="rect">
            <a:avLst/>
          </a:prstGeom>
          <a:solidFill>
            <a:srgbClr val="2F73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Особливості агроценозів: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44144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832A6E-7789-47A5-B3F4-F76CF6DC4F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016"/>
          <a:stretch/>
        </p:blipFill>
        <p:spPr>
          <a:xfrm>
            <a:off x="0" y="1532086"/>
            <a:ext cx="12192000" cy="532591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99BD4B-6EDE-4338-BA9F-A20847DCCFAA}"/>
              </a:ext>
            </a:extLst>
          </p:cNvPr>
          <p:cNvSpPr txBox="1"/>
          <p:nvPr/>
        </p:nvSpPr>
        <p:spPr>
          <a:xfrm>
            <a:off x="0" y="158044"/>
            <a:ext cx="4620838" cy="461665"/>
          </a:xfrm>
          <a:prstGeom prst="rect">
            <a:avLst/>
          </a:prstGeom>
          <a:solidFill>
            <a:srgbClr val="2F73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Особливості агроценозів: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2282A8-7612-4E6C-B7A3-AFBCE167EC10}"/>
              </a:ext>
            </a:extLst>
          </p:cNvPr>
          <p:cNvSpPr txBox="1"/>
          <p:nvPr/>
        </p:nvSpPr>
        <p:spPr>
          <a:xfrm>
            <a:off x="541865" y="660399"/>
            <a:ext cx="108937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3. В агроценозах </a:t>
            </a:r>
            <a:r>
              <a:rPr lang="ru-RU" sz="2400" dirty="0" err="1">
                <a:latin typeface="Comic Sans MS" panose="030F0702030302020204" pitchFamily="66" charset="0"/>
              </a:rPr>
              <a:t>діє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переважно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штучний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добір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спрямований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людиною</a:t>
            </a:r>
            <a:r>
              <a:rPr lang="ru-RU" sz="2400" dirty="0">
                <a:latin typeface="Comic Sans MS" panose="030F0702030302020204" pitchFamily="66" charset="0"/>
              </a:rPr>
              <a:t> на </a:t>
            </a:r>
            <a:r>
              <a:rPr lang="ru-RU" sz="2400" dirty="0" err="1">
                <a:latin typeface="Comic Sans MS" panose="030F0702030302020204" pitchFamily="66" charset="0"/>
              </a:rPr>
              <a:t>підвищення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врожайності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сільськогосподарських</a:t>
            </a:r>
            <a:r>
              <a:rPr lang="ru-RU" sz="2400" dirty="0">
                <a:latin typeface="Comic Sans MS" panose="030F0702030302020204" pitchFamily="66" charset="0"/>
              </a:rPr>
              <a:t> культур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BC1633-CF55-4FEA-8A08-D6D1E9FDC7CC}"/>
              </a:ext>
            </a:extLst>
          </p:cNvPr>
          <p:cNvSpPr txBox="1"/>
          <p:nvPr/>
        </p:nvSpPr>
        <p:spPr>
          <a:xfrm>
            <a:off x="660399" y="5992070"/>
            <a:ext cx="1065671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Comic Sans MS" panose="030F0702030302020204" pitchFamily="66" charset="0"/>
              </a:rPr>
              <a:t>Агроценози</a:t>
            </a:r>
            <a:r>
              <a:rPr lang="ru-RU" sz="2000" dirty="0">
                <a:latin typeface="Comic Sans MS" panose="030F0702030302020204" pitchFamily="66" charset="0"/>
              </a:rPr>
              <a:t> не </a:t>
            </a:r>
            <a:r>
              <a:rPr lang="ru-RU" sz="2000" dirty="0" err="1">
                <a:latin typeface="Comic Sans MS" panose="030F0702030302020204" pitchFamily="66" charset="0"/>
              </a:rPr>
              <a:t>здатні</a:t>
            </a:r>
            <a:r>
              <a:rPr lang="ru-RU" sz="2000" dirty="0">
                <a:latin typeface="Comic Sans MS" panose="030F0702030302020204" pitchFamily="66" charset="0"/>
              </a:rPr>
              <a:t> до </a:t>
            </a:r>
            <a:r>
              <a:rPr lang="ru-RU" sz="2000" dirty="0" err="1">
                <a:latin typeface="Comic Sans MS" panose="030F0702030302020204" pitchFamily="66" charset="0"/>
              </a:rPr>
              <a:t>саморегуляції</a:t>
            </a:r>
            <a:r>
              <a:rPr lang="ru-RU" sz="2000" dirty="0">
                <a:latin typeface="Comic Sans MS" panose="030F0702030302020204" pitchFamily="66" charset="0"/>
              </a:rPr>
              <a:t> й </a:t>
            </a:r>
            <a:r>
              <a:rPr lang="ru-RU" sz="2000" dirty="0" err="1">
                <a:latin typeface="Comic Sans MS" panose="030F0702030302020204" pitchFamily="66" charset="0"/>
              </a:rPr>
              <a:t>самовідтворення</a:t>
            </a:r>
            <a:r>
              <a:rPr lang="ru-RU" sz="2000" dirty="0">
                <a:latin typeface="Comic Sans MS" panose="030F0702030302020204" pitchFamily="66" charset="0"/>
              </a:rPr>
              <a:t>, тому без </a:t>
            </a:r>
            <a:r>
              <a:rPr lang="ru-RU" sz="2000" dirty="0" err="1">
                <a:latin typeface="Comic Sans MS" panose="030F0702030302020204" pitchFamily="66" charset="0"/>
              </a:rPr>
              <a:t>участі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людини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агроценози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зернових</a:t>
            </a:r>
            <a:r>
              <a:rPr lang="ru-RU" sz="2000" dirty="0">
                <a:latin typeface="Comic Sans MS" panose="030F0702030302020204" pitchFamily="66" charset="0"/>
              </a:rPr>
              <a:t> та </a:t>
            </a:r>
            <a:r>
              <a:rPr lang="ru-RU" sz="2000" dirty="0" err="1">
                <a:latin typeface="Comic Sans MS" panose="030F0702030302020204" pitchFamily="66" charset="0"/>
              </a:rPr>
              <a:t>овочевих</a:t>
            </a:r>
            <a:r>
              <a:rPr lang="ru-RU" sz="2000" dirty="0">
                <a:latin typeface="Comic Sans MS" panose="030F0702030302020204" pitchFamily="66" charset="0"/>
              </a:rPr>
              <a:t> культур </a:t>
            </a:r>
            <a:r>
              <a:rPr lang="ru-RU" sz="2000" dirty="0" err="1">
                <a:latin typeface="Comic Sans MS" panose="030F0702030302020204" pitchFamily="66" charset="0"/>
              </a:rPr>
              <a:t>існують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</a:rPr>
              <a:t>нетривало</a:t>
            </a:r>
            <a:r>
              <a:rPr lang="ru-RU" sz="2000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394679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DA8E178-B878-4047-BD55-37D6F467F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233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A32BD1-3362-4273-89B3-6DAFD4C0DA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7" y="6592822"/>
            <a:ext cx="1406173" cy="2651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99BD4B-6EDE-4338-BA9F-A20847DCCFAA}"/>
              </a:ext>
            </a:extLst>
          </p:cNvPr>
          <p:cNvSpPr txBox="1"/>
          <p:nvPr/>
        </p:nvSpPr>
        <p:spPr>
          <a:xfrm>
            <a:off x="0" y="158044"/>
            <a:ext cx="4620838" cy="461665"/>
          </a:xfrm>
          <a:prstGeom prst="rect">
            <a:avLst/>
          </a:prstGeom>
          <a:solidFill>
            <a:srgbClr val="2F73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Особливості агроценозів:</a:t>
            </a:r>
            <a:endParaRPr lang="ru-RU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2282A8-7612-4E6C-B7A3-AFBCE167EC10}"/>
              </a:ext>
            </a:extLst>
          </p:cNvPr>
          <p:cNvSpPr txBox="1"/>
          <p:nvPr/>
        </p:nvSpPr>
        <p:spPr>
          <a:xfrm>
            <a:off x="541865" y="660399"/>
            <a:ext cx="10893778" cy="830997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4. </a:t>
            </a:r>
            <a:r>
              <a:rPr lang="ru-RU" sz="2400" dirty="0" err="1">
                <a:latin typeface="Comic Sans MS" panose="030F0702030302020204" pitchFamily="66" charset="0"/>
              </a:rPr>
              <a:t>Функціонування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агроекосистеми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можливе</a:t>
            </a:r>
            <a:r>
              <a:rPr lang="ru-RU" sz="2400" dirty="0">
                <a:latin typeface="Comic Sans MS" panose="030F0702030302020204" pitchFamily="66" charset="0"/>
              </a:rPr>
              <a:t> за </a:t>
            </a:r>
            <a:r>
              <a:rPr lang="ru-RU" sz="2400" dirty="0" err="1">
                <a:latin typeface="Comic Sans MS" panose="030F0702030302020204" pitchFamily="66" charset="0"/>
              </a:rPr>
              <a:t>умови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постійного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додаткового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надходження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енергії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ззовні</a:t>
            </a:r>
            <a:r>
              <a:rPr lang="ru-RU" sz="2400" dirty="0">
                <a:latin typeface="Comic Sans MS" panose="030F0702030302020204" pitchFamily="66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4F8BD9-AA98-49BB-B361-C1E75965E947}"/>
              </a:ext>
            </a:extLst>
          </p:cNvPr>
          <p:cNvSpPr txBox="1"/>
          <p:nvPr/>
        </p:nvSpPr>
        <p:spPr>
          <a:xfrm>
            <a:off x="7612084" y="4250159"/>
            <a:ext cx="56912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меліорація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</a:p>
          <a:p>
            <a:pPr marL="285750" indent="-285750">
              <a:buFontTx/>
              <a:buChar char="-"/>
            </a:pP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вапнування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</a:p>
          <a:p>
            <a:pPr marL="285750" indent="-285750">
              <a:buFontTx/>
              <a:buChar char="-"/>
            </a:pP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внесення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добрив, </a:t>
            </a:r>
          </a:p>
          <a:p>
            <a:pPr marL="285750" indent="-285750">
              <a:buFontTx/>
              <a:buChar char="-"/>
            </a:pP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внесення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пестицидів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</a:p>
          <a:p>
            <a:pPr marL="285750" indent="-285750">
              <a:buFontTx/>
              <a:buChar char="-"/>
            </a:pP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обробіток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ґрунту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</a:p>
          <a:p>
            <a:pPr marL="285750" indent="-285750">
              <a:buFontTx/>
              <a:buChar char="-"/>
            </a:pP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культивація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сортів</a:t>
            </a:r>
            <a:r>
              <a:rPr lang="ru-RU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 культур</a:t>
            </a:r>
          </a:p>
        </p:txBody>
      </p:sp>
    </p:spTree>
    <p:extLst>
      <p:ext uri="{BB962C8B-B14F-4D97-AF65-F5344CB8AC3E}">
        <p14:creationId xmlns:p14="http://schemas.microsoft.com/office/powerpoint/2010/main" val="37956193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567</Words>
  <Application>Microsoft Office PowerPoint</Application>
  <PresentationFormat>Широкоэкранный</PresentationFormat>
  <Paragraphs>85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Поширення і використання з комерційною метою заборонено автором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Відеоурок ви можете переглянути за посиланням: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2022-02-02T15:59:41Z</dcterms:created>
  <dcterms:modified xsi:type="dcterms:W3CDTF">2022-02-05T08:51:37Z</dcterms:modified>
</cp:coreProperties>
</file>