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461" r:id="rId2"/>
    <p:sldId id="462" r:id="rId3"/>
    <p:sldId id="497" r:id="rId4"/>
    <p:sldId id="378" r:id="rId5"/>
    <p:sldId id="463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488" r:id="rId18"/>
    <p:sldId id="509" r:id="rId19"/>
    <p:sldId id="34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FFFFFF"/>
    <a:srgbClr val="DDDDDD"/>
    <a:srgbClr val="000099"/>
    <a:srgbClr val="111111"/>
    <a:srgbClr val="FFFF66"/>
    <a:srgbClr val="800000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7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5CBD316-B5B1-41AC-B8DD-2787E5EE0571}" type="presOf" srcId="{7904BC7F-E99E-4F03-A3CA-571B3A3BB0A0}" destId="{96DFDAB9-98F9-4C09-A456-FFDF31102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41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33.png"/><Relationship Id="rId4" Type="http://schemas.openxmlformats.org/officeDocument/2006/relationships/hyperlink" Target="http://www.youtub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4832621"/>
              </p:ext>
            </p:extLst>
          </p:nvPr>
        </p:nvGraphicFramePr>
        <p:xfrm>
          <a:off x="457200" y="274637"/>
          <a:ext cx="8291264" cy="265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55674" y="38109"/>
            <a:ext cx="5810067" cy="6819892"/>
            <a:chOff x="3347864" y="16881"/>
            <a:chExt cx="5810067" cy="6819892"/>
          </a:xfrm>
          <a:blipFill>
            <a:blip r:embed="rId7"/>
            <a:stretch>
              <a:fillRect/>
            </a:stretch>
          </a:blipFill>
        </p:grpSpPr>
        <p:pic>
          <p:nvPicPr>
            <p:cNvPr id="6" name="Picture 3" descr="D:\Media\Foto\2012\фотоШкола23\IMG_383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385" y="3198874"/>
              <a:ext cx="5417546" cy="3637899"/>
            </a:xfrm>
            <a:prstGeom prst="rect">
              <a:avLst/>
            </a:prstGeom>
            <a:grpFill/>
            <a:effectLst>
              <a:reflection blurRad="6350" stA="52000" endA="300" endPos="35000" dir="5400000" sy="-100000" algn="bl" rotWithShape="0"/>
              <a:softEdge rad="635000"/>
            </a:effectLst>
            <a:extLst/>
          </p:spPr>
        </p:pic>
        <p:pic>
          <p:nvPicPr>
            <p:cNvPr id="7" name="Picture 2" descr="/Files/images/&amp;Jukcy;&amp;dcy;&amp;icy;&amp;ncy;&amp;acy;_&amp;Ucy;&amp;kcy;&amp;rcy;&amp;acy;&amp;yicy;&amp;ncy;&amp;acy;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6881"/>
              <a:ext cx="5639022" cy="3710451"/>
            </a:xfrm>
            <a:prstGeom prst="rect">
              <a:avLst/>
            </a:prstGeom>
            <a:grpFill/>
            <a:effectLst>
              <a:softEdge rad="635000"/>
            </a:effectLst>
            <a:extLst/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2" y="3748560"/>
            <a:ext cx="3607606" cy="30365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48691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" y="5523178"/>
            <a:ext cx="6117931" cy="13348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839" y="120079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69986" y="2490225"/>
            <a:ext cx="8281613" cy="2808448"/>
            <a:chOff x="463987" y="2568416"/>
            <a:chExt cx="8281613" cy="2808448"/>
          </a:xfrm>
        </p:grpSpPr>
        <p:sp>
          <p:nvSpPr>
            <p:cNvPr id="15" name="Полилиния 14"/>
            <p:cNvSpPr/>
            <p:nvPr/>
          </p:nvSpPr>
          <p:spPr>
            <a:xfrm>
              <a:off x="2652373" y="2670590"/>
              <a:ext cx="3876920" cy="1211537"/>
            </a:xfrm>
            <a:custGeom>
              <a:avLst/>
              <a:gdLst>
                <a:gd name="connsiteX0" fmla="*/ 0 w 3876920"/>
                <a:gd name="connsiteY0" fmla="*/ 0 h 1211537"/>
                <a:gd name="connsiteX1" fmla="*/ 3876920 w 3876920"/>
                <a:gd name="connsiteY1" fmla="*/ 0 h 1211537"/>
                <a:gd name="connsiteX2" fmla="*/ 3876920 w 3876920"/>
                <a:gd name="connsiteY2" fmla="*/ 1211537 h 1211537"/>
                <a:gd name="connsiteX3" fmla="*/ 0 w 3876920"/>
                <a:gd name="connsiteY3" fmla="*/ 1211537 h 1211537"/>
                <a:gd name="connsiteX4" fmla="*/ 0 w 3876920"/>
                <a:gd name="connsiteY4" fmla="*/ 0 h 12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6920" h="1211537">
                  <a:moveTo>
                    <a:pt x="0" y="0"/>
                  </a:moveTo>
                  <a:lnTo>
                    <a:pt x="3876920" y="0"/>
                  </a:lnTo>
                  <a:lnTo>
                    <a:pt x="3876920" y="1211537"/>
                  </a:lnTo>
                  <a:lnTo>
                    <a:pt x="0" y="121153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354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0615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video.meta.ua</a:t>
              </a:r>
              <a:endParaRPr lang="uk-UA" sz="3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29884" y="2568416"/>
              <a:ext cx="848076" cy="10036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ibl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625525" y="4165327"/>
              <a:ext cx="3876920" cy="1211537"/>
            </a:xfrm>
            <a:custGeom>
              <a:avLst/>
              <a:gdLst>
                <a:gd name="connsiteX0" fmla="*/ 0 w 3876920"/>
                <a:gd name="connsiteY0" fmla="*/ 0 h 1211537"/>
                <a:gd name="connsiteX1" fmla="*/ 3876920 w 3876920"/>
                <a:gd name="connsiteY1" fmla="*/ 0 h 1211537"/>
                <a:gd name="connsiteX2" fmla="*/ 3876920 w 3876920"/>
                <a:gd name="connsiteY2" fmla="*/ 1211537 h 1211537"/>
                <a:gd name="connsiteX3" fmla="*/ 0 w 3876920"/>
                <a:gd name="connsiteY3" fmla="*/ 1211537 h 1211537"/>
                <a:gd name="connsiteX4" fmla="*/ 0 w 3876920"/>
                <a:gd name="connsiteY4" fmla="*/ 0 h 12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6920" h="1211537">
                  <a:moveTo>
                    <a:pt x="0" y="0"/>
                  </a:moveTo>
                  <a:lnTo>
                    <a:pt x="3876920" y="0"/>
                  </a:lnTo>
                  <a:lnTo>
                    <a:pt x="3876920" y="1211537"/>
                  </a:lnTo>
                  <a:lnTo>
                    <a:pt x="0" y="121153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354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0615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audio.meta.ua</a:t>
              </a:r>
              <a:endParaRPr lang="uk-UA" sz="3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63987" y="3990327"/>
              <a:ext cx="848076" cy="99057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ibl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олилиния 39"/>
            <p:cNvSpPr/>
            <p:nvPr/>
          </p:nvSpPr>
          <p:spPr>
            <a:xfrm>
              <a:off x="4868680" y="4165327"/>
              <a:ext cx="3876920" cy="1211537"/>
            </a:xfrm>
            <a:custGeom>
              <a:avLst/>
              <a:gdLst>
                <a:gd name="connsiteX0" fmla="*/ 0 w 3876920"/>
                <a:gd name="connsiteY0" fmla="*/ 0 h 1211537"/>
                <a:gd name="connsiteX1" fmla="*/ 3876920 w 3876920"/>
                <a:gd name="connsiteY1" fmla="*/ 0 h 1211537"/>
                <a:gd name="connsiteX2" fmla="*/ 3876920 w 3876920"/>
                <a:gd name="connsiteY2" fmla="*/ 1211537 h 1211537"/>
                <a:gd name="connsiteX3" fmla="*/ 0 w 3876920"/>
                <a:gd name="connsiteY3" fmla="*/ 1211537 h 1211537"/>
                <a:gd name="connsiteX4" fmla="*/ 0 w 3876920"/>
                <a:gd name="connsiteY4" fmla="*/ 0 h 12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6920" h="1211537">
                  <a:moveTo>
                    <a:pt x="0" y="0"/>
                  </a:moveTo>
                  <a:lnTo>
                    <a:pt x="3876920" y="0"/>
                  </a:lnTo>
                  <a:lnTo>
                    <a:pt x="3876920" y="1211537"/>
                  </a:lnTo>
                  <a:lnTo>
                    <a:pt x="0" y="121153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354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0615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radio.meta.ua</a:t>
              </a:r>
              <a:endParaRPr lang="uk-UA" sz="3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707142" y="3990327"/>
              <a:ext cx="848076" cy="990576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ibl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4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044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11560" y="1820713"/>
            <a:ext cx="8240037" cy="4200574"/>
            <a:chOff x="611560" y="1820713"/>
            <a:chExt cx="8240037" cy="4200574"/>
          </a:xfrm>
        </p:grpSpPr>
        <p:sp>
          <p:nvSpPr>
            <p:cNvPr id="9" name="Пирог 8"/>
            <p:cNvSpPr/>
            <p:nvPr/>
          </p:nvSpPr>
          <p:spPr>
            <a:xfrm>
              <a:off x="611560" y="1820713"/>
              <a:ext cx="4200574" cy="42005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ирог 19"/>
            <p:cNvSpPr/>
            <p:nvPr/>
          </p:nvSpPr>
          <p:spPr>
            <a:xfrm>
              <a:off x="1052620" y="2492804"/>
              <a:ext cx="3318454" cy="331845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68" name="Полилиния 7167"/>
            <p:cNvSpPr/>
            <p:nvPr/>
          </p:nvSpPr>
          <p:spPr>
            <a:xfrm>
              <a:off x="2711847" y="2492804"/>
              <a:ext cx="6139750" cy="3318454"/>
            </a:xfrm>
            <a:custGeom>
              <a:avLst/>
              <a:gdLst>
                <a:gd name="connsiteX0" fmla="*/ 0 w 6139750"/>
                <a:gd name="connsiteY0" fmla="*/ 0 h 3318454"/>
                <a:gd name="connsiteX1" fmla="*/ 6139750 w 6139750"/>
                <a:gd name="connsiteY1" fmla="*/ 0 h 3318454"/>
                <a:gd name="connsiteX2" fmla="*/ 6139750 w 6139750"/>
                <a:gd name="connsiteY2" fmla="*/ 3318454 h 3318454"/>
                <a:gd name="connsiteX3" fmla="*/ 0 w 6139750"/>
                <a:gd name="connsiteY3" fmla="*/ 3318454 h 3318454"/>
                <a:gd name="connsiteX4" fmla="*/ 0 w 6139750"/>
                <a:gd name="connsiteY4" fmla="*/ 0 h 331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9750" h="3318454">
                  <a:moveTo>
                    <a:pt x="0" y="0"/>
                  </a:moveTo>
                  <a:lnTo>
                    <a:pt x="6139750" y="0"/>
                  </a:lnTo>
                  <a:lnTo>
                    <a:pt x="6139750" y="3318454"/>
                  </a:lnTo>
                  <a:lnTo>
                    <a:pt x="0" y="33184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2783523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http://www.audiomicro.com</a:t>
              </a:r>
              <a:endParaRPr lang="uk-UA" sz="36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69" name="Пирог 7168"/>
            <p:cNvSpPr/>
            <p:nvPr/>
          </p:nvSpPr>
          <p:spPr>
            <a:xfrm>
              <a:off x="1493680" y="3164896"/>
              <a:ext cx="2436333" cy="2436333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1" name="Полилиния 7170"/>
            <p:cNvSpPr/>
            <p:nvPr/>
          </p:nvSpPr>
          <p:spPr>
            <a:xfrm>
              <a:off x="2711847" y="3164896"/>
              <a:ext cx="6139750" cy="2436333"/>
            </a:xfrm>
            <a:custGeom>
              <a:avLst/>
              <a:gdLst>
                <a:gd name="connsiteX0" fmla="*/ 0 w 6139750"/>
                <a:gd name="connsiteY0" fmla="*/ 0 h 2436333"/>
                <a:gd name="connsiteX1" fmla="*/ 6139750 w 6139750"/>
                <a:gd name="connsiteY1" fmla="*/ 0 h 2436333"/>
                <a:gd name="connsiteX2" fmla="*/ 6139750 w 6139750"/>
                <a:gd name="connsiteY2" fmla="*/ 2436333 h 2436333"/>
                <a:gd name="connsiteX3" fmla="*/ 0 w 6139750"/>
                <a:gd name="connsiteY3" fmla="*/ 2436333 h 2436333"/>
                <a:gd name="connsiteX4" fmla="*/ 0 w 6139750"/>
                <a:gd name="connsiteY4" fmla="*/ 0 h 243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9750" h="2436333">
                  <a:moveTo>
                    <a:pt x="0" y="0"/>
                  </a:moveTo>
                  <a:lnTo>
                    <a:pt x="6139750" y="0"/>
                  </a:lnTo>
                  <a:lnTo>
                    <a:pt x="6139750" y="2436333"/>
                  </a:lnTo>
                  <a:lnTo>
                    <a:pt x="0" y="2436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901402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http://</a:t>
              </a:r>
              <a:r>
                <a:rPr lang="en-US" sz="36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freemusicarchive.org</a:t>
              </a:r>
              <a:endParaRPr lang="uk-UA" sz="3600" b="1" kern="12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2" name="Пирог 7171"/>
            <p:cNvSpPr/>
            <p:nvPr/>
          </p:nvSpPr>
          <p:spPr>
            <a:xfrm>
              <a:off x="1934741" y="3836988"/>
              <a:ext cx="1554212" cy="155421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3" name="Полилиния 7172"/>
            <p:cNvSpPr/>
            <p:nvPr/>
          </p:nvSpPr>
          <p:spPr>
            <a:xfrm>
              <a:off x="2711847" y="3836988"/>
              <a:ext cx="6139750" cy="1554212"/>
            </a:xfrm>
            <a:custGeom>
              <a:avLst/>
              <a:gdLst>
                <a:gd name="connsiteX0" fmla="*/ 0 w 6139750"/>
                <a:gd name="connsiteY0" fmla="*/ 0 h 1554212"/>
                <a:gd name="connsiteX1" fmla="*/ 6139750 w 6139750"/>
                <a:gd name="connsiteY1" fmla="*/ 0 h 1554212"/>
                <a:gd name="connsiteX2" fmla="*/ 6139750 w 6139750"/>
                <a:gd name="connsiteY2" fmla="*/ 1554212 h 1554212"/>
                <a:gd name="connsiteX3" fmla="*/ 0 w 6139750"/>
                <a:gd name="connsiteY3" fmla="*/ 1554212 h 1554212"/>
                <a:gd name="connsiteX4" fmla="*/ 0 w 6139750"/>
                <a:gd name="connsiteY4" fmla="*/ 0 h 155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9750" h="1554212">
                  <a:moveTo>
                    <a:pt x="0" y="0"/>
                  </a:moveTo>
                  <a:lnTo>
                    <a:pt x="6139750" y="0"/>
                  </a:lnTo>
                  <a:lnTo>
                    <a:pt x="6139750" y="1554212"/>
                  </a:lnTo>
                  <a:lnTo>
                    <a:pt x="0" y="15542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019281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http://</a:t>
              </a:r>
              <a:r>
                <a:rPr lang="en-US" sz="3600" b="1" kern="1200" dirty="0" smtClean="0">
                  <a:solidFill>
                    <a:schemeClr val="bg1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boomp3.com</a:t>
              </a:r>
              <a:endParaRPr lang="uk-UA" sz="3600" b="1" kern="120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4" name="Пирог 7173"/>
            <p:cNvSpPr/>
            <p:nvPr/>
          </p:nvSpPr>
          <p:spPr>
            <a:xfrm>
              <a:off x="2375801" y="4509080"/>
              <a:ext cx="672091" cy="672091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5" name="Полилиния 7174"/>
            <p:cNvSpPr/>
            <p:nvPr/>
          </p:nvSpPr>
          <p:spPr>
            <a:xfrm>
              <a:off x="2711847" y="4509080"/>
              <a:ext cx="6139750" cy="672091"/>
            </a:xfrm>
            <a:custGeom>
              <a:avLst/>
              <a:gdLst>
                <a:gd name="connsiteX0" fmla="*/ 0 w 6139750"/>
                <a:gd name="connsiteY0" fmla="*/ 0 h 672091"/>
                <a:gd name="connsiteX1" fmla="*/ 6139750 w 6139750"/>
                <a:gd name="connsiteY1" fmla="*/ 0 h 672091"/>
                <a:gd name="connsiteX2" fmla="*/ 6139750 w 6139750"/>
                <a:gd name="connsiteY2" fmla="*/ 672091 h 672091"/>
                <a:gd name="connsiteX3" fmla="*/ 0 w 6139750"/>
                <a:gd name="connsiteY3" fmla="*/ 672091 h 672091"/>
                <a:gd name="connsiteX4" fmla="*/ 0 w 6139750"/>
                <a:gd name="connsiteY4" fmla="*/ 0 h 6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9750" h="672091">
                  <a:moveTo>
                    <a:pt x="0" y="0"/>
                  </a:moveTo>
                  <a:lnTo>
                    <a:pt x="6139750" y="0"/>
                  </a:lnTo>
                  <a:lnTo>
                    <a:pt x="6139750" y="672091"/>
                  </a:lnTo>
                  <a:lnTo>
                    <a:pt x="0" y="6720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alibri" pitchFamily="34" charset="0"/>
                  <a:cs typeface="Calibri" pitchFamily="34" charset="0"/>
                </a:rPr>
                <a:t>https://</a:t>
              </a:r>
              <a:r>
                <a:rPr lang="en-US" sz="3600" b="1" kern="1200" dirty="0" smtClean="0">
                  <a:solidFill>
                    <a:srgbClr val="800000"/>
                  </a:solidFill>
                  <a:latin typeface="Calibri" pitchFamily="34" charset="0"/>
                  <a:cs typeface="Calibri" pitchFamily="34" charset="0"/>
                </a:rPr>
                <a:t>soundcloud.com</a:t>
              </a:r>
              <a:endParaRPr lang="uk-UA" sz="3600" b="1" kern="12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7170" name="Picture 2" descr="Результат пошуку зображень за запитом &quot;ауді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8537" y="2700544"/>
            <a:ext cx="3960441" cy="23930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4" y="3759608"/>
            <a:ext cx="6987977" cy="240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" y="6151722"/>
            <a:ext cx="8931855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928" y="1196752"/>
            <a:ext cx="8949797" cy="4913288"/>
          </a:xfrm>
          <a:prstGeom prst="roundRect">
            <a:avLst>
              <a:gd name="adj" fmla="val 7909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1880" y="1100294"/>
            <a:ext cx="2088232" cy="672525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spc="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 </a:t>
            </a:r>
            <a:endParaRPr lang="uk-UA" sz="1600" b="1" spc="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75" y="1984539"/>
            <a:ext cx="8308298" cy="1084421"/>
          </a:xfrm>
          <a:prstGeom prst="downArrowCallout">
            <a:avLst>
              <a:gd name="adj1" fmla="val 20273"/>
              <a:gd name="adj2" fmla="val 420597"/>
              <a:gd name="adj3" fmla="val 25000"/>
              <a:gd name="adj4" fmla="val 64977"/>
            </a:avLst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Аудіозаписи, змістом яких є не музика, а радіопередачі, звукові вистави, інтерв'ю, лекції тощо, можуть бути розміщені у вигляді </a:t>
            </a:r>
            <a:r>
              <a:rPr lang="uk-UA" sz="2000" b="1" kern="0" spc="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подкастів</a:t>
            </a:r>
            <a:endParaRPr lang="uk-UA" sz="2000" b="1" kern="0" spc="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5805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04417" y="3356992"/>
            <a:ext cx="6409056" cy="2009061"/>
          </a:xfrm>
          <a:prstGeom prst="roundRect">
            <a:avLst/>
          </a:prstGeom>
          <a:gradFill>
            <a:gsLst>
              <a:gs pos="0">
                <a:schemeClr val="accent1">
                  <a:shade val="60000"/>
                </a:schemeClr>
              </a:gs>
              <a:gs pos="47000">
                <a:srgbClr val="FFFF66"/>
              </a:gs>
            </a:gsLst>
            <a:lin ang="835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b="1" kern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Подкастом</a:t>
            </a: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називають або окремий </a:t>
            </a:r>
            <a:r>
              <a:rPr lang="uk-UA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аудіофайл</a:t>
            </a: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або серію таких файлів, що публікуються за однією адресою в Інтернеті та регулярно оновлюються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Результат пошуку зображень за запитом &quot;подкаст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2" y="3436549"/>
            <a:ext cx="1645633" cy="1645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" y="1240448"/>
            <a:ext cx="2047875" cy="600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4" y="3759608"/>
            <a:ext cx="6987977" cy="240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" y="6151722"/>
            <a:ext cx="8931855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929" y="1196752"/>
            <a:ext cx="8759032" cy="491328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1880" y="1100294"/>
            <a:ext cx="2088232" cy="672525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spc="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 </a:t>
            </a:r>
            <a:endParaRPr lang="uk-UA" sz="1600" b="1" spc="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158" y="1844824"/>
            <a:ext cx="8308298" cy="2441555"/>
          </a:xfrm>
          <a:prstGeom prst="downArrowCallout">
            <a:avLst>
              <a:gd name="adj1" fmla="val 50992"/>
              <a:gd name="adj2" fmla="val 174494"/>
              <a:gd name="adj3" fmla="val 28545"/>
              <a:gd name="adj4" fmla="val 65346"/>
            </a:avLst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Велика кількість сайтів надає можливість прослухати </a:t>
            </a:r>
            <a:r>
              <a:rPr lang="uk-UA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аудіозаписи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онлайн</a:t>
            </a: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defRPr/>
            </a:pP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Це можуть бути улюблені пісні, </a:t>
            </a:r>
            <a:r>
              <a:rPr lang="uk-UA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аудіокниги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радіопередачі тощо. </a:t>
            </a:r>
            <a:endParaRPr lang="uk-UA" kern="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uk-UA" kern="0" dirty="0" err="1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веб-сторінці</a:t>
            </a: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розміщений електронний </a:t>
            </a:r>
            <a:r>
              <a:rPr lang="uk-UA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плеєр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з інструментами для початку чи призупинення прослуховування </a:t>
            </a:r>
            <a:r>
              <a:rPr lang="uk-UA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аудіозапису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та регулювання </a:t>
            </a: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гучності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045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16" y="4438908"/>
            <a:ext cx="7751894" cy="104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4" y="3759608"/>
            <a:ext cx="6987977" cy="240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" y="6151722"/>
            <a:ext cx="8931855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929" y="1196751"/>
            <a:ext cx="8759032" cy="5087649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1880" y="1100294"/>
            <a:ext cx="2088232" cy="672525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spc="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 </a:t>
            </a:r>
            <a:endParaRPr lang="uk-UA" sz="1600" b="1" spc="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88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Пошук і перегляд відео на </a:t>
            </a:r>
            <a:r>
              <a:rPr lang="en-US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YouTube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4350" y="1844824"/>
            <a:ext cx="8443291" cy="2620328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3" algn="just">
              <a:spcAft>
                <a:spcPts val="600"/>
              </a:spcAft>
              <a:defRPr/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Щоб розпочати роботу з </a:t>
            </a:r>
            <a:r>
              <a:rPr lang="en-US" sz="20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YouTube</a:t>
            </a:r>
            <a:r>
              <a:rPr lang="en-US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слід завантажити </a:t>
            </a:r>
            <a:r>
              <a:rPr lang="uk-UA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браузері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 рядку адреси ввести </a:t>
            </a:r>
            <a:r>
              <a:rPr lang="en-US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www.youtube.com</a:t>
            </a:r>
            <a:r>
              <a:rPr lang="en-US" sz="2000" b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Головна сторінка </a:t>
            </a:r>
            <a:r>
              <a:rPr lang="uk-UA" sz="2000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сайта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як і пошукових служб, містить рядок введення для ключових слів. У разі його використання пошук відбувається за вказаними ключовими словами серед відеозаписів, розміщених на </a:t>
            </a:r>
            <a:r>
              <a:rPr lang="en-US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YouTube</a:t>
            </a:r>
            <a:endParaRPr lang="uk-UA" sz="2000" kern="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5" y="2135411"/>
            <a:ext cx="1646648" cy="69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39" y="4723584"/>
            <a:ext cx="6826920" cy="12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4" y="3759608"/>
            <a:ext cx="6987977" cy="240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" y="6151722"/>
            <a:ext cx="8931855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929" y="1196751"/>
            <a:ext cx="8759032" cy="5087649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1880" y="1100294"/>
            <a:ext cx="2088232" cy="672525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spc="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 </a:t>
            </a:r>
            <a:endParaRPr lang="uk-UA" sz="1600" b="1" spc="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3394" y="120079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Пошук і перегляд відео на </a:t>
            </a:r>
            <a:r>
              <a:rPr lang="en-US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YouTube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8309" y="1788805"/>
            <a:ext cx="8262904" cy="92011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У нижній частині області відтворення відеозапису розміщено елементи керування відтворенням та переглядом</a:t>
            </a:r>
            <a:endParaRPr lang="uk-UA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5" y="2194619"/>
            <a:ext cx="1354570" cy="57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0" y="4173834"/>
            <a:ext cx="8120349" cy="84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938" y="3198168"/>
            <a:ext cx="4308263" cy="796469"/>
          </a:xfrm>
          <a:prstGeom prst="cloudCallout">
            <a:avLst>
              <a:gd name="adj1" fmla="val -14498"/>
              <a:gd name="adj2" fmla="val 1259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Перейти до перегляду наступного відео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011" y="5332461"/>
            <a:ext cx="3402730" cy="1124426"/>
          </a:xfrm>
          <a:prstGeom prst="cloudCallout">
            <a:avLst>
              <a:gd name="adj1" fmla="val -25754"/>
              <a:gd name="adj2" fmla="val -10104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Кнопка для початку або призупинення відтворення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1124" y="5221942"/>
            <a:ext cx="2678988" cy="796469"/>
          </a:xfrm>
          <a:prstGeom prst="cloudCallout">
            <a:avLst>
              <a:gd name="adj1" fmla="val -75852"/>
              <a:gd name="adj2" fmla="val -12256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Регулювання гучності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9428" y="5423822"/>
            <a:ext cx="3037144" cy="796469"/>
          </a:xfrm>
          <a:prstGeom prst="cloudCallout">
            <a:avLst>
              <a:gd name="adj1" fmla="val 31293"/>
              <a:gd name="adj2" fmla="val -14826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Інструмент Налаштування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5629" y="3163640"/>
            <a:ext cx="3037144" cy="468511"/>
          </a:xfrm>
          <a:prstGeom prst="cloudCallout">
            <a:avLst>
              <a:gd name="adj1" fmla="val 39381"/>
              <a:gd name="adj2" fmla="val 26641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Повноекранний режим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8782" y="4493089"/>
            <a:ext cx="570519" cy="422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293384" y="4509699"/>
            <a:ext cx="570519" cy="422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57054" y="4536994"/>
            <a:ext cx="570519" cy="422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09100" y="4536994"/>
            <a:ext cx="570519" cy="422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69150" y="4518668"/>
            <a:ext cx="570519" cy="422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1" grpId="0" animBg="1"/>
      <p:bldP spid="34" grpId="0" animBg="1"/>
      <p:bldP spid="35" grpId="0" animBg="1"/>
      <p:bldP spid="2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Чашук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О.Ф.,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7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СЕРВІС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0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45960" y="31876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38462" r="23235" b="30769"/>
          <a:stretch/>
        </p:blipFill>
        <p:spPr bwMode="auto">
          <a:xfrm>
            <a:off x="539552" y="1916832"/>
            <a:ext cx="792087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393248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29676" y="1429398"/>
            <a:ext cx="576064" cy="61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9810" y="0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90291" y="857453"/>
            <a:ext cx="9028521" cy="55096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Прослуховування </a:t>
            </a:r>
            <a:r>
              <a:rPr lang="uk-UA" sz="2400" b="1" dirty="0" err="1">
                <a:latin typeface="Calibri" pitchFamily="34" charset="0"/>
                <a:cs typeface="Calibri" pitchFamily="34" charset="0"/>
              </a:rPr>
              <a:t>аудіокниги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err="1">
                <a:latin typeface="Calibri" pitchFamily="34" charset="0"/>
                <a:cs typeface="Calibri" pitchFamily="34" charset="0"/>
              </a:rPr>
              <a:t>онлайн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28916"/>
            <a:ext cx="89472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400" b="1" kern="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Прослухайте фрагмент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аудіокниги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Євгена Гуцала «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Голодомор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».</a:t>
            </a:r>
            <a:endParaRPr lang="uk-UA" sz="2400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79740" y="-82470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443955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" y="9649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1520" y="2420888"/>
            <a:ext cx="8568953" cy="4374413"/>
            <a:chOff x="395534" y="2420888"/>
            <a:chExt cx="8568953" cy="437441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4" y="2420888"/>
              <a:ext cx="8568953" cy="4374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221" y="5661248"/>
              <a:ext cx="904823" cy="504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-7497" y="5478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9810" y="0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Чашук</a:t>
            </a:r>
            <a:r>
              <a:rPr lang="uk-UA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О.Ф., вчитель інформатики ЗОШ№23, Луцьк</a:t>
            </a:r>
            <a:endParaRPr lang="uk-UA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90291" y="645790"/>
            <a:ext cx="9028521" cy="55096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. Пошук та перегляд відео на </a:t>
            </a:r>
            <a:r>
              <a:rPr lang="uk-UA" sz="2400" b="1" i="1" dirty="0" err="1" smtClean="0">
                <a:latin typeface="Calibri" pitchFamily="34" charset="0"/>
                <a:cs typeface="Calibri" pitchFamily="34" charset="0"/>
              </a:rPr>
              <a:t>YouTube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9472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400" b="1" kern="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Знайдіть і перегляньте на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YouTube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відео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Будова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клітини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каналі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Цікава наука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endParaRPr lang="uk-UA" sz="2400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79740" y="-82470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443955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" y="9649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2" y="2171270"/>
            <a:ext cx="6980722" cy="445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-7497" y="5478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7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8" y="1708152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О.Ф.,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вчитель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інформатики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ЗОШ№23,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8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45960" y="31876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73" y="3325394"/>
            <a:ext cx="2772327" cy="27723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архітектура комп’ютер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394"/>
            <a:ext cx="5043922" cy="32293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8" y="323131"/>
            <a:ext cx="7861743" cy="1715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z="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Чашук О.Ф., вчитель інформатики ЗОШ№23, Луцьк</a:t>
            </a:r>
            <a:endParaRPr lang="uk-UA" sz="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78536" y="5465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2365" y="1709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276" y="1949254"/>
            <a:ext cx="1808693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13" y="2708920"/>
            <a:ext cx="5395490" cy="3816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05" y="2001362"/>
            <a:ext cx="1683187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65" y="3041576"/>
            <a:ext cx="5395490" cy="3816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611560" y="185473"/>
            <a:ext cx="8291264" cy="1970707"/>
          </a:xfrm>
          <a:custGeom>
            <a:avLst/>
            <a:gdLst>
              <a:gd name="connsiteX0" fmla="*/ 0 w 8291264"/>
              <a:gd name="connsiteY0" fmla="*/ 328458 h 1970707"/>
              <a:gd name="connsiteX1" fmla="*/ 328458 w 8291264"/>
              <a:gd name="connsiteY1" fmla="*/ 0 h 1970707"/>
              <a:gd name="connsiteX2" fmla="*/ 7962806 w 8291264"/>
              <a:gd name="connsiteY2" fmla="*/ 0 h 1970707"/>
              <a:gd name="connsiteX3" fmla="*/ 8291264 w 8291264"/>
              <a:gd name="connsiteY3" fmla="*/ 328458 h 1970707"/>
              <a:gd name="connsiteX4" fmla="*/ 8291264 w 8291264"/>
              <a:gd name="connsiteY4" fmla="*/ 1642249 h 1970707"/>
              <a:gd name="connsiteX5" fmla="*/ 7962806 w 8291264"/>
              <a:gd name="connsiteY5" fmla="*/ 1970707 h 1970707"/>
              <a:gd name="connsiteX6" fmla="*/ 328458 w 8291264"/>
              <a:gd name="connsiteY6" fmla="*/ 1970707 h 1970707"/>
              <a:gd name="connsiteX7" fmla="*/ 0 w 8291264"/>
              <a:gd name="connsiteY7" fmla="*/ 1642249 h 1970707"/>
              <a:gd name="connsiteX8" fmla="*/ 0 w 8291264"/>
              <a:gd name="connsiteY8" fmla="*/ 328458 h 19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970707">
                <a:moveTo>
                  <a:pt x="0" y="328458"/>
                </a:moveTo>
                <a:cubicBezTo>
                  <a:pt x="0" y="147056"/>
                  <a:pt x="147056" y="0"/>
                  <a:pt x="328458" y="0"/>
                </a:cubicBezTo>
                <a:lnTo>
                  <a:pt x="7962806" y="0"/>
                </a:lnTo>
                <a:cubicBezTo>
                  <a:pt x="8144208" y="0"/>
                  <a:pt x="8291264" y="147056"/>
                  <a:pt x="8291264" y="328458"/>
                </a:cubicBezTo>
                <a:lnTo>
                  <a:pt x="8291264" y="1642249"/>
                </a:lnTo>
                <a:cubicBezTo>
                  <a:pt x="8291264" y="1823651"/>
                  <a:pt x="8144208" y="1970707"/>
                  <a:pt x="7962806" y="1970707"/>
                </a:cubicBezTo>
                <a:lnTo>
                  <a:pt x="328458" y="1970707"/>
                </a:lnTo>
                <a:cubicBezTo>
                  <a:pt x="147056" y="1970707"/>
                  <a:pt x="0" y="1823651"/>
                  <a:pt x="0" y="1642249"/>
                </a:cubicBezTo>
                <a:lnTo>
                  <a:pt x="0" y="328458"/>
                </a:lnTo>
                <a:close/>
              </a:path>
            </a:pathLst>
          </a:cu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1942" tIns="301942" rIns="301942" bIns="30194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 smtClean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309392" y="6269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4531" y="3149915"/>
            <a:ext cx="8623941" cy="1579424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0000">
                <a:schemeClr val="accent5">
                  <a:tint val="37000"/>
                  <a:satMod val="300000"/>
                </a:schemeClr>
              </a:gs>
              <a:gs pos="44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Aft>
                <a:spcPts val="18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4000" b="1" dirty="0" smtClean="0">
                <a:latin typeface="Calibri" pitchFamily="34" charset="0"/>
                <a:cs typeface="Calibri" pitchFamily="34" charset="0"/>
              </a:rPr>
              <a:t>програми для відтворення відео на комп’ютері</a:t>
            </a:r>
            <a:endParaRPr lang="uk-UA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Picture 6" descr="Результат пошуку зображень за запитом &quot;пригадайт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7142"/>
            <a:ext cx="1083556" cy="10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6840368" y="2216347"/>
            <a:ext cx="1421904" cy="685794"/>
          </a:xfrm>
          <a:prstGeom prst="cloudCallout">
            <a:avLst>
              <a:gd name="adj1" fmla="val -85452"/>
              <a:gd name="adj2" fmla="val 520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3445"/>
            <a:ext cx="4569175" cy="795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3" y="323131"/>
            <a:ext cx="7861743" cy="1715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29" name="Полилиния 28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/>
              <a:r>
                <a:rPr lang="uk-UA" sz="2400" b="1" dirty="0" smtClean="0">
                  <a:latin typeface="Calibri" pitchFamily="34" charset="0"/>
                  <a:cs typeface="Calibri" pitchFamily="34" charset="0"/>
                </a:rPr>
                <a:t>Які існують сервіси для розміщення </a:t>
              </a:r>
              <a:r>
                <a:rPr lang="uk-UA" sz="2400" b="1" dirty="0" err="1" smtClean="0">
                  <a:latin typeface="Calibri" pitchFamily="34" charset="0"/>
                  <a:cs typeface="Calibri" pitchFamily="34" charset="0"/>
                </a:rPr>
                <a:t>відео-</a:t>
              </a:r>
              <a:r>
                <a:rPr lang="uk-UA" sz="2400" b="1" dirty="0" smtClean="0">
                  <a:latin typeface="Calibri" pitchFamily="34" charset="0"/>
                  <a:cs typeface="Calibri" pitchFamily="34" charset="0"/>
                </a:rPr>
                <a:t> та аудіоматеріалів в Інтернеті</a:t>
              </a:r>
              <a:endPara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/>
              <a:r>
                <a:rPr lang="uk-UA" sz="2800" b="1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Як шукати та переглядати відео на </a:t>
              </a:r>
              <a:r>
                <a:rPr lang="uk-UA" sz="2800" b="1" i="1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YouTube</a:t>
              </a:r>
              <a:endParaRPr lang="uk-UA" sz="2800" b="1" kern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lvl="0" algn="ctr" defTabSz="1066800">
                <a:spcAft>
                  <a:spcPts val="600"/>
                </a:spcAft>
              </a:pPr>
              <a:r>
                <a:rPr lang="uk-UA" sz="2800" b="1" kern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Як</a:t>
              </a:r>
              <a:r>
                <a:rPr lang="en-US" sz="2800" b="1" kern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8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опублікувати відео на </a:t>
              </a:r>
              <a:r>
                <a:rPr lang="uk-UA" sz="3200" b="1" i="1" dirty="0" err="1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YouTube</a:t>
              </a:r>
              <a:endParaRPr lang="uk-UA" sz="3200" b="1" i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Двойная стрелка влево/вправо 34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222">
            <a:off x="1450916" y="3051777"/>
            <a:ext cx="850964" cy="850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854">
            <a:off x="7091645" y="2825942"/>
            <a:ext cx="850964" cy="850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74" y="3013845"/>
            <a:ext cx="926830" cy="926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" y="32450"/>
            <a:ext cx="764735" cy="7647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5497" y="0"/>
            <a:ext cx="812635" cy="7647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" y="32450"/>
            <a:ext cx="764735" cy="7647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5497" y="0"/>
            <a:ext cx="812635" cy="7647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3" y="32743"/>
            <a:ext cx="5671076" cy="970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807804" y="1634640"/>
            <a:ext cx="3528392" cy="1095394"/>
            <a:chOff x="2807804" y="1634640"/>
            <a:chExt cx="3528392" cy="1095394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2807804" y="1634640"/>
              <a:ext cx="3528392" cy="1095394"/>
            </a:xfrm>
            <a:prstGeom prst="downArrowCallou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ibl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uk-UA" sz="36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5" y="1801460"/>
              <a:ext cx="3295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7"/>
            <a:ext cx="5068586" cy="35851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7504" y="586724"/>
            <a:ext cx="8928992" cy="284227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122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3541"/>
            <a:ext cx="1050966" cy="1050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8321" y="5773541"/>
            <a:ext cx="1000754" cy="1050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70" y="36362"/>
            <a:ext cx="3411260" cy="744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9" y="868436"/>
            <a:ext cx="8640959" cy="2304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410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7360" y="1878003"/>
            <a:ext cx="5439133" cy="132016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k-UA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Існують різні </a:t>
            </a:r>
            <a:r>
              <a:rPr lang="uk-U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сервіси, на яких можна розміщувати, переглядати та прослуховувати </a:t>
            </a:r>
            <a:r>
              <a:rPr lang="uk-UA" sz="2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відео-</a:t>
            </a:r>
            <a:r>
              <a:rPr lang="uk-U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аудіоматеріали</a:t>
            </a:r>
            <a:r>
              <a:rPr lang="uk-U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uk-UA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7474" y="3907263"/>
            <a:ext cx="3282685" cy="1930633"/>
            <a:chOff x="1281875" y="3802622"/>
            <a:chExt cx="3282685" cy="1930633"/>
          </a:xfrm>
        </p:grpSpPr>
        <p:sp>
          <p:nvSpPr>
            <p:cNvPr id="25" name="Выноска со стрелкой вправо 24"/>
            <p:cNvSpPr/>
            <p:nvPr/>
          </p:nvSpPr>
          <p:spPr>
            <a:xfrm>
              <a:off x="1281875" y="3802622"/>
              <a:ext cx="769844" cy="1930633"/>
            </a:xfrm>
            <a:prstGeom prst="rightArrowCallou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5248" tIns="35248" rIns="35248" bIns="35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Сервіси</a:t>
              </a:r>
              <a:endParaRPr lang="uk-UA" sz="16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 rot="19457599">
              <a:off x="1968615" y="4468088"/>
              <a:ext cx="884163" cy="83671"/>
            </a:xfrm>
            <a:custGeom>
              <a:avLst/>
              <a:gdLst>
                <a:gd name="connsiteX0" fmla="*/ 0 w 884163"/>
                <a:gd name="connsiteY0" fmla="*/ 41835 h 83671"/>
                <a:gd name="connsiteX1" fmla="*/ 884163 w 884163"/>
                <a:gd name="connsiteY1" fmla="*/ 41835 h 8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63" h="83671">
                  <a:moveTo>
                    <a:pt x="0" y="41835"/>
                  </a:moveTo>
                  <a:lnTo>
                    <a:pt x="884163" y="4183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2677" tIns="19732" rIns="432677" bIns="1973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2769674" y="3950979"/>
              <a:ext cx="1794886" cy="638625"/>
            </a:xfrm>
            <a:custGeom>
              <a:avLst/>
              <a:gdLst>
                <a:gd name="connsiteX0" fmla="*/ 0 w 1794886"/>
                <a:gd name="connsiteY0" fmla="*/ 89744 h 897443"/>
                <a:gd name="connsiteX1" fmla="*/ 89744 w 1794886"/>
                <a:gd name="connsiteY1" fmla="*/ 0 h 897443"/>
                <a:gd name="connsiteX2" fmla="*/ 1705142 w 1794886"/>
                <a:gd name="connsiteY2" fmla="*/ 0 h 897443"/>
                <a:gd name="connsiteX3" fmla="*/ 1794886 w 1794886"/>
                <a:gd name="connsiteY3" fmla="*/ 89744 h 897443"/>
                <a:gd name="connsiteX4" fmla="*/ 1794886 w 1794886"/>
                <a:gd name="connsiteY4" fmla="*/ 807699 h 897443"/>
                <a:gd name="connsiteX5" fmla="*/ 1705142 w 1794886"/>
                <a:gd name="connsiteY5" fmla="*/ 897443 h 897443"/>
                <a:gd name="connsiteX6" fmla="*/ 89744 w 1794886"/>
                <a:gd name="connsiteY6" fmla="*/ 897443 h 897443"/>
                <a:gd name="connsiteX7" fmla="*/ 0 w 1794886"/>
                <a:gd name="connsiteY7" fmla="*/ 807699 h 897443"/>
                <a:gd name="connsiteX8" fmla="*/ 0 w 1794886"/>
                <a:gd name="connsiteY8" fmla="*/ 89744 h 89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886" h="897443">
                  <a:moveTo>
                    <a:pt x="0" y="89744"/>
                  </a:moveTo>
                  <a:cubicBezTo>
                    <a:pt x="0" y="40180"/>
                    <a:pt x="40180" y="0"/>
                    <a:pt x="89744" y="0"/>
                  </a:cubicBezTo>
                  <a:lnTo>
                    <a:pt x="1705142" y="0"/>
                  </a:lnTo>
                  <a:cubicBezTo>
                    <a:pt x="1754706" y="0"/>
                    <a:pt x="1794886" y="40180"/>
                    <a:pt x="1794886" y="89744"/>
                  </a:cubicBezTo>
                  <a:lnTo>
                    <a:pt x="1794886" y="807699"/>
                  </a:lnTo>
                  <a:cubicBezTo>
                    <a:pt x="1794886" y="857263"/>
                    <a:pt x="1754706" y="897443"/>
                    <a:pt x="1705142" y="897443"/>
                  </a:cubicBezTo>
                  <a:lnTo>
                    <a:pt x="89744" y="897443"/>
                  </a:lnTo>
                  <a:cubicBezTo>
                    <a:pt x="40180" y="897443"/>
                    <a:pt x="0" y="857263"/>
                    <a:pt x="0" y="807699"/>
                  </a:cubicBezTo>
                  <a:lnTo>
                    <a:pt x="0" y="8974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45" tIns="36445" rIns="36445" bIns="36445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безкоштовними </a:t>
              </a:r>
              <a:endParaRPr lang="uk-UA" sz="16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142401">
              <a:off x="1968615" y="4984117"/>
              <a:ext cx="884163" cy="83671"/>
            </a:xfrm>
            <a:custGeom>
              <a:avLst/>
              <a:gdLst>
                <a:gd name="connsiteX0" fmla="*/ 0 w 884163"/>
                <a:gd name="connsiteY0" fmla="*/ 41835 h 83671"/>
                <a:gd name="connsiteX1" fmla="*/ 884163 w 884163"/>
                <a:gd name="connsiteY1" fmla="*/ 41835 h 8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63" h="83671">
                  <a:moveTo>
                    <a:pt x="0" y="41835"/>
                  </a:moveTo>
                  <a:lnTo>
                    <a:pt x="884163" y="4183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2678" tIns="19731" rIns="432676" bIns="1973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769674" y="4709021"/>
              <a:ext cx="1794886" cy="706738"/>
            </a:xfrm>
            <a:custGeom>
              <a:avLst/>
              <a:gdLst>
                <a:gd name="connsiteX0" fmla="*/ 0 w 1794886"/>
                <a:gd name="connsiteY0" fmla="*/ 89744 h 897443"/>
                <a:gd name="connsiteX1" fmla="*/ 89744 w 1794886"/>
                <a:gd name="connsiteY1" fmla="*/ 0 h 897443"/>
                <a:gd name="connsiteX2" fmla="*/ 1705142 w 1794886"/>
                <a:gd name="connsiteY2" fmla="*/ 0 h 897443"/>
                <a:gd name="connsiteX3" fmla="*/ 1794886 w 1794886"/>
                <a:gd name="connsiteY3" fmla="*/ 89744 h 897443"/>
                <a:gd name="connsiteX4" fmla="*/ 1794886 w 1794886"/>
                <a:gd name="connsiteY4" fmla="*/ 807699 h 897443"/>
                <a:gd name="connsiteX5" fmla="*/ 1705142 w 1794886"/>
                <a:gd name="connsiteY5" fmla="*/ 897443 h 897443"/>
                <a:gd name="connsiteX6" fmla="*/ 89744 w 1794886"/>
                <a:gd name="connsiteY6" fmla="*/ 897443 h 897443"/>
                <a:gd name="connsiteX7" fmla="*/ 0 w 1794886"/>
                <a:gd name="connsiteY7" fmla="*/ 807699 h 897443"/>
                <a:gd name="connsiteX8" fmla="*/ 0 w 1794886"/>
                <a:gd name="connsiteY8" fmla="*/ 89744 h 89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886" h="897443">
                  <a:moveTo>
                    <a:pt x="0" y="89744"/>
                  </a:moveTo>
                  <a:cubicBezTo>
                    <a:pt x="0" y="40180"/>
                    <a:pt x="40180" y="0"/>
                    <a:pt x="89744" y="0"/>
                  </a:cubicBezTo>
                  <a:lnTo>
                    <a:pt x="1705142" y="0"/>
                  </a:lnTo>
                  <a:cubicBezTo>
                    <a:pt x="1754706" y="0"/>
                    <a:pt x="1794886" y="40180"/>
                    <a:pt x="1794886" y="89744"/>
                  </a:cubicBezTo>
                  <a:lnTo>
                    <a:pt x="1794886" y="807699"/>
                  </a:lnTo>
                  <a:cubicBezTo>
                    <a:pt x="1794886" y="857263"/>
                    <a:pt x="1754706" y="897443"/>
                    <a:pt x="1705142" y="897443"/>
                  </a:cubicBezTo>
                  <a:lnTo>
                    <a:pt x="89744" y="897443"/>
                  </a:lnTo>
                  <a:cubicBezTo>
                    <a:pt x="40180" y="897443"/>
                    <a:pt x="0" y="857263"/>
                    <a:pt x="0" y="807699"/>
                  </a:cubicBezTo>
                  <a:lnTo>
                    <a:pt x="0" y="8974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45" tIns="36445" rIns="36445" bIns="36445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мають різні тарифні плани</a:t>
              </a:r>
              <a:endParaRPr lang="uk-UA" sz="16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098" name="Picture 2" descr="Результат пошуку зображень за запитом &quot;інтернет сервіс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01" y="1453881"/>
            <a:ext cx="2927986" cy="18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fre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59" y="3907263"/>
            <a:ext cx="1793072" cy="86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2" name="Picture 6" descr="Результат пошуку зображень за запитом &quot;оплат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50" y="4950390"/>
            <a:ext cx="1528106" cy="992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168" name="Прямоугольник 7167"/>
          <p:cNvSpPr/>
          <p:nvPr/>
        </p:nvSpPr>
        <p:spPr>
          <a:xfrm>
            <a:off x="5776493" y="3568662"/>
            <a:ext cx="2945378" cy="1077218"/>
          </a:xfrm>
          <a:prstGeom prst="rect">
            <a:avLst/>
          </a:prstGeom>
          <a:solidFill>
            <a:srgbClr val="FFFF99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Більшість сервісів для розміщення матеріалів передбачає попередню </a:t>
            </a:r>
            <a:r>
              <a:rPr lang="uk-UA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реєстрацію</a:t>
            </a:r>
            <a:r>
              <a:rPr lang="uk-UA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користувача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7" y="4686300"/>
            <a:ext cx="1633844" cy="147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393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9331" y="2014315"/>
            <a:ext cx="5439133" cy="172021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YouTube 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це найбільший у світі </a:t>
            </a:r>
            <a:r>
              <a:rPr lang="uk-UA" sz="2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відеосервіс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в Інтернеті, призначений для перегляду та розміщення в Інтернеті відео, створеного користувачами з усього </a:t>
            </a:r>
            <a:r>
              <a:rPr lang="uk-UA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світу</a:t>
            </a:r>
          </a:p>
        </p:txBody>
      </p:sp>
      <p:pic>
        <p:nvPicPr>
          <p:cNvPr id="5122" name="Picture 2" descr="Результат пошуку зображень за запитом &quot;YouTub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80" y="1968728"/>
            <a:ext cx="2799602" cy="15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агетная рамка 1">
            <a:hlinkClick r:id="" action="ppaction://noaction" highlightClick="1"/>
          </p:cNvPr>
          <p:cNvSpPr/>
          <p:nvPr/>
        </p:nvSpPr>
        <p:spPr>
          <a:xfrm>
            <a:off x="305174" y="3933056"/>
            <a:ext cx="8546425" cy="899755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7189" algn="ctr">
              <a:defRPr/>
            </a:pP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На порталі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https://www.youtube.com</a:t>
            </a: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є система пошуку, за допомогою якої можна швидко знайти потрібні відеоматеріали.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76" y="4873522"/>
            <a:ext cx="598964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Результат пошуку зображень за запитом &quot;пошу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5" y="4927295"/>
            <a:ext cx="1457110" cy="11656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>
              <a:gd name="adj" fmla="val 8624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045" y="81688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9331" y="1868800"/>
            <a:ext cx="8264142" cy="1920240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Компанія 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YouTube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заснована в лютому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2005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р. </a:t>
            </a:r>
            <a:endParaRPr lang="uk-UA" sz="2000" kern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uk-UA" sz="2000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Найперше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відео на 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YouTube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було розміщено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23 квітня 2005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р. </a:t>
            </a:r>
            <a:endParaRPr lang="uk-UA" sz="2000" kern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uk-UA" sz="2000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жовтні 2006 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p. Google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придбав 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YouTube,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але за угодою за 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YouTube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залишилися торгова марка й особливості бренду</a:t>
            </a:r>
            <a:endParaRPr lang="uk-UA" sz="2000" kern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Результат пошуку зображень за запитом &quot;YouTub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6" y="4221088"/>
            <a:ext cx="2799602" cy="157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.kinja-img.com/gawker-media/image/upload/s--pEKSmwzm--/c_scale,fl_progressive,q_80,w_800/14142288153251886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 b="16367"/>
          <a:stretch/>
        </p:blipFill>
        <p:spPr bwMode="auto">
          <a:xfrm>
            <a:off x="4481616" y="4263915"/>
            <a:ext cx="3978865" cy="1489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6" y="1278065"/>
            <a:ext cx="2047875" cy="600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045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Сервіси для розміщення аудіо- відеоматеріалів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9904" y="1830628"/>
            <a:ext cx="8502267" cy="2620328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3" algn="just">
              <a:spcAft>
                <a:spcPts val="600"/>
              </a:spcAft>
              <a:defRPr/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Відео на сайті </a:t>
            </a:r>
            <a:r>
              <a:rPr lang="en-US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YouTube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користувачі розміщують самостійно, також вони можуть залишати коментарі та оцінки. </a:t>
            </a:r>
            <a:endParaRPr lang="uk-UA" sz="2000" kern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uk-UA" sz="2000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Правила 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спільноти й повідомлення на сайті свідчать про те, що користувачі мають володіти авторськими правами або мати дозвіл власників прав на розміщення будь-якого відеоматеріалу</a:t>
            </a:r>
            <a:endParaRPr lang="uk-UA" sz="2000" kern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Результат пошуку зображень за запитом &quot;YouTub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7" y="4383949"/>
            <a:ext cx="1823660" cy="124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9" y="2135411"/>
            <a:ext cx="1646648" cy="69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546811"/>
            <a:ext cx="6462464" cy="646331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Розміщувати відео, додавати коментарі та оцінки можуть лише зареєстровані користувачі</a:t>
            </a:r>
            <a:endParaRPr lang="uk-UA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38" y="5230118"/>
            <a:ext cx="284797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48863" y="5912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353717" y="53993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3581</TotalTime>
  <Words>824</Words>
  <Application>Microsoft Office PowerPoint</Application>
  <PresentationFormat>Екран (4:3)</PresentationFormat>
  <Paragraphs>127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Граница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Робота з комп'ютером</vt:lpstr>
      <vt:lpstr>Робота з комп'ютером</vt:lpstr>
      <vt:lpstr>Працюємо за комп’ютером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Ученик</cp:lastModifiedBy>
  <cp:revision>520</cp:revision>
  <dcterms:created xsi:type="dcterms:W3CDTF">2012-03-12T11:25:56Z</dcterms:created>
  <dcterms:modified xsi:type="dcterms:W3CDTF">2025-02-01T19:08:38Z</dcterms:modified>
</cp:coreProperties>
</file>