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oHpPDH8dTprjYu+Z4ktgMdeCL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80a7d2b8a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80a7d2b8a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g280a7d2b8af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80a7d2b8a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80a7d2b8a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280a7d2b8af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80a7d2b8af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80a7d2b8af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g280a7d2b8af_0_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21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9" name="Google Shape;20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80a7d2b8a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80a7d2b8a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280a7d2b8af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1"/>
          </p:nvPr>
        </p:nvSpPr>
        <p:spPr>
          <a:xfrm>
            <a:off x="609600" y="2249488"/>
            <a:ext cx="109728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dt" idx="10"/>
          </p:nvPr>
        </p:nvSpPr>
        <p:spPr>
          <a:xfrm>
            <a:off x="8782051" y="612775"/>
            <a:ext cx="127634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ftr" idx="11"/>
          </p:nvPr>
        </p:nvSpPr>
        <p:spPr>
          <a:xfrm>
            <a:off x="7010401" y="612775"/>
            <a:ext cx="176741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sldNum" idx="12"/>
          </p:nvPr>
        </p:nvSpPr>
        <p:spPr>
          <a:xfrm>
            <a:off x="10898717" y="1588"/>
            <a:ext cx="1016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8"/>
          <p:cNvSpPr txBox="1"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body" idx="1"/>
          </p:nvPr>
        </p:nvSpPr>
        <p:spPr>
          <a:xfrm rot="5400000">
            <a:off x="3933825" y="-1074737"/>
            <a:ext cx="432435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dt" idx="10"/>
          </p:nvPr>
        </p:nvSpPr>
        <p:spPr>
          <a:xfrm>
            <a:off x="8782051" y="612775"/>
            <a:ext cx="127634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8"/>
          <p:cNvSpPr txBox="1">
            <a:spLocks noGrp="1"/>
          </p:cNvSpPr>
          <p:nvPr>
            <p:ph type="ftr" idx="11"/>
          </p:nvPr>
        </p:nvSpPr>
        <p:spPr>
          <a:xfrm>
            <a:off x="7010401" y="612775"/>
            <a:ext cx="176741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8"/>
          <p:cNvSpPr txBox="1">
            <a:spLocks noGrp="1"/>
          </p:cNvSpPr>
          <p:nvPr>
            <p:ph type="sldNum" idx="12"/>
          </p:nvPr>
        </p:nvSpPr>
        <p:spPr>
          <a:xfrm>
            <a:off x="10898717" y="1588"/>
            <a:ext cx="1016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9"/>
          <p:cNvSpPr txBox="1">
            <a:spLocks noGrp="1"/>
          </p:cNvSpPr>
          <p:nvPr>
            <p:ph type="title"/>
          </p:nvPr>
        </p:nvSpPr>
        <p:spPr>
          <a:xfrm rot="5400000">
            <a:off x="7569200" y="2616200"/>
            <a:ext cx="5486400" cy="2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body" idx="1"/>
          </p:nvPr>
        </p:nvSpPr>
        <p:spPr>
          <a:xfrm rot="5400000">
            <a:off x="2032000" y="-279400"/>
            <a:ext cx="5486400" cy="8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dt" idx="10"/>
          </p:nvPr>
        </p:nvSpPr>
        <p:spPr>
          <a:xfrm>
            <a:off x="8782051" y="612775"/>
            <a:ext cx="127634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ftr" idx="11"/>
          </p:nvPr>
        </p:nvSpPr>
        <p:spPr>
          <a:xfrm>
            <a:off x="7010401" y="612775"/>
            <a:ext cx="176741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9"/>
          <p:cNvSpPr txBox="1">
            <a:spLocks noGrp="1"/>
          </p:cNvSpPr>
          <p:nvPr>
            <p:ph type="sldNum" idx="12"/>
          </p:nvPr>
        </p:nvSpPr>
        <p:spPr>
          <a:xfrm>
            <a:off x="10898717" y="1588"/>
            <a:ext cx="1016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/>
          <p:nvPr/>
        </p:nvSpPr>
        <p:spPr>
          <a:xfrm rot="10800000" flipH="1">
            <a:off x="7213600" y="3810000"/>
            <a:ext cx="4978400" cy="904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0"/>
          <p:cNvSpPr/>
          <p:nvPr/>
        </p:nvSpPr>
        <p:spPr>
          <a:xfrm rot="10800000" flipH="1">
            <a:off x="7213600" y="3897314"/>
            <a:ext cx="4978400" cy="192087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0"/>
          <p:cNvSpPr/>
          <p:nvPr/>
        </p:nvSpPr>
        <p:spPr>
          <a:xfrm rot="10800000" flipH="1">
            <a:off x="7213600" y="4114801"/>
            <a:ext cx="4978400" cy="9525"/>
          </a:xfrm>
          <a:prstGeom prst="rect">
            <a:avLst/>
          </a:prstGeom>
          <a:solidFill>
            <a:schemeClr val="accent2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0"/>
          <p:cNvSpPr/>
          <p:nvPr/>
        </p:nvSpPr>
        <p:spPr>
          <a:xfrm rot="10800000" flipH="1">
            <a:off x="7213601" y="4164013"/>
            <a:ext cx="2620433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0"/>
          <p:cNvSpPr/>
          <p:nvPr/>
        </p:nvSpPr>
        <p:spPr>
          <a:xfrm rot="10800000" flipH="1">
            <a:off x="7213601" y="4198939"/>
            <a:ext cx="2620433" cy="9525"/>
          </a:xfrm>
          <a:prstGeom prst="rect">
            <a:avLst/>
          </a:prstGeom>
          <a:solidFill>
            <a:schemeClr val="accent2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0"/>
          <p:cNvSpPr/>
          <p:nvPr/>
        </p:nvSpPr>
        <p:spPr>
          <a:xfrm>
            <a:off x="7213601" y="3962400"/>
            <a:ext cx="4085167" cy="2698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8DAFB"/>
              </a:gs>
              <a:gs pos="55000">
                <a:srgbClr val="EAEFFF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0"/>
          <p:cNvSpPr/>
          <p:nvPr/>
        </p:nvSpPr>
        <p:spPr>
          <a:xfrm>
            <a:off x="9836151" y="4060826"/>
            <a:ext cx="2133600" cy="3651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8DAFB"/>
              </a:gs>
              <a:gs pos="55000">
                <a:srgbClr val="EAEFFF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0"/>
          <p:cNvSpPr/>
          <p:nvPr/>
        </p:nvSpPr>
        <p:spPr>
          <a:xfrm>
            <a:off x="0" y="3649664"/>
            <a:ext cx="12192000" cy="24447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0"/>
          <p:cNvSpPr/>
          <p:nvPr/>
        </p:nvSpPr>
        <p:spPr>
          <a:xfrm>
            <a:off x="0" y="3675064"/>
            <a:ext cx="12192000" cy="141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0"/>
          <p:cNvSpPr/>
          <p:nvPr/>
        </p:nvSpPr>
        <p:spPr>
          <a:xfrm rot="10800000" flipH="1">
            <a:off x="8551333" y="3643313"/>
            <a:ext cx="3640667" cy="247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0"/>
          <p:cNvSpPr/>
          <p:nvPr/>
        </p:nvSpPr>
        <p:spPr>
          <a:xfrm>
            <a:off x="0" y="0"/>
            <a:ext cx="12192000" cy="37020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0"/>
          <p:cNvSpPr txBox="1"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3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dt" idx="10"/>
          </p:nvPr>
        </p:nvSpPr>
        <p:spPr>
          <a:xfrm>
            <a:off x="8940800" y="4206875"/>
            <a:ext cx="128058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ftr" idx="11"/>
          </p:nvPr>
        </p:nvSpPr>
        <p:spPr>
          <a:xfrm>
            <a:off x="7213600" y="4205288"/>
            <a:ext cx="172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sldNum" idx="12"/>
          </p:nvPr>
        </p:nvSpPr>
        <p:spPr>
          <a:xfrm>
            <a:off x="11093451" y="1589"/>
            <a:ext cx="9969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 txBox="1"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Trebuchet MS"/>
              <a:buNone/>
              <a:defRPr sz="4300" b="1" cap="none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SzPts val="2100"/>
              <a:buNone/>
              <a:defRPr sz="21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39393"/>
                </a:solidFill>
              </a:defRPr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39393"/>
                </a:solidFill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39393"/>
                </a:solidFill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39393"/>
                </a:solidFill>
              </a:defRPr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dt" idx="10"/>
          </p:nvPr>
        </p:nvSpPr>
        <p:spPr>
          <a:xfrm>
            <a:off x="8782051" y="612775"/>
            <a:ext cx="127634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ftr" idx="11"/>
          </p:nvPr>
        </p:nvSpPr>
        <p:spPr>
          <a:xfrm>
            <a:off x="7010401" y="612775"/>
            <a:ext cx="176741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sldNum" idx="12"/>
          </p:nvPr>
        </p:nvSpPr>
        <p:spPr>
          <a:xfrm>
            <a:off x="10898717" y="1588"/>
            <a:ext cx="1016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2"/>
          <p:cNvSpPr txBox="1"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body" idx="1"/>
          </p:nvPr>
        </p:nvSpPr>
        <p:spPr>
          <a:xfrm>
            <a:off x="609600" y="2249425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9250" algn="l">
              <a:spcBef>
                <a:spcPts val="300"/>
              </a:spcBef>
              <a:spcAft>
                <a:spcPts val="0"/>
              </a:spcAft>
              <a:buSzPts val="1900"/>
              <a:buChar char="▫"/>
              <a:defRPr sz="1900"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2"/>
          </p:nvPr>
        </p:nvSpPr>
        <p:spPr>
          <a:xfrm>
            <a:off x="6197600" y="2249425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9250" algn="l">
              <a:spcBef>
                <a:spcPts val="300"/>
              </a:spcBef>
              <a:spcAft>
                <a:spcPts val="0"/>
              </a:spcAft>
              <a:buSzPts val="1900"/>
              <a:buChar char="▫"/>
              <a:defRPr sz="1900"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dt" idx="10"/>
          </p:nvPr>
        </p:nvSpPr>
        <p:spPr>
          <a:xfrm>
            <a:off x="8782051" y="612775"/>
            <a:ext cx="127634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ftr" idx="11"/>
          </p:nvPr>
        </p:nvSpPr>
        <p:spPr>
          <a:xfrm>
            <a:off x="7010401" y="612775"/>
            <a:ext cx="176741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sldNum" idx="12"/>
          </p:nvPr>
        </p:nvSpPr>
        <p:spPr>
          <a:xfrm>
            <a:off x="10898717" y="1588"/>
            <a:ext cx="1016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3"/>
          <p:cNvSpPr txBox="1"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prstGeom prst="rect">
            <a:avLst/>
          </a:prstGeom>
          <a:solidFill>
            <a:srgbClr val="00B5FF">
              <a:alpha val="24705"/>
            </a:srgbClr>
          </a:solidFill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SzPts val="1900"/>
              <a:buNone/>
              <a:defRPr sz="1900" b="1">
                <a:solidFill>
                  <a:srgbClr val="5E5E5E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body" idx="2"/>
          </p:nvPr>
        </p:nvSpPr>
        <p:spPr>
          <a:xfrm>
            <a:off x="6294968" y="2244970"/>
            <a:ext cx="5389033" cy="457200"/>
          </a:xfrm>
          <a:prstGeom prst="rect">
            <a:avLst/>
          </a:prstGeom>
          <a:solidFill>
            <a:srgbClr val="00B5FF">
              <a:alpha val="24705"/>
            </a:srgbClr>
          </a:solidFill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SzPts val="1900"/>
              <a:buNone/>
              <a:defRPr sz="1900" b="1">
                <a:solidFill>
                  <a:srgbClr val="5E5E5E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3"/>
          </p:nvPr>
        </p:nvSpPr>
        <p:spPr>
          <a:xfrm>
            <a:off x="508000" y="2708519"/>
            <a:ext cx="5388864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55600" algn="l">
              <a:spcBef>
                <a:spcPts val="30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spcBef>
                <a:spcPts val="30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body" idx="4"/>
          </p:nvPr>
        </p:nvSpPr>
        <p:spPr>
          <a:xfrm>
            <a:off x="6291073" y="2708519"/>
            <a:ext cx="5389033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55600" algn="l">
              <a:spcBef>
                <a:spcPts val="30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spcBef>
                <a:spcPts val="30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dt" idx="10"/>
          </p:nvPr>
        </p:nvSpPr>
        <p:spPr>
          <a:xfrm>
            <a:off x="8782051" y="612775"/>
            <a:ext cx="127634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10898717" y="1588"/>
            <a:ext cx="1016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7010401" y="612775"/>
            <a:ext cx="176741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4"/>
          <p:cNvSpPr txBox="1"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777818" y="612775"/>
            <a:ext cx="127634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7010401" y="612775"/>
            <a:ext cx="176741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10898717" y="1588"/>
            <a:ext cx="1016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dt" idx="10"/>
          </p:nvPr>
        </p:nvSpPr>
        <p:spPr>
          <a:xfrm>
            <a:off x="8782051" y="612775"/>
            <a:ext cx="127634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ftr" idx="11"/>
          </p:nvPr>
        </p:nvSpPr>
        <p:spPr>
          <a:xfrm>
            <a:off x="7010401" y="612775"/>
            <a:ext cx="176741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sldNum" idx="12"/>
          </p:nvPr>
        </p:nvSpPr>
        <p:spPr>
          <a:xfrm>
            <a:off x="10898717" y="1588"/>
            <a:ext cx="1016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6"/>
          <p:cNvSpPr txBox="1"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None/>
              <a:defRPr sz="18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body" idx="1"/>
          </p:nvPr>
        </p:nvSpPr>
        <p:spPr>
          <a:xfrm>
            <a:off x="7137995" y="2010727"/>
            <a:ext cx="4511040" cy="461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body" idx="2"/>
          </p:nvPr>
        </p:nvSpPr>
        <p:spPr>
          <a:xfrm>
            <a:off x="203200" y="776287"/>
            <a:ext cx="6803136" cy="585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3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spcBef>
                <a:spcPts val="30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600" lvl="2" indent="-381000" algn="l">
              <a:spcBef>
                <a:spcPts val="30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>
              <a:spcBef>
                <a:spcPts val="3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spcBef>
                <a:spcPts val="30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dt" idx="10"/>
          </p:nvPr>
        </p:nvSpPr>
        <p:spPr>
          <a:xfrm>
            <a:off x="8782051" y="612775"/>
            <a:ext cx="127634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ftr" idx="11"/>
          </p:nvPr>
        </p:nvSpPr>
        <p:spPr>
          <a:xfrm>
            <a:off x="7010401" y="612775"/>
            <a:ext cx="176741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sldNum" idx="12"/>
          </p:nvPr>
        </p:nvSpPr>
        <p:spPr>
          <a:xfrm>
            <a:off x="10898717" y="1588"/>
            <a:ext cx="1016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7"/>
          <p:cNvSpPr txBox="1">
            <a:spLocks noGrp="1"/>
          </p:cNvSpPr>
          <p:nvPr>
            <p:ph type="title"/>
          </p:nvPr>
        </p:nvSpPr>
        <p:spPr>
          <a:xfrm rot="-5400000">
            <a:off x="5304297" y="3058778"/>
            <a:ext cx="4681637" cy="782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7"/>
          <p:cNvSpPr>
            <a:spLocks noGrp="1"/>
          </p:cNvSpPr>
          <p:nvPr>
            <p:ph type="pic" idx="2"/>
          </p:nvPr>
        </p:nvSpPr>
        <p:spPr>
          <a:xfrm>
            <a:off x="538228" y="1143000"/>
            <a:ext cx="6096000" cy="4572000"/>
          </a:xfrm>
          <a:prstGeom prst="rect">
            <a:avLst/>
          </a:prstGeom>
          <a:solidFill>
            <a:srgbClr val="EAEAEA"/>
          </a:solidFill>
          <a:ln w="508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31750" dir="4800000" algn="tl" rotWithShape="0">
              <a:srgbClr val="000000">
                <a:alpha val="24705"/>
              </a:srgbClr>
            </a:outerShdw>
          </a:effectLst>
        </p:spPr>
      </p:sp>
      <p:sp>
        <p:nvSpPr>
          <p:cNvPr id="92" name="Google Shape;92;p27"/>
          <p:cNvSpPr txBox="1">
            <a:spLocks noGrp="1"/>
          </p:cNvSpPr>
          <p:nvPr>
            <p:ph type="body" idx="1"/>
          </p:nvPr>
        </p:nvSpPr>
        <p:spPr>
          <a:xfrm>
            <a:off x="8117924" y="3274309"/>
            <a:ext cx="3454400" cy="2516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Georgia"/>
              <a:buNone/>
              <a:defRPr sz="1300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00"/>
              <a:buFont typeface="Georgia"/>
              <a:buNone/>
              <a:defRPr sz="12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000"/>
              <a:buFont typeface="Georgia"/>
              <a:buNone/>
              <a:defRPr sz="10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dt" idx="10"/>
          </p:nvPr>
        </p:nvSpPr>
        <p:spPr>
          <a:xfrm>
            <a:off x="8782051" y="612775"/>
            <a:ext cx="127634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ftr" idx="11"/>
          </p:nvPr>
        </p:nvSpPr>
        <p:spPr>
          <a:xfrm>
            <a:off x="7010401" y="612775"/>
            <a:ext cx="176741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7"/>
          <p:cNvSpPr txBox="1">
            <a:spLocks noGrp="1"/>
          </p:cNvSpPr>
          <p:nvPr>
            <p:ph type="sldNum" idx="12"/>
          </p:nvPr>
        </p:nvSpPr>
        <p:spPr>
          <a:xfrm>
            <a:off x="10898717" y="1588"/>
            <a:ext cx="1016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8DAFB"/>
            </a:gs>
            <a:gs pos="55000">
              <a:srgbClr val="EAEFFF"/>
            </a:gs>
            <a:gs pos="100000">
              <a:srgbClr val="FFFF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0" y="366714"/>
            <a:ext cx="12192000" cy="84137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8"/>
          <p:cNvSpPr/>
          <p:nvPr/>
        </p:nvSpPr>
        <p:spPr>
          <a:xfrm>
            <a:off x="0" y="0"/>
            <a:ext cx="12192000" cy="3111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8"/>
          <p:cNvSpPr/>
          <p:nvPr/>
        </p:nvSpPr>
        <p:spPr>
          <a:xfrm>
            <a:off x="0" y="307976"/>
            <a:ext cx="12192000" cy="92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8"/>
          <p:cNvSpPr/>
          <p:nvPr/>
        </p:nvSpPr>
        <p:spPr>
          <a:xfrm rot="10800000" flipH="1">
            <a:off x="7213600" y="360364"/>
            <a:ext cx="4978400" cy="90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8"/>
          <p:cNvSpPr/>
          <p:nvPr/>
        </p:nvSpPr>
        <p:spPr>
          <a:xfrm rot="10800000" flipH="1">
            <a:off x="7213600" y="439739"/>
            <a:ext cx="4978400" cy="18097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8"/>
          <p:cNvSpPr/>
          <p:nvPr/>
        </p:nvSpPr>
        <p:spPr>
          <a:xfrm>
            <a:off x="7209367" y="496889"/>
            <a:ext cx="4085167" cy="2857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8DAFB"/>
              </a:gs>
              <a:gs pos="55000">
                <a:srgbClr val="EAEFFF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8"/>
          <p:cNvSpPr/>
          <p:nvPr/>
        </p:nvSpPr>
        <p:spPr>
          <a:xfrm>
            <a:off x="9831917" y="588963"/>
            <a:ext cx="2133600" cy="3651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8DAFB"/>
              </a:gs>
              <a:gs pos="55000">
                <a:srgbClr val="EAEFFF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8"/>
          <p:cNvSpPr/>
          <p:nvPr/>
        </p:nvSpPr>
        <p:spPr>
          <a:xfrm>
            <a:off x="12113684" y="-1588"/>
            <a:ext cx="76200" cy="620713"/>
          </a:xfrm>
          <a:prstGeom prst="rect">
            <a:avLst/>
          </a:prstGeom>
          <a:solidFill>
            <a:srgbClr val="FFFFFF">
              <a:alpha val="6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8"/>
          <p:cNvSpPr/>
          <p:nvPr/>
        </p:nvSpPr>
        <p:spPr>
          <a:xfrm>
            <a:off x="12058651" y="-1588"/>
            <a:ext cx="38100" cy="620713"/>
          </a:xfrm>
          <a:prstGeom prst="rect">
            <a:avLst/>
          </a:prstGeom>
          <a:solidFill>
            <a:srgbClr val="FFFFFF">
              <a:alpha val="6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8"/>
          <p:cNvSpPr/>
          <p:nvPr/>
        </p:nvSpPr>
        <p:spPr>
          <a:xfrm>
            <a:off x="12033251" y="-1588"/>
            <a:ext cx="12700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8"/>
          <p:cNvSpPr/>
          <p:nvPr/>
        </p:nvSpPr>
        <p:spPr>
          <a:xfrm>
            <a:off x="11967633" y="-1588"/>
            <a:ext cx="35984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8"/>
          <p:cNvSpPr/>
          <p:nvPr/>
        </p:nvSpPr>
        <p:spPr>
          <a:xfrm>
            <a:off x="11887201" y="0"/>
            <a:ext cx="74084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8"/>
          <p:cNvSpPr/>
          <p:nvPr/>
        </p:nvSpPr>
        <p:spPr>
          <a:xfrm>
            <a:off x="11832167" y="0"/>
            <a:ext cx="10584" cy="585788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1"/>
          </p:nvPr>
        </p:nvSpPr>
        <p:spPr>
          <a:xfrm>
            <a:off x="609600" y="2249488"/>
            <a:ext cx="109728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683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rgbClr val="0BD0D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dt" idx="10"/>
          </p:nvPr>
        </p:nvSpPr>
        <p:spPr>
          <a:xfrm>
            <a:off x="8782051" y="612775"/>
            <a:ext cx="127634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ftr" idx="11"/>
          </p:nvPr>
        </p:nvSpPr>
        <p:spPr>
          <a:xfrm>
            <a:off x="7010401" y="612775"/>
            <a:ext cx="176741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sldNum" idx="12"/>
          </p:nvPr>
        </p:nvSpPr>
        <p:spPr>
          <a:xfrm>
            <a:off x="10898717" y="1588"/>
            <a:ext cx="1016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31651657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2250" y="1706113"/>
            <a:ext cx="6805209" cy="42127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"/>
          <p:cNvSpPr txBox="1">
            <a:spLocks noGrp="1"/>
          </p:cNvSpPr>
          <p:nvPr>
            <p:ph type="title"/>
          </p:nvPr>
        </p:nvSpPr>
        <p:spPr>
          <a:xfrm>
            <a:off x="119336" y="1678749"/>
            <a:ext cx="6347048" cy="192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Цифрові пристрої, </a:t>
            </a:r>
            <a:br>
              <a:rPr lang="uk-UA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їх призначення і взаємодія</a:t>
            </a:r>
            <a:endParaRPr i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"/>
          <p:cNvSpPr txBox="1"/>
          <p:nvPr/>
        </p:nvSpPr>
        <p:spPr>
          <a:xfrm>
            <a:off x="911424" y="4275950"/>
            <a:ext cx="4176464" cy="1642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0" u="none" strike="noStrike" cap="none">
                <a:solidFill>
                  <a:srgbClr val="387025"/>
                </a:solidFill>
                <a:latin typeface="Arial"/>
                <a:ea typeface="Arial"/>
                <a:cs typeface="Arial"/>
                <a:sym typeface="Arial"/>
              </a:rPr>
              <a:t>Урок інформатики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0" u="none" strike="noStrike" cap="none">
                <a:solidFill>
                  <a:srgbClr val="387025"/>
                </a:solidFill>
                <a:latin typeface="Arial"/>
                <a:ea typeface="Arial"/>
                <a:cs typeface="Arial"/>
                <a:sym typeface="Arial"/>
              </a:rPr>
              <a:t>6 клас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0" u="none" strike="noStrike" cap="none">
                <a:solidFill>
                  <a:srgbClr val="387025"/>
                </a:solidFill>
                <a:latin typeface="Arial"/>
                <a:ea typeface="Arial"/>
                <a:cs typeface="Arial"/>
                <a:sym typeface="Arial"/>
              </a:rPr>
              <a:t>Учитель Т. ІНШИНА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>
                <a:solidFill>
                  <a:srgbClr val="54A838"/>
                </a:solidFill>
                <a:latin typeface="Georgia"/>
                <a:ea typeface="Georgia"/>
                <a:cs typeface="Georgia"/>
                <a:sym typeface="Georgia"/>
              </a:rPr>
              <a:t>Цифрові пристрої</a:t>
            </a:r>
            <a:endParaRPr b="1">
              <a:solidFill>
                <a:srgbClr val="54A83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0" name="Google Shape;230;p9"/>
          <p:cNvSpPr/>
          <p:nvPr/>
        </p:nvSpPr>
        <p:spPr>
          <a:xfrm>
            <a:off x="1055440" y="2492896"/>
            <a:ext cx="10153128" cy="3528392"/>
          </a:xfrm>
          <a:prstGeom prst="roundRect">
            <a:avLst>
              <a:gd name="adj" fmla="val 16667"/>
            </a:avLst>
          </a:prstGeom>
          <a:solidFill>
            <a:srgbClr val="07674D"/>
          </a:solidFill>
          <a:ln w="19050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   Пригадайте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● </a:t>
            </a:r>
            <a:r>
              <a:rPr lang="uk-UA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Де ви чули або використовували термін «пристрій»? Як ви його розумієте?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● Чи знайоме вам поняття «цифровий пристрій»?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Чи можете ви навести приклади таких пристроїв?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"/>
          <p:cNvSpPr txBox="1">
            <a:spLocks noGrp="1"/>
          </p:cNvSpPr>
          <p:nvPr>
            <p:ph type="title"/>
          </p:nvPr>
        </p:nvSpPr>
        <p:spPr>
          <a:xfrm>
            <a:off x="1845485" y="620688"/>
            <a:ext cx="8507288" cy="1547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Пристрій</a:t>
            </a:r>
            <a:r>
              <a:rPr lang="uk-UA" sz="2400" b="1">
                <a:latin typeface="Georgia"/>
                <a:ea typeface="Georgia"/>
                <a:cs typeface="Georgia"/>
                <a:sym typeface="Georgia"/>
              </a:rPr>
              <a:t> – </a:t>
            </a:r>
            <a:r>
              <a:rPr lang="uk-UA" sz="2400" b="1"/>
              <a:t>це засіб або сукупність засобів, які призначені для виконання однієї або кількох операцій (дій), що спрощує, полегшує або пришвидшує їх виконання</a:t>
            </a:r>
            <a:endParaRPr/>
          </a:p>
        </p:txBody>
      </p:sp>
      <p:pic>
        <p:nvPicPr>
          <p:cNvPr id="236" name="Google Shape;236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5555192" y="4744057"/>
            <a:ext cx="2353127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50812" y="2282284"/>
            <a:ext cx="2056956" cy="1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57192" y="4699060"/>
            <a:ext cx="2375104" cy="1898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69801" y="3550107"/>
            <a:ext cx="3082401" cy="1148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98724" y="2441796"/>
            <a:ext cx="2212076" cy="209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87889" y="2405677"/>
            <a:ext cx="2610975" cy="1718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0"/>
          <p:cNvPicPr preferRelativeResize="0"/>
          <p:nvPr/>
        </p:nvPicPr>
        <p:blipFill rotWithShape="1">
          <a:blip r:embed="rId9">
            <a:alphaModFix/>
          </a:blip>
          <a:srcRect t="25733" r="12692" b="4701"/>
          <a:stretch/>
        </p:blipFill>
        <p:spPr>
          <a:xfrm>
            <a:off x="1856826" y="4813116"/>
            <a:ext cx="3216275" cy="1906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"/>
          <p:cNvSpPr txBox="1">
            <a:spLocks noGrp="1"/>
          </p:cNvSpPr>
          <p:nvPr>
            <p:ph type="title"/>
          </p:nvPr>
        </p:nvSpPr>
        <p:spPr>
          <a:xfrm>
            <a:off x="1981200" y="764704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>
                <a:solidFill>
                  <a:srgbClr val="54A838"/>
                </a:solidFill>
                <a:latin typeface="Georgia"/>
                <a:ea typeface="Georgia"/>
                <a:cs typeface="Georgia"/>
                <a:sym typeface="Georgia"/>
              </a:rPr>
              <a:t>Цифровий пристрій</a:t>
            </a:r>
            <a:endParaRPr/>
          </a:p>
        </p:txBody>
      </p:sp>
      <p:sp>
        <p:nvSpPr>
          <p:cNvPr id="248" name="Google Shape;248;p11"/>
          <p:cNvSpPr txBox="1">
            <a:spLocks noGrp="1"/>
          </p:cNvSpPr>
          <p:nvPr>
            <p:ph type="body" idx="1"/>
          </p:nvPr>
        </p:nvSpPr>
        <p:spPr>
          <a:xfrm>
            <a:off x="1734344" y="2060848"/>
            <a:ext cx="8723312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537" lvl="0" indent="0" algn="just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uk-UA" b="1">
                <a:solidFill>
                  <a:srgbClr val="FF0000"/>
                </a:solidFill>
              </a:rPr>
              <a:t>Цифровий пристрій </a:t>
            </a:r>
            <a:r>
              <a:rPr lang="uk-UA" b="1"/>
              <a:t>– це пристрій, який здійснює один або кілька інформаційних процесів: передавання, зберігання та/або опрацювання повідомлень. </a:t>
            </a:r>
            <a:endParaRPr/>
          </a:p>
          <a:p>
            <a:pPr marL="109537" lvl="0" indent="0" algn="just" rtl="0">
              <a:spcBef>
                <a:spcPts val="300"/>
              </a:spcBef>
              <a:spcAft>
                <a:spcPts val="0"/>
              </a:spcAft>
              <a:buSzPts val="2800"/>
              <a:buNone/>
            </a:pPr>
            <a:endParaRPr b="1"/>
          </a:p>
          <a:p>
            <a:pPr marL="109537" lvl="0" indent="0" algn="just" rtl="0"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rPr lang="uk-UA" b="1"/>
              <a:t>На відміну від інших пристроїв, які також здійснюють інформаційні процеси, цифрові пристрої виконують їх з використанням </a:t>
            </a:r>
            <a:r>
              <a:rPr lang="uk-UA" b="1">
                <a:solidFill>
                  <a:srgbClr val="0B5394"/>
                </a:solidFill>
              </a:rPr>
              <a:t>числового кодування</a:t>
            </a:r>
            <a:r>
              <a:rPr lang="uk-UA" b="1"/>
              <a:t>.</a:t>
            </a:r>
            <a:endParaRPr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2"/>
          <p:cNvSpPr txBox="1">
            <a:spLocks noGrp="1"/>
          </p:cNvSpPr>
          <p:nvPr>
            <p:ph type="title"/>
          </p:nvPr>
        </p:nvSpPr>
        <p:spPr>
          <a:xfrm>
            <a:off x="1774825" y="634058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>
                <a:solidFill>
                  <a:srgbClr val="54A838"/>
                </a:solidFill>
                <a:latin typeface="Georgia"/>
                <a:ea typeface="Georgia"/>
                <a:cs typeface="Georgia"/>
                <a:sym typeface="Georgia"/>
              </a:rPr>
              <a:t>Цифрові пристрої</a:t>
            </a:r>
            <a:endParaRPr b="1">
              <a:solidFill>
                <a:srgbClr val="54A83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54" name="Google Shape;25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0107" y="1776224"/>
            <a:ext cx="2136435" cy="1326802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2"/>
          <p:cNvSpPr txBox="1"/>
          <p:nvPr/>
        </p:nvSpPr>
        <p:spPr>
          <a:xfrm>
            <a:off x="1774825" y="3332144"/>
            <a:ext cx="2137130" cy="287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Термометр</a:t>
            </a:r>
            <a:endParaRPr sz="20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68647" y="1770604"/>
            <a:ext cx="2135916" cy="152753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2"/>
          <p:cNvSpPr txBox="1"/>
          <p:nvPr/>
        </p:nvSpPr>
        <p:spPr>
          <a:xfrm>
            <a:off x="4966982" y="3325134"/>
            <a:ext cx="2137130" cy="287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Кутник</a:t>
            </a:r>
            <a:endParaRPr sz="20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86670" y="1480093"/>
            <a:ext cx="1526703" cy="1747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53959" y="3906497"/>
            <a:ext cx="2232583" cy="1515212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2"/>
          <p:cNvSpPr txBox="1"/>
          <p:nvPr/>
        </p:nvSpPr>
        <p:spPr>
          <a:xfrm>
            <a:off x="7514322" y="3339154"/>
            <a:ext cx="2641186" cy="27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SMART-годинник</a:t>
            </a:r>
            <a:endParaRPr sz="20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2"/>
          <p:cNvSpPr txBox="1"/>
          <p:nvPr/>
        </p:nvSpPr>
        <p:spPr>
          <a:xfrm>
            <a:off x="1436819" y="5809264"/>
            <a:ext cx="2641186" cy="27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SMART-телевізор</a:t>
            </a:r>
            <a:endParaRPr sz="20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94030" y="3826192"/>
            <a:ext cx="2810083" cy="1641088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2"/>
          <p:cNvSpPr txBox="1"/>
          <p:nvPr/>
        </p:nvSpPr>
        <p:spPr>
          <a:xfrm>
            <a:off x="4294029" y="5809264"/>
            <a:ext cx="2641186" cy="27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Робот-пилосос</a:t>
            </a:r>
            <a:endParaRPr sz="20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29542" y="3804338"/>
            <a:ext cx="2525967" cy="1662942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2"/>
          <p:cNvSpPr txBox="1"/>
          <p:nvPr/>
        </p:nvSpPr>
        <p:spPr>
          <a:xfrm>
            <a:off x="7632172" y="5778166"/>
            <a:ext cx="2641186" cy="27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Пральна</a:t>
            </a:r>
            <a:r>
              <a:rPr lang="uk-UA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машина</a:t>
            </a:r>
            <a:endParaRPr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3"/>
          <p:cNvSpPr txBox="1">
            <a:spLocks noGrp="1"/>
          </p:cNvSpPr>
          <p:nvPr>
            <p:ph type="title"/>
          </p:nvPr>
        </p:nvSpPr>
        <p:spPr>
          <a:xfrm>
            <a:off x="1956905" y="404664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>
                <a:solidFill>
                  <a:srgbClr val="54A838"/>
                </a:solidFill>
                <a:latin typeface="Georgia"/>
                <a:ea typeface="Georgia"/>
                <a:cs typeface="Georgia"/>
                <a:sym typeface="Georgia"/>
              </a:rPr>
              <a:t>Поміркуйте</a:t>
            </a:r>
            <a:endParaRPr b="1">
              <a:solidFill>
                <a:srgbClr val="54A83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1" name="Google Shape;271;p13"/>
          <p:cNvSpPr txBox="1">
            <a:spLocks noGrp="1"/>
          </p:cNvSpPr>
          <p:nvPr>
            <p:ph type="body" idx="1"/>
          </p:nvPr>
        </p:nvSpPr>
        <p:spPr>
          <a:xfrm>
            <a:off x="767408" y="1471465"/>
            <a:ext cx="10532810" cy="103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537" lvl="0" indent="0" algn="just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uk-UA" b="1"/>
              <a:t>Якими з наведених пристроїв користуватися зручніше? </a:t>
            </a:r>
            <a:endParaRPr sz="3200" b="1"/>
          </a:p>
        </p:txBody>
      </p:sp>
      <p:pic>
        <p:nvPicPr>
          <p:cNvPr id="272" name="Google Shape;27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1634" y="2384600"/>
            <a:ext cx="1450542" cy="219839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3"/>
          <p:cNvSpPr/>
          <p:nvPr/>
        </p:nvSpPr>
        <p:spPr>
          <a:xfrm>
            <a:off x="1085057" y="4778508"/>
            <a:ext cx="174369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Цифровий дистанційний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термометр</a:t>
            </a:r>
            <a:endParaRPr sz="1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23421" y="2384600"/>
            <a:ext cx="2298648" cy="1426096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3"/>
          <p:cNvSpPr/>
          <p:nvPr/>
        </p:nvSpPr>
        <p:spPr>
          <a:xfrm>
            <a:off x="3721980" y="4783080"/>
            <a:ext cx="156592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Ртутний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медичний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термометр</a:t>
            </a:r>
            <a:endParaRPr sz="1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27103" y="2388330"/>
            <a:ext cx="1554187" cy="1747872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3"/>
          <p:cNvSpPr/>
          <p:nvPr/>
        </p:nvSpPr>
        <p:spPr>
          <a:xfrm>
            <a:off x="5890241" y="4475495"/>
            <a:ext cx="342790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Цифрова лампочка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з дистанційним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регулюванням яскравості,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програвачем музики тощо</a:t>
            </a:r>
            <a:endParaRPr sz="1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59240" y="2410923"/>
            <a:ext cx="2054530" cy="1201016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3"/>
          <p:cNvSpPr/>
          <p:nvPr/>
        </p:nvSpPr>
        <p:spPr>
          <a:xfrm>
            <a:off x="9388726" y="4753553"/>
            <a:ext cx="191149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Звичайна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електрична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лампочка</a:t>
            </a:r>
            <a:endParaRPr/>
          </a:p>
        </p:txBody>
      </p:sp>
      <p:sp>
        <p:nvSpPr>
          <p:cNvPr id="280" name="Google Shape;280;p13"/>
          <p:cNvSpPr/>
          <p:nvPr/>
        </p:nvSpPr>
        <p:spPr>
          <a:xfrm>
            <a:off x="1085057" y="5706604"/>
            <a:ext cx="1021516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Які ще додаткові операції можна виконати цифровими пристроями?</a:t>
            </a:r>
            <a:endParaRPr sz="28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4"/>
          <p:cNvSpPr txBox="1"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>
                <a:solidFill>
                  <a:srgbClr val="FF0000"/>
                </a:solidFill>
              </a:rPr>
              <a:t>Переваги</a:t>
            </a:r>
            <a:r>
              <a:rPr lang="uk-UA" sz="3600" b="1">
                <a:solidFill>
                  <a:srgbClr val="54A838"/>
                </a:solidFill>
              </a:rPr>
              <a:t> використання цифрових пристроїв порівняно з іншими</a:t>
            </a:r>
            <a:endParaRPr/>
          </a:p>
        </p:txBody>
      </p:sp>
      <p:sp>
        <p:nvSpPr>
          <p:cNvPr id="286" name="Google Shape;286;p14"/>
          <p:cNvSpPr txBox="1">
            <a:spLocks noGrp="1"/>
          </p:cNvSpPr>
          <p:nvPr>
            <p:ph type="body" idx="1"/>
          </p:nvPr>
        </p:nvSpPr>
        <p:spPr>
          <a:xfrm>
            <a:off x="983432" y="2708920"/>
            <a:ext cx="10225136" cy="3699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537" lvl="0" indent="0" algn="just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uk-UA"/>
              <a:t>● </a:t>
            </a:r>
            <a:r>
              <a:rPr lang="uk-UA" b="1"/>
              <a:t>можливість передавати повідомлення без спотворень;</a:t>
            </a:r>
            <a:endParaRPr/>
          </a:p>
          <a:p>
            <a:pPr marL="109537" lvl="0" indent="0" algn="just" rtl="0"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rPr lang="uk-UA" b="1"/>
              <a:t>● можливість шифрування даних з метою їх захисту;</a:t>
            </a:r>
            <a:endParaRPr/>
          </a:p>
          <a:p>
            <a:pPr marL="109537" lvl="0" indent="0" algn="just" rtl="0"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rPr lang="uk-UA" b="1"/>
              <a:t>● можливість підключення до комп’ютерних мереж;</a:t>
            </a:r>
            <a:endParaRPr/>
          </a:p>
          <a:p>
            <a:pPr marL="109537" lvl="0" indent="0" algn="just" rtl="0"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rPr lang="uk-UA" b="1"/>
              <a:t>●можливість дистанційного керування пристроями</a:t>
            </a:r>
            <a:endParaRPr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"/>
          <p:cNvSpPr txBox="1"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>
                <a:solidFill>
                  <a:srgbClr val="54A838"/>
                </a:solidFill>
                <a:latin typeface="Georgia"/>
                <a:ea typeface="Georgia"/>
                <a:cs typeface="Georgia"/>
                <a:sym typeface="Georgia"/>
              </a:rPr>
              <a:t>Виконайте завдання</a:t>
            </a:r>
            <a:endParaRPr b="1">
              <a:solidFill>
                <a:srgbClr val="54A83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2" name="Google Shape;292;p15"/>
          <p:cNvSpPr txBox="1">
            <a:spLocks noGrp="1"/>
          </p:cNvSpPr>
          <p:nvPr>
            <p:ph type="body" idx="1"/>
          </p:nvPr>
        </p:nvSpPr>
        <p:spPr>
          <a:xfrm>
            <a:off x="335360" y="2348880"/>
            <a:ext cx="11593288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537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uk-UA" b="1">
                <a:solidFill>
                  <a:srgbClr val="0B5394"/>
                </a:solidFill>
              </a:rPr>
              <a:t>Оберіть пристрої, що є цифровими:</a:t>
            </a:r>
            <a:endParaRPr/>
          </a:p>
          <a:p>
            <a:pPr marL="109537" lvl="0" indent="0" algn="l" rtl="0">
              <a:spcBef>
                <a:spcPts val="300"/>
              </a:spcBef>
              <a:spcAft>
                <a:spcPts val="0"/>
              </a:spcAft>
              <a:buSzPts val="2800"/>
              <a:buNone/>
            </a:pPr>
            <a:endParaRPr b="1"/>
          </a:p>
          <a:p>
            <a:pPr marL="109537" lvl="0" indent="0" algn="l" rtl="0">
              <a:spcBef>
                <a:spcPts val="300"/>
              </a:spcBef>
              <a:spcAft>
                <a:spcPts val="0"/>
              </a:spcAft>
              <a:buSzPts val="2400"/>
              <a:buNone/>
            </a:pPr>
            <a:r>
              <a:rPr lang="uk-UA" sz="2400" b="1"/>
              <a:t>а) планшетний комп’ютер;                               д) клейовий олівець;</a:t>
            </a:r>
            <a:endParaRPr/>
          </a:p>
          <a:p>
            <a:pPr marL="109537" lvl="0" indent="0" algn="l" rtl="0">
              <a:spcBef>
                <a:spcPts val="300"/>
              </a:spcBef>
              <a:spcAft>
                <a:spcPts val="0"/>
              </a:spcAft>
              <a:buSzPts val="2400"/>
              <a:buNone/>
            </a:pPr>
            <a:r>
              <a:rPr lang="uk-UA" sz="2400" b="1"/>
              <a:t>б) тример для скошування трави;                 е) принтер; </a:t>
            </a:r>
            <a:endParaRPr/>
          </a:p>
          <a:p>
            <a:pPr marL="109537" lvl="0" indent="0" algn="l" rtl="0">
              <a:spcBef>
                <a:spcPts val="300"/>
              </a:spcBef>
              <a:spcAft>
                <a:spcPts val="0"/>
              </a:spcAft>
              <a:buSzPts val="2400"/>
              <a:buNone/>
            </a:pPr>
            <a:r>
              <a:rPr lang="uk-UA" sz="2400" b="1"/>
              <a:t>в) електричний двигун;                                      є) Wi-Fi роутер;</a:t>
            </a:r>
            <a:endParaRPr/>
          </a:p>
          <a:p>
            <a:pPr marL="109537" lvl="0" indent="0" algn="l" rtl="0">
              <a:spcBef>
                <a:spcPts val="300"/>
              </a:spcBef>
              <a:spcAft>
                <a:spcPts val="0"/>
              </a:spcAft>
              <a:buSzPts val="2400"/>
              <a:buNone/>
            </a:pPr>
            <a:r>
              <a:rPr lang="uk-UA" sz="2400" b="1"/>
              <a:t>г) Webкамера;                                                          ж) механічний   годинник;</a:t>
            </a:r>
            <a:endParaRPr/>
          </a:p>
          <a:p>
            <a:pPr marL="109537" lvl="0" indent="0" algn="l" rtl="0">
              <a:spcBef>
                <a:spcPts val="300"/>
              </a:spcBef>
              <a:spcAft>
                <a:spcPts val="0"/>
              </a:spcAft>
              <a:buSzPts val="2400"/>
              <a:buNone/>
            </a:pPr>
            <a:r>
              <a:rPr lang="uk-UA" sz="2400" b="1"/>
              <a:t>ґ) комп’ютерна миша;                                          з) звукові колонки.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"/>
          <p:cNvSpPr txBox="1">
            <a:spLocks noGrp="1"/>
          </p:cNvSpPr>
          <p:nvPr>
            <p:ph type="title"/>
          </p:nvPr>
        </p:nvSpPr>
        <p:spPr>
          <a:xfrm>
            <a:off x="1343472" y="1269904"/>
            <a:ext cx="6638528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>
                <a:solidFill>
                  <a:srgbClr val="54A838"/>
                </a:solidFill>
                <a:latin typeface="Georgia"/>
                <a:ea typeface="Georgia"/>
                <a:cs typeface="Georgia"/>
                <a:sym typeface="Georgia"/>
              </a:rPr>
              <a:t>Закріплюємо вивчене</a:t>
            </a:r>
            <a:endParaRPr b="1">
              <a:solidFill>
                <a:srgbClr val="54A83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98" name="Google Shape;298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112224" y="906327"/>
            <a:ext cx="2435198" cy="1793954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6"/>
          <p:cNvSpPr/>
          <p:nvPr/>
        </p:nvSpPr>
        <p:spPr>
          <a:xfrm>
            <a:off x="839416" y="2924944"/>
            <a:ext cx="1088700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Що можна вважати цифровим пристроєм?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Які пристрої, крім цифрових, ви знаєте? Які з них ви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використовуєте?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Як кодуються дані в цифрових пристроях?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З якою метою в цифрових пристроях використовують програми?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Які є переваги цифрових пристроїв перед іншими?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80a7d2b8af_0_35"/>
          <p:cNvSpPr txBox="1">
            <a:spLocks noGrp="1"/>
          </p:cNvSpPr>
          <p:nvPr>
            <p:ph type="title"/>
          </p:nvPr>
        </p:nvSpPr>
        <p:spPr>
          <a:xfrm>
            <a:off x="680850" y="519900"/>
            <a:ext cx="10830300" cy="106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ts val="6000"/>
              <a:buFont typeface="Calibri"/>
              <a:buNone/>
            </a:pPr>
            <a:r>
              <a:rPr lang="uk-UA" sz="53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r>
              <a:rPr lang="uk-UA" b="1">
                <a:solidFill>
                  <a:srgbClr val="54A838"/>
                </a:solidFill>
                <a:latin typeface="Calibri"/>
                <a:ea typeface="Calibri"/>
                <a:cs typeface="Calibri"/>
                <a:sym typeface="Calibri"/>
              </a:rPr>
              <a:t>Повторимо правила роботи за комп'ютером</a:t>
            </a:r>
            <a:endParaRPr b="1">
              <a:solidFill>
                <a:srgbClr val="54A8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54A838"/>
              </a:solidFill>
            </a:endParaRPr>
          </a:p>
        </p:txBody>
      </p:sp>
      <p:pic>
        <p:nvPicPr>
          <p:cNvPr id="306" name="Google Shape;306;g280a7d2b8af_0_35"/>
          <p:cNvPicPr preferRelativeResize="0"/>
          <p:nvPr/>
        </p:nvPicPr>
        <p:blipFill rotWithShape="1">
          <a:blip r:embed="rId3">
            <a:alphaModFix/>
          </a:blip>
          <a:srcRect l="1243" r="1603"/>
          <a:stretch/>
        </p:blipFill>
        <p:spPr>
          <a:xfrm>
            <a:off x="1271112" y="1669925"/>
            <a:ext cx="9649775" cy="488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80a7d2b8af_0_20"/>
          <p:cNvSpPr txBox="1">
            <a:spLocks noGrp="1"/>
          </p:cNvSpPr>
          <p:nvPr>
            <p:ph type="title"/>
          </p:nvPr>
        </p:nvSpPr>
        <p:spPr>
          <a:xfrm>
            <a:off x="525888" y="1131100"/>
            <a:ext cx="10972800" cy="106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800" b="1">
                <a:solidFill>
                  <a:srgbClr val="1155CC"/>
                </a:solidFill>
              </a:rPr>
              <a:t>Інтерактивна права</a:t>
            </a:r>
            <a:endParaRPr sz="3800" b="1">
              <a:solidFill>
                <a:srgbClr val="1155CC"/>
              </a:solidFill>
            </a:endParaRPr>
          </a:p>
        </p:txBody>
      </p:sp>
      <p:sp>
        <p:nvSpPr>
          <p:cNvPr id="313" name="Google Shape;313;g280a7d2b8af_0_20"/>
          <p:cNvSpPr txBox="1">
            <a:spLocks noGrp="1"/>
          </p:cNvSpPr>
          <p:nvPr>
            <p:ph type="body" idx="1"/>
          </p:nvPr>
        </p:nvSpPr>
        <p:spPr>
          <a:xfrm>
            <a:off x="2704350" y="5978465"/>
            <a:ext cx="6783300" cy="78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uk-UA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https://learningapps.org/31651657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314" name="Google Shape;314;g280a7d2b8af_0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9275" y="1997425"/>
            <a:ext cx="7133451" cy="39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g280a7d2b8af_0_20"/>
          <p:cNvSpPr txBox="1">
            <a:spLocks noGrp="1"/>
          </p:cNvSpPr>
          <p:nvPr>
            <p:ph type="title"/>
          </p:nvPr>
        </p:nvSpPr>
        <p:spPr>
          <a:xfrm>
            <a:off x="443200" y="453625"/>
            <a:ext cx="10972800" cy="746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700" b="1">
                <a:solidFill>
                  <a:srgbClr val="54A838"/>
                </a:solidFill>
              </a:rPr>
              <a:t>Працюємо за комп’ютером</a:t>
            </a:r>
            <a:endParaRPr sz="3700" b="1">
              <a:solidFill>
                <a:srgbClr val="54A838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>
            <a:spLocks noGrp="1"/>
          </p:cNvSpPr>
          <p:nvPr>
            <p:ph type="title"/>
          </p:nvPr>
        </p:nvSpPr>
        <p:spPr>
          <a:xfrm>
            <a:off x="1775520" y="980728"/>
            <a:ext cx="4752528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>
                <a:solidFill>
                  <a:srgbClr val="54A838"/>
                </a:solidFill>
                <a:latin typeface="Georgia"/>
                <a:ea typeface="Georgia"/>
                <a:cs typeface="Georgia"/>
                <a:sym typeface="Georgia"/>
              </a:rPr>
              <a:t>Сьогодні на уроці</a:t>
            </a:r>
            <a:r>
              <a:rPr lang="uk-UA" b="1">
                <a:latin typeface="Georgia"/>
                <a:ea typeface="Georgia"/>
                <a:cs typeface="Georgia"/>
                <a:sym typeface="Georgia"/>
              </a:rPr>
              <a:t/>
            </a:r>
            <a:br>
              <a:rPr lang="uk-UA" b="1">
                <a:latin typeface="Georgia"/>
                <a:ea typeface="Georgia"/>
                <a:cs typeface="Georgia"/>
                <a:sym typeface="Georgia"/>
              </a:rPr>
            </a:br>
            <a:endParaRPr b="1"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30329" y="1885523"/>
            <a:ext cx="11537744" cy="4707925"/>
            <a:chOff x="182845" y="1870775"/>
            <a:chExt cx="11537744" cy="4707925"/>
          </a:xfrm>
        </p:grpSpPr>
        <p:grpSp>
          <p:nvGrpSpPr>
            <p:cNvPr id="120" name="Google Shape;120;p2"/>
            <p:cNvGrpSpPr/>
            <p:nvPr/>
          </p:nvGrpSpPr>
          <p:grpSpPr>
            <a:xfrm>
              <a:off x="6096000" y="1870775"/>
              <a:ext cx="5624589" cy="4707925"/>
              <a:chOff x="0" y="0"/>
              <a:chExt cx="5573315" cy="4707925"/>
            </a:xfrm>
          </p:grpSpPr>
          <p:sp>
            <p:nvSpPr>
              <p:cNvPr id="121" name="Google Shape;121;p2"/>
              <p:cNvSpPr/>
              <p:nvPr/>
            </p:nvSpPr>
            <p:spPr>
              <a:xfrm>
                <a:off x="0" y="1573338"/>
                <a:ext cx="5573315" cy="1539573"/>
              </a:xfrm>
              <a:prstGeom prst="round1Rect">
                <a:avLst>
                  <a:gd name="adj" fmla="val 16667"/>
                </a:avLst>
              </a:prstGeom>
              <a:solidFill>
                <a:srgbClr val="0D6DC5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 txBox="1"/>
              <p:nvPr/>
            </p:nvSpPr>
            <p:spPr>
              <a:xfrm>
                <a:off x="0" y="1573338"/>
                <a:ext cx="5498159" cy="15395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5725" tIns="125725" rIns="125725" bIns="125725" anchor="ctr" anchorCtr="0">
                <a:noAutofit/>
              </a:bodyPr>
              <a:lstStyle/>
              <a:p>
                <a:pPr marL="0" marR="0" lvl="0" indent="0" algn="just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-UA" sz="33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про сучасні цифрові пристрої</a:t>
                </a:r>
                <a:endParaRPr sz="3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0" y="0"/>
                <a:ext cx="5573315" cy="1539573"/>
              </a:xfrm>
              <a:prstGeom prst="round1Rect">
                <a:avLst>
                  <a:gd name="adj" fmla="val 16667"/>
                </a:avLst>
              </a:prstGeom>
              <a:solidFill>
                <a:srgbClr val="0D6DC5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 txBox="1"/>
              <p:nvPr/>
            </p:nvSpPr>
            <p:spPr>
              <a:xfrm>
                <a:off x="0" y="0"/>
                <a:ext cx="5498100" cy="153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5725" tIns="125725" rIns="125725" bIns="125725" anchor="ctr" anchorCtr="0">
                <a:noAutofit/>
              </a:bodyPr>
              <a:lstStyle/>
              <a:p>
                <a:pPr marL="0" marR="0" lvl="0" indent="0" algn="just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-UA" sz="3300" i="0" u="none" strike="noStrike" cap="none" dirty="0">
                    <a:solidFill>
                      <a:schemeClr val="lt1"/>
                    </a:solidFill>
                  </a:rPr>
                  <a:t>з яких основних пристроїв складається комп’ютер</a:t>
                </a:r>
                <a:endParaRPr sz="3300" i="0" u="none" strike="noStrike" cap="none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0" y="3168352"/>
                <a:ext cx="5573315" cy="1539573"/>
              </a:xfrm>
              <a:prstGeom prst="round1Rect">
                <a:avLst>
                  <a:gd name="adj" fmla="val 16667"/>
                </a:avLst>
              </a:prstGeom>
              <a:solidFill>
                <a:srgbClr val="0D6DC5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 txBox="1"/>
              <p:nvPr/>
            </p:nvSpPr>
            <p:spPr>
              <a:xfrm>
                <a:off x="0" y="3168352"/>
                <a:ext cx="5498159" cy="15395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5725" tIns="125725" rIns="125725" bIns="125725" anchor="ctr" anchorCtr="0">
                <a:noAutofit/>
              </a:bodyPr>
              <a:lstStyle/>
              <a:p>
                <a:pPr marL="0" marR="0" lvl="0" indent="0" algn="just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-UA" sz="33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розрізняти цифрові та нецифрові пристрої</a:t>
                </a:r>
                <a:endParaRPr sz="3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27" name="Google Shape;12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2845" y="3084325"/>
              <a:ext cx="2946150" cy="23819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Google Shape;128;p2"/>
            <p:cNvSpPr/>
            <p:nvPr/>
          </p:nvSpPr>
          <p:spPr>
            <a:xfrm rot="-1050266">
              <a:off x="2943168" y="2477631"/>
              <a:ext cx="3265514" cy="1271783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uk-UA" sz="3300" b="1">
                  <a:solidFill>
                    <a:srgbClr val="CC0000"/>
                  </a:solidFill>
                </a:rPr>
                <a:t>Згадаєте</a:t>
              </a:r>
              <a:endParaRPr b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935750" y="3588875"/>
              <a:ext cx="3195300" cy="1271700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3300" b="1">
                  <a:solidFill>
                    <a:srgbClr val="CC0000"/>
                  </a:solidFill>
                </a:rPr>
                <a:t>Дізнаєтесь</a:t>
              </a:r>
              <a:endParaRPr b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 rot="1305540">
              <a:off x="2907785" y="4846715"/>
              <a:ext cx="3311543" cy="1271661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3300" b="1">
                  <a:solidFill>
                    <a:srgbClr val="CC0000"/>
                  </a:solidFill>
                </a:rPr>
                <a:t>Навчитесь</a:t>
              </a:r>
              <a:endParaRPr b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7"/>
          <p:cNvSpPr txBox="1"/>
          <p:nvPr/>
        </p:nvSpPr>
        <p:spPr>
          <a:xfrm>
            <a:off x="2279576" y="764704"/>
            <a:ext cx="63367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b="1">
                <a:solidFill>
                  <a:srgbClr val="54A838"/>
                </a:solidFill>
                <a:latin typeface="Georgia"/>
                <a:ea typeface="Georgia"/>
                <a:cs typeface="Georgia"/>
                <a:sym typeface="Georgia"/>
              </a:rPr>
              <a:t>Домашнє завдання</a:t>
            </a:r>
            <a:endParaRPr/>
          </a:p>
        </p:txBody>
      </p:sp>
      <p:sp>
        <p:nvSpPr>
          <p:cNvPr id="321" name="Google Shape;321;p17"/>
          <p:cNvSpPr txBox="1">
            <a:spLocks noGrp="1"/>
          </p:cNvSpPr>
          <p:nvPr>
            <p:ph type="body" idx="1"/>
          </p:nvPr>
        </p:nvSpPr>
        <p:spPr>
          <a:xfrm>
            <a:off x="1775521" y="1684825"/>
            <a:ext cx="5890307" cy="19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537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uk-UA" sz="3200" b="1">
                <a:latin typeface="Times New Roman"/>
                <a:ea typeface="Times New Roman"/>
                <a:cs typeface="Times New Roman"/>
                <a:sym typeface="Times New Roman"/>
              </a:rPr>
              <a:t>1. Опрацювати стор. 5-11.</a:t>
            </a:r>
            <a:endParaRPr/>
          </a:p>
          <a:p>
            <a:pPr marL="109537" lvl="0" indent="0" algn="l" rtl="0">
              <a:spcBef>
                <a:spcPts val="300"/>
              </a:spcBef>
              <a:spcAft>
                <a:spcPts val="0"/>
              </a:spcAft>
              <a:buSzPts val="3200"/>
              <a:buNone/>
            </a:pPr>
            <a:r>
              <a:rPr lang="uk-UA" sz="3200" b="1">
                <a:latin typeface="Times New Roman"/>
                <a:ea typeface="Times New Roman"/>
                <a:cs typeface="Times New Roman"/>
                <a:sym typeface="Times New Roman"/>
              </a:rPr>
              <a:t>2. Виконати вправи 2,4 та *5.</a:t>
            </a:r>
            <a:endParaRPr/>
          </a:p>
        </p:txBody>
      </p:sp>
      <p:pic>
        <p:nvPicPr>
          <p:cNvPr id="322" name="Google Shape;32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0137" y="2492897"/>
            <a:ext cx="3085845" cy="4224313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7"/>
          <p:cNvSpPr/>
          <p:nvPr/>
        </p:nvSpPr>
        <p:spPr>
          <a:xfrm>
            <a:off x="2279577" y="3723510"/>
            <a:ext cx="4249047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Підручник "Інформатика 6 клас" (2023 рік)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Автори: Й.Я. Ривкінд, 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Т.І. Лисенко, Л.А. Чернікова, В.В. Шакотько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Видавництво: Генеза</a:t>
            </a:r>
            <a:endParaRPr/>
          </a:p>
        </p:txBody>
      </p:sp>
      <p:pic>
        <p:nvPicPr>
          <p:cNvPr id="324" name="Google Shape;32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24374" y="778749"/>
            <a:ext cx="1634642" cy="1773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g280a7d2b8af_0_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6775" y="3042725"/>
            <a:ext cx="3751700" cy="273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1" name="Google Shape;331;g280a7d2b8af_0_43"/>
          <p:cNvSpPr txBox="1">
            <a:spLocks noGrp="1"/>
          </p:cNvSpPr>
          <p:nvPr>
            <p:ph type="title"/>
          </p:nvPr>
        </p:nvSpPr>
        <p:spPr>
          <a:xfrm>
            <a:off x="1566775" y="1689725"/>
            <a:ext cx="5036100" cy="106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200" b="1"/>
              <a:t>Дякую за урок!</a:t>
            </a:r>
            <a:endParaRPr sz="4200" b="1"/>
          </a:p>
        </p:txBody>
      </p:sp>
      <p:sp>
        <p:nvSpPr>
          <p:cNvPr id="332" name="Google Shape;332;g280a7d2b8af_0_43"/>
          <p:cNvSpPr txBox="1">
            <a:spLocks noGrp="1"/>
          </p:cNvSpPr>
          <p:nvPr>
            <p:ph type="title"/>
          </p:nvPr>
        </p:nvSpPr>
        <p:spPr>
          <a:xfrm>
            <a:off x="5499839" y="4076131"/>
            <a:ext cx="6476400" cy="106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200" b="1" dirty="0"/>
              <a:t>До нових зустрічей!</a:t>
            </a:r>
            <a:endParaRPr sz="4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"/>
          <p:cNvSpPr txBox="1">
            <a:spLocks noGrp="1"/>
          </p:cNvSpPr>
          <p:nvPr>
            <p:ph type="title"/>
          </p:nvPr>
        </p:nvSpPr>
        <p:spPr>
          <a:xfrm>
            <a:off x="1127448" y="1080319"/>
            <a:ext cx="5925613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!   </a:t>
            </a:r>
            <a:r>
              <a:rPr lang="uk-UA" sz="4400" b="1">
                <a:solidFill>
                  <a:srgbClr val="54A838"/>
                </a:solidFill>
                <a:latin typeface="Georgia"/>
                <a:ea typeface="Georgia"/>
                <a:cs typeface="Georgia"/>
                <a:sym typeface="Georgia"/>
              </a:rPr>
              <a:t>Д</a:t>
            </a:r>
            <a:r>
              <a:rPr lang="uk-UA" sz="3600" b="1">
                <a:solidFill>
                  <a:srgbClr val="54A838"/>
                </a:solidFill>
                <a:latin typeface="Georgia"/>
                <a:ea typeface="Georgia"/>
                <a:cs typeface="Georgia"/>
                <a:sym typeface="Georgia"/>
              </a:rPr>
              <a:t>ІЗНАЄМОСЯ ПРО СУЧАСНІ КОМП’ЮТЕРИ</a:t>
            </a:r>
            <a:endParaRPr/>
          </a:p>
        </p:txBody>
      </p:sp>
      <p:grpSp>
        <p:nvGrpSpPr>
          <p:cNvPr id="136" name="Google Shape;136;p3"/>
          <p:cNvGrpSpPr/>
          <p:nvPr/>
        </p:nvGrpSpPr>
        <p:grpSpPr>
          <a:xfrm>
            <a:off x="610091" y="2209581"/>
            <a:ext cx="6960320" cy="4410860"/>
            <a:chOff x="0" y="240737"/>
            <a:chExt cx="6960320" cy="4410860"/>
          </a:xfrm>
        </p:grpSpPr>
        <p:sp>
          <p:nvSpPr>
            <p:cNvPr id="137" name="Google Shape;137;p3"/>
            <p:cNvSpPr/>
            <p:nvPr/>
          </p:nvSpPr>
          <p:spPr>
            <a:xfrm>
              <a:off x="0" y="240737"/>
              <a:ext cx="6960320" cy="2236893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0B539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 txBox="1"/>
            <p:nvPr/>
          </p:nvSpPr>
          <p:spPr>
            <a:xfrm>
              <a:off x="109196" y="349933"/>
              <a:ext cx="6741928" cy="20185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3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З винайденням комп’ютера люди отримали змогу швидко опрацьовувати великі обсяги інформації. Спочатку комп’ютер створювали як пристрій для складних обчислень.</a:t>
              </a:r>
              <a:endParaRPr sz="2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0" y="2414704"/>
              <a:ext cx="6960320" cy="2236893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0B539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 txBox="1"/>
            <p:nvPr/>
          </p:nvSpPr>
          <p:spPr>
            <a:xfrm>
              <a:off x="109196" y="2523900"/>
              <a:ext cx="6741928" cy="20185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3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У наш час люди використовують різні комп’ютери: від потужних суперкомп’ютерів, призначених для виконання найскладніших обчислень, до мікрокомп’ютерів, що вбудовані в різноманітні побутові пристрої.</a:t>
              </a:r>
              <a:endParaRPr sz="2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" name="Google Shape;141;p3"/>
          <p:cNvGrpSpPr/>
          <p:nvPr/>
        </p:nvGrpSpPr>
        <p:grpSpPr>
          <a:xfrm>
            <a:off x="7825794" y="758145"/>
            <a:ext cx="4058274" cy="2403778"/>
            <a:chOff x="3554760" y="-775782"/>
            <a:chExt cx="3469500" cy="1875900"/>
          </a:xfrm>
        </p:grpSpPr>
        <p:sp>
          <p:nvSpPr>
            <p:cNvPr id="142" name="Google Shape;142;p3"/>
            <p:cNvSpPr/>
            <p:nvPr/>
          </p:nvSpPr>
          <p:spPr>
            <a:xfrm>
              <a:off x="3554760" y="-775782"/>
              <a:ext cx="3469500" cy="1875900"/>
            </a:xfrm>
            <a:prstGeom prst="wedgeRoundRectCallout">
              <a:avLst>
                <a:gd name="adj1" fmla="val -20576"/>
                <a:gd name="adj2" fmla="val 77429"/>
                <a:gd name="adj3" fmla="val 16667"/>
              </a:avLst>
            </a:prstGeom>
            <a:solidFill>
              <a:srgbClr val="546321"/>
            </a:solidFill>
            <a:ln w="19050" cap="flat" cmpd="sng">
              <a:solidFill>
                <a:srgbClr val="08979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"/>
            <p:cNvSpPr txBox="1"/>
            <p:nvPr/>
          </p:nvSpPr>
          <p:spPr>
            <a:xfrm>
              <a:off x="3615611" y="-630579"/>
              <a:ext cx="3359400" cy="158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1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Сьогодні найбільшою популярністю користуються</a:t>
              </a:r>
              <a:endParaRPr sz="170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100" b="1" i="0" u="none" strike="noStrike" cap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персональні комп’ютери</a:t>
              </a:r>
              <a:r>
                <a:rPr lang="uk-UA" sz="21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endParaRPr sz="170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1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що призначені для потреб окремого користувача.</a:t>
              </a:r>
              <a:endParaRPr sz="1700"/>
            </a:p>
          </p:txBody>
        </p:sp>
      </p:grpSp>
      <p:pic>
        <p:nvPicPr>
          <p:cNvPr id="144" name="Google Shape;14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11350" y="2951950"/>
            <a:ext cx="2279176" cy="3906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7633" y="1944569"/>
            <a:ext cx="2980996" cy="183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4"/>
          <p:cNvSpPr txBox="1"/>
          <p:nvPr/>
        </p:nvSpPr>
        <p:spPr>
          <a:xfrm>
            <a:off x="1405879" y="1016170"/>
            <a:ext cx="230450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/>
            </a:r>
            <a:br>
              <a:rPr lang="uk-UA"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uk-UA" sz="20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uk-UA" sz="1800" b="1" i="0" u="none" strike="noStrike" cap="none">
                <a:solidFill>
                  <a:srgbClr val="387025"/>
                </a:solidFill>
                <a:latin typeface="Arial"/>
                <a:ea typeface="Arial"/>
                <a:cs typeface="Arial"/>
                <a:sym typeface="Arial"/>
              </a:rPr>
              <a:t>Загальні сфери застосування</a:t>
            </a:r>
            <a:endParaRPr sz="1600" b="1" i="0" u="none" strike="noStrike" cap="none">
              <a:solidFill>
                <a:srgbClr val="3870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"/>
          <p:cNvSpPr txBox="1"/>
          <p:nvPr/>
        </p:nvSpPr>
        <p:spPr>
          <a:xfrm>
            <a:off x="5174861" y="1906628"/>
            <a:ext cx="18002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0" u="none" strike="noStrike" cap="none">
                <a:solidFill>
                  <a:srgbClr val="387025"/>
                </a:solidFill>
                <a:latin typeface="Arial"/>
                <a:ea typeface="Arial"/>
                <a:cs typeface="Arial"/>
                <a:sym typeface="Arial"/>
              </a:rPr>
              <a:t>Медицина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0" u="none" strike="noStrike" cap="none">
                <a:solidFill>
                  <a:srgbClr val="387025"/>
                </a:solidFill>
                <a:latin typeface="Arial"/>
                <a:ea typeface="Arial"/>
                <a:cs typeface="Arial"/>
                <a:sym typeface="Arial"/>
              </a:rPr>
              <a:t>та освіта</a:t>
            </a:r>
            <a:endParaRPr/>
          </a:p>
        </p:txBody>
      </p:sp>
      <p:pic>
        <p:nvPicPr>
          <p:cNvPr id="152" name="Google Shape;15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1073" y="2554075"/>
            <a:ext cx="2552058" cy="1732572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4"/>
          <p:cNvSpPr txBox="1"/>
          <p:nvPr/>
        </p:nvSpPr>
        <p:spPr>
          <a:xfrm>
            <a:off x="8907259" y="1670589"/>
            <a:ext cx="110319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0" u="none" strike="noStrike" cap="none">
                <a:solidFill>
                  <a:srgbClr val="387025"/>
                </a:solidFill>
                <a:latin typeface="Arial"/>
                <a:ea typeface="Arial"/>
                <a:cs typeface="Arial"/>
                <a:sym typeface="Arial"/>
              </a:rPr>
              <a:t>Бізнес</a:t>
            </a:r>
            <a:endParaRPr/>
          </a:p>
        </p:txBody>
      </p:sp>
      <p:pic>
        <p:nvPicPr>
          <p:cNvPr id="154" name="Google Shape;154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01318" y="2116677"/>
            <a:ext cx="2894879" cy="173996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4"/>
          <p:cNvSpPr txBox="1"/>
          <p:nvPr/>
        </p:nvSpPr>
        <p:spPr>
          <a:xfrm>
            <a:off x="8717426" y="4183934"/>
            <a:ext cx="216335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/>
            </a:r>
            <a:br>
              <a:rPr lang="uk-UA" sz="24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uk-UA" sz="1800" b="1" i="0" u="none" strike="noStrike" cap="none">
                <a:solidFill>
                  <a:srgbClr val="387025"/>
                </a:solidFill>
                <a:latin typeface="Arial"/>
                <a:ea typeface="Arial"/>
                <a:cs typeface="Arial"/>
                <a:sym typeface="Arial"/>
              </a:rPr>
              <a:t>Техніка</a:t>
            </a:r>
            <a:r>
              <a:rPr lang="uk-UA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1800" b="1" i="0" u="none" strike="noStrike" cap="none">
                <a:solidFill>
                  <a:srgbClr val="387025"/>
                </a:solidFill>
                <a:latin typeface="Arial"/>
                <a:ea typeface="Arial"/>
                <a:cs typeface="Arial"/>
                <a:sym typeface="Arial"/>
              </a:rPr>
              <a:t>і</a:t>
            </a:r>
            <a:r>
              <a:rPr lang="uk-UA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1800" b="1" i="0" u="none" strike="noStrike" cap="none">
                <a:solidFill>
                  <a:srgbClr val="387025"/>
                </a:solidFill>
                <a:latin typeface="Arial"/>
                <a:ea typeface="Arial"/>
                <a:cs typeface="Arial"/>
                <a:sym typeface="Arial"/>
              </a:rPr>
              <a:t>наука</a:t>
            </a:r>
            <a:endParaRPr/>
          </a:p>
        </p:txBody>
      </p:sp>
      <p:pic>
        <p:nvPicPr>
          <p:cNvPr id="156" name="Google Shape;156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11348" y="4897966"/>
            <a:ext cx="2725388" cy="183605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4"/>
          <p:cNvSpPr txBox="1"/>
          <p:nvPr/>
        </p:nvSpPr>
        <p:spPr>
          <a:xfrm>
            <a:off x="1424189" y="3968491"/>
            <a:ext cx="189960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0" u="none" strike="noStrike" cap="none">
                <a:solidFill>
                  <a:srgbClr val="387025"/>
                </a:solidFill>
                <a:latin typeface="Arial"/>
                <a:ea typeface="Arial"/>
                <a:cs typeface="Arial"/>
                <a:sym typeface="Arial"/>
              </a:rPr>
              <a:t>Журналістика</a:t>
            </a:r>
            <a:r>
              <a:rPr lang="uk-UA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uk-UA" sz="2000" b="1" i="0" u="none" strike="noStrike" cap="none">
                <a:solidFill>
                  <a:srgbClr val="387025"/>
                </a:solidFill>
                <a:latin typeface="Arial"/>
                <a:ea typeface="Arial"/>
                <a:cs typeface="Arial"/>
                <a:sym typeface="Arial"/>
              </a:rPr>
              <a:t>живопис</a:t>
            </a:r>
            <a:r>
              <a:rPr lang="uk-UA" sz="1800" b="1" i="0" u="none" strike="noStrike" cap="none">
                <a:solidFill>
                  <a:srgbClr val="387025"/>
                </a:solidFill>
                <a:latin typeface="Arial"/>
                <a:ea typeface="Arial"/>
                <a:cs typeface="Arial"/>
                <a:sym typeface="Arial"/>
              </a:rPr>
              <a:t>, мультимедіа</a:t>
            </a:r>
            <a:endParaRPr/>
          </a:p>
        </p:txBody>
      </p:sp>
      <p:pic>
        <p:nvPicPr>
          <p:cNvPr id="158" name="Google Shape;158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46962" y="4897966"/>
            <a:ext cx="2540584" cy="172277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4"/>
          <p:cNvSpPr txBox="1"/>
          <p:nvPr/>
        </p:nvSpPr>
        <p:spPr>
          <a:xfrm>
            <a:off x="4577304" y="4553266"/>
            <a:ext cx="280374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0" u="none" strike="noStrike" cap="none">
                <a:solidFill>
                  <a:srgbClr val="387025"/>
                </a:solidFill>
                <a:latin typeface="Arial"/>
                <a:ea typeface="Arial"/>
                <a:cs typeface="Arial"/>
                <a:sym typeface="Arial"/>
              </a:rPr>
              <a:t>Побут</a:t>
            </a:r>
            <a:r>
              <a:rPr lang="uk-UA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1800" b="1" i="0" u="none" strike="noStrike" cap="none">
                <a:solidFill>
                  <a:srgbClr val="387025"/>
                </a:solidFill>
                <a:latin typeface="Arial"/>
                <a:ea typeface="Arial"/>
                <a:cs typeface="Arial"/>
                <a:sym typeface="Arial"/>
              </a:rPr>
              <a:t>та</a:t>
            </a:r>
            <a:r>
              <a:rPr lang="uk-UA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1800" b="1" i="0" u="none" strike="noStrike" cap="none">
                <a:solidFill>
                  <a:srgbClr val="387025"/>
                </a:solidFill>
                <a:latin typeface="Arial"/>
                <a:ea typeface="Arial"/>
                <a:cs typeface="Arial"/>
                <a:sym typeface="Arial"/>
              </a:rPr>
              <a:t>дозвілля</a:t>
            </a:r>
            <a:endParaRPr/>
          </a:p>
        </p:txBody>
      </p:sp>
      <p:pic>
        <p:nvPicPr>
          <p:cNvPr id="160" name="Google Shape;160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51257" y="4912014"/>
            <a:ext cx="2587047" cy="176238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4"/>
          <p:cNvSpPr txBox="1"/>
          <p:nvPr/>
        </p:nvSpPr>
        <p:spPr>
          <a:xfrm>
            <a:off x="2207568" y="486373"/>
            <a:ext cx="7632849" cy="933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65760" marR="0" lvl="0" indent="-25603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None/>
            </a:pPr>
            <a:r>
              <a:rPr lang="uk-UA" sz="3600" b="1" i="0" u="none" strike="noStrike" cap="none">
                <a:solidFill>
                  <a:srgbClr val="54A838"/>
                </a:solidFill>
                <a:latin typeface="Georgia"/>
                <a:ea typeface="Georgia"/>
                <a:cs typeface="Georgia"/>
                <a:sym typeface="Georgia"/>
              </a:rPr>
              <a:t>Сфери </a:t>
            </a:r>
            <a:endParaRPr/>
          </a:p>
          <a:p>
            <a:pPr marL="365760" marR="0" lvl="0" indent="-256032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None/>
            </a:pPr>
            <a:r>
              <a:rPr lang="uk-UA" sz="3600" b="1" i="0" u="none" strike="noStrike" cap="none">
                <a:solidFill>
                  <a:srgbClr val="54A838"/>
                </a:solidFill>
                <a:latin typeface="Georgia"/>
                <a:ea typeface="Georgia"/>
                <a:cs typeface="Georgia"/>
                <a:sym typeface="Georgia"/>
              </a:rPr>
              <a:t>застосування комп'ютера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"/>
          <p:cNvSpPr txBox="1">
            <a:spLocks noGrp="1"/>
          </p:cNvSpPr>
          <p:nvPr>
            <p:ph type="title"/>
          </p:nvPr>
        </p:nvSpPr>
        <p:spPr>
          <a:xfrm>
            <a:off x="1919288" y="620713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>
                <a:solidFill>
                  <a:srgbClr val="54A838"/>
                </a:solidFill>
                <a:latin typeface="Georgia"/>
                <a:ea typeface="Georgia"/>
                <a:cs typeface="Georgia"/>
                <a:sym typeface="Georgia"/>
              </a:rPr>
              <a:t>Розглянемо види комп’ютерів</a:t>
            </a:r>
            <a:endParaRPr/>
          </a:p>
        </p:txBody>
      </p:sp>
      <p:grpSp>
        <p:nvGrpSpPr>
          <p:cNvPr id="167" name="Google Shape;167;p5"/>
          <p:cNvGrpSpPr/>
          <p:nvPr/>
        </p:nvGrpSpPr>
        <p:grpSpPr>
          <a:xfrm>
            <a:off x="2063542" y="1844824"/>
            <a:ext cx="8119219" cy="2027415"/>
            <a:chOff x="82342" y="0"/>
            <a:chExt cx="8119219" cy="2027415"/>
          </a:xfrm>
        </p:grpSpPr>
        <p:sp>
          <p:nvSpPr>
            <p:cNvPr id="168" name="Google Shape;168;p5"/>
            <p:cNvSpPr/>
            <p:nvPr/>
          </p:nvSpPr>
          <p:spPr>
            <a:xfrm>
              <a:off x="4175617" y="862258"/>
              <a:ext cx="2164941" cy="57789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38849"/>
                  </a:lnTo>
                  <a:lnTo>
                    <a:pt x="120000" y="38849"/>
                  </a:lnTo>
                  <a:lnTo>
                    <a:pt x="120000" y="12000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69" name="Google Shape;169;p5"/>
            <p:cNvSpPr/>
            <p:nvPr/>
          </p:nvSpPr>
          <p:spPr>
            <a:xfrm>
              <a:off x="1943344" y="862258"/>
              <a:ext cx="2232272" cy="57789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38849"/>
                  </a:lnTo>
                  <a:lnTo>
                    <a:pt x="0" y="38849"/>
                  </a:lnTo>
                  <a:lnTo>
                    <a:pt x="0" y="12000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70" name="Google Shape;170;p5"/>
            <p:cNvSpPr/>
            <p:nvPr/>
          </p:nvSpPr>
          <p:spPr>
            <a:xfrm>
              <a:off x="1306491" y="0"/>
              <a:ext cx="5738252" cy="862258"/>
            </a:xfrm>
            <a:prstGeom prst="ellipse">
              <a:avLst/>
            </a:prstGeom>
            <a:gradFill>
              <a:gsLst>
                <a:gs pos="0">
                  <a:srgbClr val="92D050"/>
                </a:gs>
                <a:gs pos="61000">
                  <a:srgbClr val="EAEFFF"/>
                </a:gs>
                <a:gs pos="100000">
                  <a:srgbClr val="FFFF0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 txBox="1"/>
            <p:nvPr/>
          </p:nvSpPr>
          <p:spPr>
            <a:xfrm>
              <a:off x="2146839" y="126275"/>
              <a:ext cx="4057556" cy="6097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Персональні комп’ютери (ПК) поділяються на два види</a:t>
              </a: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82342" y="1440157"/>
              <a:ext cx="3722005" cy="587258"/>
            </a:xfrm>
            <a:prstGeom prst="flowChartAlternateProcess">
              <a:avLst/>
            </a:prstGeom>
            <a:gradFill>
              <a:gsLst>
                <a:gs pos="0">
                  <a:srgbClr val="00B0F0"/>
                </a:gs>
                <a:gs pos="55000">
                  <a:srgbClr val="C4EEFF"/>
                </a:gs>
                <a:gs pos="100000">
                  <a:srgbClr val="FFFF0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 txBox="1"/>
            <p:nvPr/>
          </p:nvSpPr>
          <p:spPr>
            <a:xfrm>
              <a:off x="111009" y="1468824"/>
              <a:ext cx="3664671" cy="529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Стаціонарний персональний комп’ютер</a:t>
              </a: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4479556" y="1440157"/>
              <a:ext cx="3722005" cy="587258"/>
            </a:xfrm>
            <a:prstGeom prst="flowChartAlternateProcess">
              <a:avLst/>
            </a:prstGeom>
            <a:gradFill>
              <a:gsLst>
                <a:gs pos="0">
                  <a:srgbClr val="68DAFB"/>
                </a:gs>
                <a:gs pos="55000">
                  <a:srgbClr val="EAEFFF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 txBox="1"/>
            <p:nvPr/>
          </p:nvSpPr>
          <p:spPr>
            <a:xfrm>
              <a:off x="4508223" y="1468824"/>
              <a:ext cx="3664671" cy="529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Портативний комп’ютер</a:t>
              </a: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6" name="Google Shape;17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7568" y="4060974"/>
            <a:ext cx="2880320" cy="255247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</p:pic>
      <p:pic>
        <p:nvPicPr>
          <p:cNvPr id="177" name="Google Shape;17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27077" y="4510053"/>
            <a:ext cx="4817087" cy="20882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</p:pic>
      <p:cxnSp>
        <p:nvCxnSpPr>
          <p:cNvPr id="178" name="Google Shape;178;p5"/>
          <p:cNvCxnSpPr/>
          <p:nvPr/>
        </p:nvCxnSpPr>
        <p:spPr>
          <a:xfrm>
            <a:off x="3863752" y="3861049"/>
            <a:ext cx="0" cy="19992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9" name="Google Shape;179;p5"/>
          <p:cNvCxnSpPr/>
          <p:nvPr/>
        </p:nvCxnSpPr>
        <p:spPr>
          <a:xfrm>
            <a:off x="8328248" y="3861049"/>
            <a:ext cx="0" cy="64900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503" y="622079"/>
            <a:ext cx="8568952" cy="259228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5" name="Google Shape;185;p6"/>
          <p:cNvSpPr txBox="1"/>
          <p:nvPr/>
        </p:nvSpPr>
        <p:spPr>
          <a:xfrm>
            <a:off x="706511" y="3429000"/>
            <a:ext cx="2016300" cy="304770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Ноутбук </a:t>
            </a:r>
            <a:r>
              <a:rPr lang="uk-UA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 потужний переносний комп’ютер, який зручно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використовувати в будь-якому місці. Він виконує всі функції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звичайного стаціонарного комп’ютера</a:t>
            </a:r>
            <a:endParaRPr/>
          </a:p>
        </p:txBody>
      </p:sp>
      <p:sp>
        <p:nvSpPr>
          <p:cNvPr id="186" name="Google Shape;186;p6"/>
          <p:cNvSpPr txBox="1"/>
          <p:nvPr/>
        </p:nvSpPr>
        <p:spPr>
          <a:xfrm>
            <a:off x="2844359" y="3429000"/>
            <a:ext cx="1872300" cy="286290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Нетбук</a:t>
            </a:r>
            <a:r>
              <a:rPr lang="uk-U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— невеликий компактний ноутбук, призначений для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роботи з офісними програмами та Інтернетом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6"/>
          <p:cNvSpPr txBox="1"/>
          <p:nvPr/>
        </p:nvSpPr>
        <p:spPr>
          <a:xfrm>
            <a:off x="5015791" y="3429001"/>
            <a:ext cx="1944300" cy="272430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9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Планшет </a:t>
            </a:r>
            <a:r>
              <a:rPr lang="uk-UA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 представник класу ноутбуків, обладнаних сенсорним екраном, без клавіатури та миші</a:t>
            </a:r>
            <a:endParaRPr/>
          </a:p>
        </p:txBody>
      </p:sp>
      <p:sp>
        <p:nvSpPr>
          <p:cNvPr id="188" name="Google Shape;188;p6"/>
          <p:cNvSpPr txBox="1"/>
          <p:nvPr/>
        </p:nvSpPr>
        <p:spPr>
          <a:xfrm>
            <a:off x="7155181" y="3429008"/>
            <a:ext cx="2120400" cy="1754700"/>
          </a:xfrm>
          <a:prstGeom prst="rect">
            <a:avLst/>
          </a:prstGeom>
          <a:solidFill>
            <a:srgbClr val="CC99FF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Смартфон </a:t>
            </a:r>
            <a:r>
              <a:rPr lang="uk-U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 мобільний телефон із розширеною функціональністю.</a:t>
            </a:r>
            <a:endParaRPr/>
          </a:p>
        </p:txBody>
      </p:sp>
      <p:pic>
        <p:nvPicPr>
          <p:cNvPr id="189" name="Google Shape;189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68556" y="2068450"/>
            <a:ext cx="2611619" cy="4475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"/>
          <p:cNvSpPr txBox="1">
            <a:spLocks noGrp="1"/>
          </p:cNvSpPr>
          <p:nvPr>
            <p:ph type="title"/>
          </p:nvPr>
        </p:nvSpPr>
        <p:spPr>
          <a:xfrm>
            <a:off x="2609651" y="553377"/>
            <a:ext cx="7834064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>
                <a:solidFill>
                  <a:srgbClr val="54A838"/>
                </a:solidFill>
                <a:latin typeface="Georgia"/>
                <a:ea typeface="Georgia"/>
                <a:cs typeface="Georgia"/>
                <a:sym typeface="Georgia"/>
              </a:rPr>
              <a:t>Згадуємо складові ПК</a:t>
            </a:r>
            <a:endParaRPr/>
          </a:p>
        </p:txBody>
      </p:sp>
      <p:pic>
        <p:nvPicPr>
          <p:cNvPr id="195" name="Google Shape;19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278" y="4058056"/>
            <a:ext cx="3290655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8946" y="1486084"/>
            <a:ext cx="1872208" cy="2571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3809" y="1834339"/>
            <a:ext cx="4224625" cy="1639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68169" y="2960877"/>
            <a:ext cx="2564503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48328" y="3783190"/>
            <a:ext cx="2238467" cy="254928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7"/>
          <p:cNvSpPr/>
          <p:nvPr/>
        </p:nvSpPr>
        <p:spPr>
          <a:xfrm>
            <a:off x="2723246" y="2780215"/>
            <a:ext cx="574675" cy="504825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"/>
          <p:cNvSpPr/>
          <p:nvPr/>
        </p:nvSpPr>
        <p:spPr>
          <a:xfrm>
            <a:off x="5950420" y="2732706"/>
            <a:ext cx="576263" cy="503237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7"/>
          <p:cNvSpPr/>
          <p:nvPr/>
        </p:nvSpPr>
        <p:spPr>
          <a:xfrm>
            <a:off x="4055341" y="5643550"/>
            <a:ext cx="576262" cy="504825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03" name="Google Shape;203;p7"/>
          <p:cNvSpPr/>
          <p:nvPr/>
        </p:nvSpPr>
        <p:spPr>
          <a:xfrm>
            <a:off x="7248526" y="1412875"/>
            <a:ext cx="576263" cy="503238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04" name="Google Shape;204;p7"/>
          <p:cNvSpPr/>
          <p:nvPr/>
        </p:nvSpPr>
        <p:spPr>
          <a:xfrm>
            <a:off x="8241526" y="4990438"/>
            <a:ext cx="576263" cy="503238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205" name="Google Shape;205;p7"/>
          <p:cNvSpPr txBox="1"/>
          <p:nvPr/>
        </p:nvSpPr>
        <p:spPr>
          <a:xfrm>
            <a:off x="2857031" y="2780215"/>
            <a:ext cx="360362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06" name="Google Shape;206;p7"/>
          <p:cNvSpPr txBox="1"/>
          <p:nvPr/>
        </p:nvSpPr>
        <p:spPr>
          <a:xfrm>
            <a:off x="6080184" y="2671274"/>
            <a:ext cx="576262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 txBox="1">
            <a:spLocks noGrp="1"/>
          </p:cNvSpPr>
          <p:nvPr>
            <p:ph type="title"/>
          </p:nvPr>
        </p:nvSpPr>
        <p:spPr>
          <a:xfrm>
            <a:off x="4540145" y="1298836"/>
            <a:ext cx="5967154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Пристрої введення </a:t>
            </a:r>
            <a:r>
              <a:rPr lang="uk-UA" sz="2000" b="1">
                <a:latin typeface="Arial"/>
                <a:ea typeface="Arial"/>
                <a:cs typeface="Arial"/>
                <a:sym typeface="Arial"/>
              </a:rPr>
              <a:t>призначені для введення інформації від користувача в комп’ютер.</a:t>
            </a:r>
            <a:endParaRPr/>
          </a:p>
        </p:txBody>
      </p:sp>
      <p:pic>
        <p:nvPicPr>
          <p:cNvPr id="213" name="Google Shape;21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9852" y="2245569"/>
            <a:ext cx="5548216" cy="165618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</p:pic>
      <p:sp>
        <p:nvSpPr>
          <p:cNvPr id="214" name="Google Shape;214;p8"/>
          <p:cNvSpPr txBox="1"/>
          <p:nvPr/>
        </p:nvSpPr>
        <p:spPr>
          <a:xfrm>
            <a:off x="2207568" y="590812"/>
            <a:ext cx="82804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Також існує багато інших пристроїв введення і виведення,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які користувач застосовує залежно від своїх потреб.</a:t>
            </a:r>
            <a:endParaRPr/>
          </a:p>
        </p:txBody>
      </p:sp>
      <p:sp>
        <p:nvSpPr>
          <p:cNvPr id="215" name="Google Shape;215;p8"/>
          <p:cNvSpPr txBox="1"/>
          <p:nvPr/>
        </p:nvSpPr>
        <p:spPr>
          <a:xfrm>
            <a:off x="1715144" y="4092121"/>
            <a:ext cx="576031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Пристрої виведення </a:t>
            </a:r>
            <a:r>
              <a:rPr lang="uk-UA" sz="1800" b="1" i="0" u="none" strike="noStrike" cap="none">
                <a:solidFill>
                  <a:srgbClr val="004E6C"/>
                </a:solidFill>
                <a:latin typeface="Arial"/>
                <a:ea typeface="Arial"/>
                <a:cs typeface="Arial"/>
                <a:sym typeface="Arial"/>
              </a:rPr>
              <a:t>подають у зручному для користувача вигляді результати після опрацювання інформації комп’ютером</a:t>
            </a:r>
            <a:r>
              <a:rPr lang="uk-UA" sz="1800" b="0" i="0" u="none" strike="noStrike" cap="none">
                <a:solidFill>
                  <a:srgbClr val="004E6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216" name="Google Shape;21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83832" y="4991947"/>
            <a:ext cx="5879780" cy="180327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80a7d2b8af_0_10"/>
          <p:cNvSpPr txBox="1">
            <a:spLocks noGrp="1"/>
          </p:cNvSpPr>
          <p:nvPr>
            <p:ph type="title"/>
          </p:nvPr>
        </p:nvSpPr>
        <p:spPr>
          <a:xfrm>
            <a:off x="205475" y="1226200"/>
            <a:ext cx="6462300" cy="106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700" b="1">
                <a:solidFill>
                  <a:srgbClr val="54A838"/>
                </a:solidFill>
              </a:rPr>
              <a:t>Фізкультхвилинка</a:t>
            </a:r>
            <a:endParaRPr sz="3700" b="1">
              <a:solidFill>
                <a:srgbClr val="54A838"/>
              </a:solidFill>
            </a:endParaRPr>
          </a:p>
        </p:txBody>
      </p:sp>
      <p:pic>
        <p:nvPicPr>
          <p:cNvPr id="223" name="Google Shape;223;g280a7d2b8af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350" y="3061475"/>
            <a:ext cx="4340350" cy="2170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280a7d2b8af_0_10"/>
          <p:cNvSpPr/>
          <p:nvPr/>
        </p:nvSpPr>
        <p:spPr>
          <a:xfrm>
            <a:off x="4980075" y="546750"/>
            <a:ext cx="6798600" cy="5966700"/>
          </a:xfrm>
          <a:prstGeom prst="cloudCallout">
            <a:avLst>
              <a:gd name="adj1" fmla="val -52890"/>
              <a:gd name="adj2" fmla="val 2147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2100" b="1" i="1"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2100" b="1" i="1"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2100" b="1" i="1"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uk-UA" sz="2100" b="1" i="1">
                <a:highlight>
                  <a:srgbClr val="FFFFFF"/>
                </a:highlight>
              </a:rPr>
              <a:t>Очі щільно ми закрили —</a:t>
            </a:r>
            <a:endParaRPr sz="2100" b="1" i="1"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uk-UA" sz="2100" b="1" i="1">
                <a:highlight>
                  <a:srgbClr val="FFFFFF"/>
                </a:highlight>
              </a:rPr>
              <a:t>Це один, два, три, чотири.</a:t>
            </a:r>
            <a:endParaRPr sz="2100" b="1" i="1"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uk-UA" sz="2100" b="1" i="1">
                <a:highlight>
                  <a:srgbClr val="FFFFFF"/>
                </a:highlight>
              </a:rPr>
              <a:t>Потім ширше розкриваєм,</a:t>
            </a:r>
            <a:endParaRPr sz="2100" b="1" i="1"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uk-UA" sz="2100" b="1" i="1">
                <a:highlight>
                  <a:srgbClr val="FFFFFF"/>
                </a:highlight>
              </a:rPr>
              <a:t>Вдалині щось роглядаєм.</a:t>
            </a:r>
            <a:endParaRPr sz="2100" b="1" i="1"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uk-UA" sz="2100" b="1" i="1">
                <a:highlight>
                  <a:srgbClr val="FFFFFF"/>
                </a:highlight>
              </a:rPr>
              <a:t>І поки ми розглядали —</a:t>
            </a:r>
            <a:endParaRPr sz="2100" b="1" i="1"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uk-UA" sz="2100" b="1" i="1">
                <a:highlight>
                  <a:srgbClr val="FFFFFF"/>
                </a:highlight>
              </a:rPr>
              <a:t>До шести порахували.</a:t>
            </a:r>
            <a:endParaRPr sz="2100" b="1" i="1"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uk-UA" sz="2100" b="1" i="1">
                <a:highlight>
                  <a:srgbClr val="FFFFFF"/>
                </a:highlight>
              </a:rPr>
              <a:t>Щоб очі наші відпочили,</a:t>
            </a:r>
            <a:endParaRPr sz="2100" b="1" i="1"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uk-UA" sz="2100" b="1" i="1">
                <a:highlight>
                  <a:srgbClr val="FFFFFF"/>
                </a:highlight>
              </a:rPr>
              <a:t>Робим це разів чотири.</a:t>
            </a:r>
            <a:endParaRPr sz="2100" b="1" i="1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21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ородская">
  <a:themeElements>
    <a:clrScheme name="Поток">
      <a:dk1>
        <a:srgbClr val="494949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494949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658</Words>
  <Application>Microsoft Office PowerPoint</Application>
  <PresentationFormat>Широкоэкранный</PresentationFormat>
  <Paragraphs>131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Georgia</vt:lpstr>
      <vt:lpstr>Noto Sans Symbols</vt:lpstr>
      <vt:lpstr>Times New Roman</vt:lpstr>
      <vt:lpstr>Trebuchet MS</vt:lpstr>
      <vt:lpstr>Городская</vt:lpstr>
      <vt:lpstr>Цифрові пристрої,  їх призначення і взаємодія</vt:lpstr>
      <vt:lpstr>Сьогодні на уроці </vt:lpstr>
      <vt:lpstr>!   ДІЗНАЄМОСЯ ПРО СУЧАСНІ КОМП’ЮТЕРИ</vt:lpstr>
      <vt:lpstr>Презентация PowerPoint</vt:lpstr>
      <vt:lpstr>Розглянемо види комп’ютерів</vt:lpstr>
      <vt:lpstr>Презентация PowerPoint</vt:lpstr>
      <vt:lpstr>Згадуємо складові ПК</vt:lpstr>
      <vt:lpstr>Пристрої введення призначені для введення інформації від користувача в комп’ютер.</vt:lpstr>
      <vt:lpstr>Фізкультхвилинка</vt:lpstr>
      <vt:lpstr>Цифрові пристрої</vt:lpstr>
      <vt:lpstr>Пристрій – це засіб або сукупність засобів, які призначені для виконання однієї або кількох операцій (дій), що спрощує, полегшує або пришвидшує їх виконання</vt:lpstr>
      <vt:lpstr>Цифровий пристрій</vt:lpstr>
      <vt:lpstr>Цифрові пристрої</vt:lpstr>
      <vt:lpstr>Поміркуйте</vt:lpstr>
      <vt:lpstr>Переваги використання цифрових пристроїв порівняно з іншими</vt:lpstr>
      <vt:lpstr>Виконайте завдання</vt:lpstr>
      <vt:lpstr>Закріплюємо вивчене</vt:lpstr>
      <vt:lpstr>! Повторимо правила роботи за комп'ютером </vt:lpstr>
      <vt:lpstr>Інтерактивна права</vt:lpstr>
      <vt:lpstr>Презентация PowerPoint</vt:lpstr>
      <vt:lpstr>Дякую за урок!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Цифрові пристрої,  їх призначення і взаємодія</dc:title>
  <dc:creator>user</dc:creator>
  <cp:lastModifiedBy>Pc</cp:lastModifiedBy>
  <cp:revision>1</cp:revision>
  <dcterms:created xsi:type="dcterms:W3CDTF">2022-10-26T13:25:27Z</dcterms:created>
  <dcterms:modified xsi:type="dcterms:W3CDTF">2023-09-19T11:12:32Z</dcterms:modified>
</cp:coreProperties>
</file>