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4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197"/>
  </p:normalViewPr>
  <p:slideViewPr>
    <p:cSldViewPr snapToGrid="0">
      <p:cViewPr varScale="1">
        <p:scale>
          <a:sx n="121" d="100"/>
          <a:sy n="121" d="100"/>
        </p:scale>
        <p:origin x="2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7D66B0-24AE-184C-8024-6598C35DE8FD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AA0C61B4-744E-A545-8BBC-3908D9CF6F33}">
      <dgm:prSet phldrT="[Текст]"/>
      <dgm:spPr/>
      <dgm:t>
        <a:bodyPr/>
        <a:lstStyle/>
        <a:p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До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кінця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en" b="1" i="0" u="none" dirty="0">
              <a:solidFill>
                <a:schemeClr val="tx1"/>
              </a:solidFill>
              <a:latin typeface="Georgia" panose="02040502050405020303" pitchFamily="18" charset="0"/>
            </a:rPr>
            <a:t>IV 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тис. до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н.е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. в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Єгипті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лишилося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тільки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два великих царства,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які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об’єднали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землі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Нижнього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і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Верхнього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Єгипту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.</a:t>
          </a:r>
          <a:endParaRPr lang="ru-RU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8646729-C330-DC41-BE48-AC23E8A8C506}" type="parTrans" cxnId="{E5E6C76E-0580-E04F-AB8A-71A90D707CE2}">
      <dgm:prSet/>
      <dgm:spPr/>
      <dgm:t>
        <a:bodyPr/>
        <a:lstStyle/>
        <a:p>
          <a:endParaRPr lang="ru-RU"/>
        </a:p>
      </dgm:t>
    </dgm:pt>
    <dgm:pt modelId="{03E6123A-235A-3744-869E-422F787B4C32}" type="sibTrans" cxnId="{E5E6C76E-0580-E04F-AB8A-71A90D707CE2}">
      <dgm:prSet/>
      <dgm:spPr/>
      <dgm:t>
        <a:bodyPr/>
        <a:lstStyle/>
        <a:p>
          <a:endParaRPr lang="ru-RU"/>
        </a:p>
      </dgm:t>
    </dgm:pt>
    <dgm:pt modelId="{E724B1D3-BBA9-1D46-AF97-4965325D8A5F}">
      <dgm:prSet phldrT="[Текст]"/>
      <dgm:spPr/>
      <dgm:t>
        <a:bodyPr/>
        <a:lstStyle/>
        <a:p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Першим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загальноєгипетським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володарем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,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згідно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з легендами,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вважається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Скорпіон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.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Він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був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царем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Верхнього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Єгипту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і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близько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3200 р. до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н.е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.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об’єднав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під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своєю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владою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все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населення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Єгипту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. Але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ця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держава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проіснувала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недовго</a:t>
          </a:r>
          <a:r>
            <a:rPr lang="ru-RU" b="1" i="0" u="none" dirty="0">
              <a:solidFill>
                <a:schemeClr val="tx1"/>
              </a:solidFill>
              <a:latin typeface="Georgia" panose="02040502050405020303" pitchFamily="18" charset="0"/>
            </a:rPr>
            <a:t>.</a:t>
          </a:r>
          <a:endParaRPr lang="ru-RU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4901197-D18D-3045-97F5-B3E6237A1D80}" type="parTrans" cxnId="{0F92BC78-664B-174C-AEC9-1280AADABA78}">
      <dgm:prSet/>
      <dgm:spPr/>
      <dgm:t>
        <a:bodyPr/>
        <a:lstStyle/>
        <a:p>
          <a:endParaRPr lang="ru-RU"/>
        </a:p>
      </dgm:t>
    </dgm:pt>
    <dgm:pt modelId="{720EB8B0-E086-1749-AD97-278D45437F20}" type="sibTrans" cxnId="{0F92BC78-664B-174C-AEC9-1280AADABA78}">
      <dgm:prSet/>
      <dgm:spPr/>
      <dgm:t>
        <a:bodyPr/>
        <a:lstStyle/>
        <a:p>
          <a:endParaRPr lang="ru-RU"/>
        </a:p>
      </dgm:t>
    </dgm:pt>
    <dgm:pt modelId="{E1626FE9-38CC-9248-BAA6-0D09FE58691A}">
      <dgm:prSet phldrT="[Текст]" custT="1"/>
      <dgm:spPr/>
      <dgm:t>
        <a:bodyPr/>
        <a:lstStyle/>
        <a:p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Близько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3000 р. до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н.е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.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цар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Верхнього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Єгипту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Менес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(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Нармер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)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знову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об’єднав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під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своєю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владою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обидві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держави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і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заснував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давньоєгипетську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державу, яка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увійшла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в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історію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під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назвою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dirty="0" err="1">
              <a:solidFill>
                <a:schemeClr val="tx1"/>
              </a:solidFill>
              <a:latin typeface="Georgia" panose="02040502050405020303" pitchFamily="18" charset="0"/>
            </a:rPr>
            <a:t>Давнє</a:t>
          </a:r>
          <a:r>
            <a:rPr lang="ru-RU" sz="1200" b="1" i="0" u="none" dirty="0">
              <a:solidFill>
                <a:schemeClr val="tx1"/>
              </a:solidFill>
              <a:latin typeface="Georgia" panose="02040502050405020303" pitchFamily="18" charset="0"/>
            </a:rPr>
            <a:t> царство. </a:t>
          </a:r>
          <a:endParaRPr lang="ru-RU" sz="12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55E2301-6168-4F45-97BB-02A02260B21E}" type="parTrans" cxnId="{DBA13831-78CB-D746-A32F-54AD71EBFC6D}">
      <dgm:prSet/>
      <dgm:spPr/>
      <dgm:t>
        <a:bodyPr/>
        <a:lstStyle/>
        <a:p>
          <a:endParaRPr lang="ru-RU"/>
        </a:p>
      </dgm:t>
    </dgm:pt>
    <dgm:pt modelId="{79A3E177-9192-D341-A96C-82804E6FBDDF}" type="sibTrans" cxnId="{DBA13831-78CB-D746-A32F-54AD71EBFC6D}">
      <dgm:prSet/>
      <dgm:spPr/>
      <dgm:t>
        <a:bodyPr/>
        <a:lstStyle/>
        <a:p>
          <a:endParaRPr lang="ru-RU"/>
        </a:p>
      </dgm:t>
    </dgm:pt>
    <dgm:pt modelId="{4E144570-38FF-BB4C-806A-826EB68E76E5}" type="pres">
      <dgm:prSet presAssocID="{A77D66B0-24AE-184C-8024-6598C35DE8FD}" presName="CompostProcess" presStyleCnt="0">
        <dgm:presLayoutVars>
          <dgm:dir/>
          <dgm:resizeHandles val="exact"/>
        </dgm:presLayoutVars>
      </dgm:prSet>
      <dgm:spPr/>
    </dgm:pt>
    <dgm:pt modelId="{DF2EA7D5-7197-E043-96A0-CC2846F66B3F}" type="pres">
      <dgm:prSet presAssocID="{A77D66B0-24AE-184C-8024-6598C35DE8FD}" presName="arrow" presStyleLbl="bgShp" presStyleIdx="0" presStyleCnt="1" custScaleX="117647"/>
      <dgm:spPr/>
    </dgm:pt>
    <dgm:pt modelId="{777E24F7-C13F-C846-8B7E-62BA2102FA5A}" type="pres">
      <dgm:prSet presAssocID="{A77D66B0-24AE-184C-8024-6598C35DE8FD}" presName="linearProcess" presStyleCnt="0"/>
      <dgm:spPr/>
    </dgm:pt>
    <dgm:pt modelId="{F4968BFD-5EC4-BF48-BF48-DE8D1C49C235}" type="pres">
      <dgm:prSet presAssocID="{AA0C61B4-744E-A545-8BBC-3908D9CF6F33}" presName="textNode" presStyleLbl="node1" presStyleIdx="0" presStyleCnt="3">
        <dgm:presLayoutVars>
          <dgm:bulletEnabled val="1"/>
        </dgm:presLayoutVars>
      </dgm:prSet>
      <dgm:spPr/>
    </dgm:pt>
    <dgm:pt modelId="{96DD26B8-AB8A-C444-BD3B-A0D817954C74}" type="pres">
      <dgm:prSet presAssocID="{03E6123A-235A-3744-869E-422F787B4C32}" presName="sibTrans" presStyleCnt="0"/>
      <dgm:spPr/>
    </dgm:pt>
    <dgm:pt modelId="{23940B68-4E7E-7B41-824D-3C77A59E6E56}" type="pres">
      <dgm:prSet presAssocID="{E724B1D3-BBA9-1D46-AF97-4965325D8A5F}" presName="textNode" presStyleLbl="node1" presStyleIdx="1" presStyleCnt="3">
        <dgm:presLayoutVars>
          <dgm:bulletEnabled val="1"/>
        </dgm:presLayoutVars>
      </dgm:prSet>
      <dgm:spPr/>
    </dgm:pt>
    <dgm:pt modelId="{16C94211-D11E-FF49-895C-8C38FF9C08C1}" type="pres">
      <dgm:prSet presAssocID="{720EB8B0-E086-1749-AD97-278D45437F20}" presName="sibTrans" presStyleCnt="0"/>
      <dgm:spPr/>
    </dgm:pt>
    <dgm:pt modelId="{00CB1C7A-1C8A-EC48-A5A5-0EA981BF112C}" type="pres">
      <dgm:prSet presAssocID="{E1626FE9-38CC-9248-BAA6-0D09FE58691A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B6BC8507-326A-384A-A796-A164AD8275AB}" type="presOf" srcId="{AA0C61B4-744E-A545-8BBC-3908D9CF6F33}" destId="{F4968BFD-5EC4-BF48-BF48-DE8D1C49C235}" srcOrd="0" destOrd="0" presId="urn:microsoft.com/office/officeart/2005/8/layout/hProcess9"/>
    <dgm:cxn modelId="{DBA13831-78CB-D746-A32F-54AD71EBFC6D}" srcId="{A77D66B0-24AE-184C-8024-6598C35DE8FD}" destId="{E1626FE9-38CC-9248-BAA6-0D09FE58691A}" srcOrd="2" destOrd="0" parTransId="{C55E2301-6168-4F45-97BB-02A02260B21E}" sibTransId="{79A3E177-9192-D341-A96C-82804E6FBDDF}"/>
    <dgm:cxn modelId="{E5E6C76E-0580-E04F-AB8A-71A90D707CE2}" srcId="{A77D66B0-24AE-184C-8024-6598C35DE8FD}" destId="{AA0C61B4-744E-A545-8BBC-3908D9CF6F33}" srcOrd="0" destOrd="0" parTransId="{48646729-C330-DC41-BE48-AC23E8A8C506}" sibTransId="{03E6123A-235A-3744-869E-422F787B4C32}"/>
    <dgm:cxn modelId="{0F92BC78-664B-174C-AEC9-1280AADABA78}" srcId="{A77D66B0-24AE-184C-8024-6598C35DE8FD}" destId="{E724B1D3-BBA9-1D46-AF97-4965325D8A5F}" srcOrd="1" destOrd="0" parTransId="{44901197-D18D-3045-97F5-B3E6237A1D80}" sibTransId="{720EB8B0-E086-1749-AD97-278D45437F20}"/>
    <dgm:cxn modelId="{30FE82AE-74B9-7448-A5D0-29BCE89498C3}" type="presOf" srcId="{E1626FE9-38CC-9248-BAA6-0D09FE58691A}" destId="{00CB1C7A-1C8A-EC48-A5A5-0EA981BF112C}" srcOrd="0" destOrd="0" presId="urn:microsoft.com/office/officeart/2005/8/layout/hProcess9"/>
    <dgm:cxn modelId="{486E42D9-A04F-A240-B9DF-BE89F14A8BC1}" type="presOf" srcId="{A77D66B0-24AE-184C-8024-6598C35DE8FD}" destId="{4E144570-38FF-BB4C-806A-826EB68E76E5}" srcOrd="0" destOrd="0" presId="urn:microsoft.com/office/officeart/2005/8/layout/hProcess9"/>
    <dgm:cxn modelId="{622F2DF2-10FE-D547-80FD-01A6DAFCB71D}" type="presOf" srcId="{E724B1D3-BBA9-1D46-AF97-4965325D8A5F}" destId="{23940B68-4E7E-7B41-824D-3C77A59E6E56}" srcOrd="0" destOrd="0" presId="urn:microsoft.com/office/officeart/2005/8/layout/hProcess9"/>
    <dgm:cxn modelId="{CBFDDAFE-0529-3D42-B454-D018C6BF0212}" type="presParOf" srcId="{4E144570-38FF-BB4C-806A-826EB68E76E5}" destId="{DF2EA7D5-7197-E043-96A0-CC2846F66B3F}" srcOrd="0" destOrd="0" presId="urn:microsoft.com/office/officeart/2005/8/layout/hProcess9"/>
    <dgm:cxn modelId="{B200AB67-6422-EA4C-B832-7F210769F1DC}" type="presParOf" srcId="{4E144570-38FF-BB4C-806A-826EB68E76E5}" destId="{777E24F7-C13F-C846-8B7E-62BA2102FA5A}" srcOrd="1" destOrd="0" presId="urn:microsoft.com/office/officeart/2005/8/layout/hProcess9"/>
    <dgm:cxn modelId="{2B3B6C1E-658B-2246-AF09-E946498D8248}" type="presParOf" srcId="{777E24F7-C13F-C846-8B7E-62BA2102FA5A}" destId="{F4968BFD-5EC4-BF48-BF48-DE8D1C49C235}" srcOrd="0" destOrd="0" presId="urn:microsoft.com/office/officeart/2005/8/layout/hProcess9"/>
    <dgm:cxn modelId="{DE7506F6-B263-B147-B6A0-802A7BABC970}" type="presParOf" srcId="{777E24F7-C13F-C846-8B7E-62BA2102FA5A}" destId="{96DD26B8-AB8A-C444-BD3B-A0D817954C74}" srcOrd="1" destOrd="0" presId="urn:microsoft.com/office/officeart/2005/8/layout/hProcess9"/>
    <dgm:cxn modelId="{A3A663B9-4681-F242-8CC1-20C8DCEDA82E}" type="presParOf" srcId="{777E24F7-C13F-C846-8B7E-62BA2102FA5A}" destId="{23940B68-4E7E-7B41-824D-3C77A59E6E56}" srcOrd="2" destOrd="0" presId="urn:microsoft.com/office/officeart/2005/8/layout/hProcess9"/>
    <dgm:cxn modelId="{2573B92C-427C-6F45-943A-18662B97C4D7}" type="presParOf" srcId="{777E24F7-C13F-C846-8B7E-62BA2102FA5A}" destId="{16C94211-D11E-FF49-895C-8C38FF9C08C1}" srcOrd="3" destOrd="0" presId="urn:microsoft.com/office/officeart/2005/8/layout/hProcess9"/>
    <dgm:cxn modelId="{D3BA4261-7AF4-2649-87BC-24034432F5F1}" type="presParOf" srcId="{777E24F7-C13F-C846-8B7E-62BA2102FA5A}" destId="{00CB1C7A-1C8A-EC48-A5A5-0EA981BF112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171A9E-0A6B-1C4A-B510-E556A2E4B087}" type="doc">
      <dgm:prSet loTypeId="urn:microsoft.com/office/officeart/2005/8/layout/pyramid2" loCatId="" qsTypeId="urn:microsoft.com/office/officeart/2005/8/quickstyle/simple1" qsCatId="simple" csTypeId="urn:microsoft.com/office/officeart/2005/8/colors/accent3_3" csCatId="accent3" phldr="1"/>
      <dgm:spPr/>
    </dgm:pt>
    <dgm:pt modelId="{BF872D49-DD41-3E40-8B8F-2912AB602E2B}">
      <dgm:prSet phldrT="[Текст]" custT="1"/>
      <dgm:spPr/>
      <dgm:t>
        <a:bodyPr/>
        <a:lstStyle/>
        <a:p>
          <a:r>
            <a:rPr lang="ru-RU" sz="1200" b="0" i="0" u="none" dirty="0" err="1">
              <a:latin typeface="Georgia" panose="02040502050405020303" pitchFamily="18" charset="0"/>
            </a:rPr>
            <a:t>Верховним</a:t>
          </a:r>
          <a:r>
            <a:rPr lang="ru-RU" sz="1200" b="0" i="0" u="none" dirty="0">
              <a:latin typeface="Georgia" panose="02040502050405020303" pitchFamily="18" charset="0"/>
            </a:rPr>
            <a:t> правителем </a:t>
          </a:r>
          <a:r>
            <a:rPr lang="ru-RU" sz="1200" b="0" i="0" u="none" dirty="0" err="1">
              <a:latin typeface="Georgia" panose="02040502050405020303" pitchFamily="18" charset="0"/>
            </a:rPr>
            <a:t>Давнього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Єгипту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був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1" i="0" u="none" dirty="0">
              <a:latin typeface="Georgia" panose="02040502050405020303" pitchFamily="18" charset="0"/>
            </a:rPr>
            <a:t>фараон. </a:t>
          </a:r>
          <a:r>
            <a:rPr lang="ru-RU" sz="1200" b="0" i="0" u="none" dirty="0" err="1">
              <a:latin typeface="Georgia" panose="02040502050405020303" pitchFamily="18" charset="0"/>
            </a:rPr>
            <a:t>Він</a:t>
          </a:r>
          <a:r>
            <a:rPr lang="ru-RU" sz="1200" b="0" i="0" u="none" dirty="0">
              <a:latin typeface="Georgia" panose="02040502050405020303" pitchFamily="18" charset="0"/>
            </a:rPr>
            <a:t> мав </a:t>
          </a:r>
          <a:r>
            <a:rPr lang="ru-RU" sz="1200" b="0" i="0" u="none" dirty="0" err="1">
              <a:latin typeface="Georgia" panose="02040502050405020303" pitchFamily="18" charset="0"/>
            </a:rPr>
            <a:t>необмежену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владу</a:t>
          </a:r>
          <a:r>
            <a:rPr lang="ru-RU" sz="1200" b="0" i="0" u="none" dirty="0">
              <a:latin typeface="Georgia" panose="02040502050405020303" pitchFamily="18" charset="0"/>
            </a:rPr>
            <a:t>: </a:t>
          </a:r>
          <a:r>
            <a:rPr lang="ru-RU" sz="1200" b="0" i="0" u="none" dirty="0" err="1">
              <a:latin typeface="Georgia" panose="02040502050405020303" pitchFamily="18" charset="0"/>
            </a:rPr>
            <a:t>встановлював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закони</a:t>
          </a:r>
          <a:r>
            <a:rPr lang="ru-RU" sz="1200" b="0" i="0" u="none" dirty="0">
              <a:latin typeface="Georgia" panose="02040502050405020303" pitchFamily="18" charset="0"/>
            </a:rPr>
            <a:t>, за </a:t>
          </a:r>
          <a:r>
            <a:rPr lang="ru-RU" sz="1200" b="0" i="0" u="none" dirty="0" err="1">
              <a:latin typeface="Georgia" panose="02040502050405020303" pitchFamily="18" charset="0"/>
            </a:rPr>
            <a:t>якими</a:t>
          </a:r>
          <a:r>
            <a:rPr lang="ru-RU" sz="1200" b="0" i="0" u="none" dirty="0">
              <a:latin typeface="Georgia" panose="02040502050405020303" pitchFamily="18" charset="0"/>
            </a:rPr>
            <a:t> жила </a:t>
          </a:r>
          <a:r>
            <a:rPr lang="ru-RU" sz="1200" b="0" i="0" u="none" dirty="0" err="1">
              <a:latin typeface="Georgia" panose="02040502050405020303" pitchFamily="18" charset="0"/>
            </a:rPr>
            <a:t>країна</a:t>
          </a:r>
          <a:r>
            <a:rPr lang="ru-RU" sz="1200" b="0" i="0" u="none" dirty="0">
              <a:latin typeface="Georgia" panose="02040502050405020303" pitchFamily="18" charset="0"/>
            </a:rPr>
            <a:t>, </a:t>
          </a:r>
          <a:r>
            <a:rPr lang="ru-RU" sz="1200" b="0" i="0" u="none" dirty="0" err="1">
              <a:latin typeface="Georgia" panose="02040502050405020303" pitchFamily="18" charset="0"/>
            </a:rPr>
            <a:t>керував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військом</a:t>
          </a:r>
          <a:r>
            <a:rPr lang="ru-RU" sz="1200" b="0" i="0" u="none" dirty="0">
              <a:latin typeface="Georgia" panose="02040502050405020303" pitchFamily="18" charset="0"/>
            </a:rPr>
            <a:t>, а </a:t>
          </a:r>
          <a:r>
            <a:rPr lang="ru-RU" sz="1200" b="0" i="0" u="none" dirty="0" err="1">
              <a:latin typeface="Georgia" panose="02040502050405020303" pitchFamily="18" charset="0"/>
            </a:rPr>
            <a:t>також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володів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усією</a:t>
          </a:r>
          <a:r>
            <a:rPr lang="ru-RU" sz="1200" b="0" i="0" u="none" dirty="0">
              <a:latin typeface="Georgia" panose="02040502050405020303" pitchFamily="18" charset="0"/>
            </a:rPr>
            <a:t> землею. </a:t>
          </a:r>
          <a:r>
            <a:rPr lang="ru-RU" sz="1200" b="0" i="0" u="none" dirty="0" err="1">
              <a:latin typeface="Georgia" panose="02040502050405020303" pitchFamily="18" charset="0"/>
            </a:rPr>
            <a:t>Він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міг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надавати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її</a:t>
          </a:r>
          <a:r>
            <a:rPr lang="ru-RU" sz="1200" b="0" i="0" u="none" dirty="0">
              <a:latin typeface="Georgia" panose="02040502050405020303" pitchFamily="18" charset="0"/>
            </a:rPr>
            <a:t> в </a:t>
          </a:r>
          <a:r>
            <a:rPr lang="ru-RU" sz="1200" b="0" i="0" u="none" dirty="0" err="1">
              <a:latin typeface="Georgia" panose="02040502050405020303" pitchFamily="18" charset="0"/>
            </a:rPr>
            <a:t>користування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знаті</a:t>
          </a:r>
          <a:r>
            <a:rPr lang="ru-RU" sz="1200" b="0" i="0" u="none" dirty="0">
              <a:latin typeface="Georgia" panose="02040502050405020303" pitchFamily="18" charset="0"/>
            </a:rPr>
            <a:t> та храмам. </a:t>
          </a:r>
          <a:r>
            <a:rPr lang="ru-RU" sz="1200" b="0" i="0" u="none" dirty="0" err="1">
              <a:latin typeface="Georgia" panose="02040502050405020303" pitchFamily="18" charset="0"/>
            </a:rPr>
            <a:t>Піддані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вважали</a:t>
          </a:r>
          <a:r>
            <a:rPr lang="ru-RU" sz="1200" b="0" i="0" u="none" dirty="0">
              <a:latin typeface="Georgia" panose="02040502050405020303" pitchFamily="18" charset="0"/>
            </a:rPr>
            <a:t> фараона живим богом.</a:t>
          </a:r>
          <a:endParaRPr lang="ru-RU" sz="1200" dirty="0">
            <a:latin typeface="Georgia" panose="02040502050405020303" pitchFamily="18" charset="0"/>
          </a:endParaRPr>
        </a:p>
      </dgm:t>
    </dgm:pt>
    <dgm:pt modelId="{BDAD3C0C-8CC8-3A46-897A-FAA5F99964FB}" type="parTrans" cxnId="{06123AA1-591B-B44F-A2D8-0AC3D2DA7C52}">
      <dgm:prSet/>
      <dgm:spPr/>
      <dgm:t>
        <a:bodyPr/>
        <a:lstStyle/>
        <a:p>
          <a:endParaRPr lang="ru-RU"/>
        </a:p>
      </dgm:t>
    </dgm:pt>
    <dgm:pt modelId="{41F44A6F-C5AD-4F4C-B94E-10A838A67EDE}" type="sibTrans" cxnId="{06123AA1-591B-B44F-A2D8-0AC3D2DA7C52}">
      <dgm:prSet/>
      <dgm:spPr/>
      <dgm:t>
        <a:bodyPr/>
        <a:lstStyle/>
        <a:p>
          <a:endParaRPr lang="ru-RU"/>
        </a:p>
      </dgm:t>
    </dgm:pt>
    <dgm:pt modelId="{28A91881-D04B-EF40-8C60-D523F4C090AC}">
      <dgm:prSet phldrT="[Текст]" custT="1"/>
      <dgm:spPr/>
      <dgm:t>
        <a:bodyPr/>
        <a:lstStyle/>
        <a:p>
          <a:r>
            <a:rPr lang="ru-RU" sz="1200" b="0" i="0" u="none" dirty="0">
              <a:latin typeface="Georgia" panose="02040502050405020303" pitchFamily="18" charset="0"/>
            </a:rPr>
            <a:t>У </a:t>
          </a:r>
          <a:r>
            <a:rPr lang="ru-RU" sz="1200" b="0" i="0" u="none" dirty="0" err="1">
              <a:latin typeface="Georgia" panose="02040502050405020303" pitchFamily="18" charset="0"/>
            </a:rPr>
            <a:t>період</a:t>
          </a:r>
          <a:r>
            <a:rPr lang="ru-RU" sz="1200" b="0" i="0" u="none" dirty="0">
              <a:latin typeface="Georgia" panose="02040502050405020303" pitchFamily="18" charset="0"/>
            </a:rPr>
            <a:t> Нового царства </a:t>
          </a:r>
          <a:r>
            <a:rPr lang="ru-RU" sz="1200" b="0" i="0" u="none" dirty="0" err="1">
              <a:latin typeface="Georgia" panose="02040502050405020303" pitchFamily="18" charset="0"/>
            </a:rPr>
            <a:t>окремою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верствою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суспільства</a:t>
          </a:r>
          <a:r>
            <a:rPr lang="ru-RU" sz="1200" b="0" i="0" u="none" dirty="0">
              <a:latin typeface="Georgia" panose="02040502050405020303" pitchFamily="18" charset="0"/>
            </a:rPr>
            <a:t> стали </a:t>
          </a:r>
          <a:r>
            <a:rPr lang="ru-RU" sz="1200" b="1" i="0" u="none" dirty="0" err="1">
              <a:latin typeface="Georgia" panose="02040502050405020303" pitchFamily="18" charset="0"/>
            </a:rPr>
            <a:t>воїни</a:t>
          </a:r>
          <a:r>
            <a:rPr lang="ru-RU" sz="1200" b="1" i="0" u="none" dirty="0">
              <a:latin typeface="Georgia" panose="02040502050405020303" pitchFamily="18" charset="0"/>
            </a:rPr>
            <a:t>.</a:t>
          </a:r>
          <a:r>
            <a:rPr lang="ru-RU" sz="1200" b="0" i="0" u="none" dirty="0">
              <a:latin typeface="Georgia" panose="02040502050405020303" pitchFamily="18" charset="0"/>
            </a:rPr>
            <a:t> Вони </a:t>
          </a:r>
          <a:r>
            <a:rPr lang="ru-RU" sz="1200" b="0" i="0" u="none" dirty="0" err="1">
              <a:latin typeface="Georgia" panose="02040502050405020303" pitchFamily="18" charset="0"/>
            </a:rPr>
            <a:t>присвячували</a:t>
          </a:r>
          <a:r>
            <a:rPr lang="ru-RU" sz="1200" b="0" i="0" u="none" dirty="0">
              <a:latin typeface="Georgia" panose="02040502050405020303" pitchFamily="18" charset="0"/>
            </a:rPr>
            <a:t> весь </a:t>
          </a:r>
          <a:r>
            <a:rPr lang="ru-RU" sz="1200" b="0" i="0" u="none" dirty="0" err="1">
              <a:latin typeface="Georgia" panose="02040502050405020303" pitchFamily="18" charset="0"/>
            </a:rPr>
            <a:t>свій</a:t>
          </a:r>
          <a:r>
            <a:rPr lang="ru-RU" sz="1200" b="0" i="0" u="none" dirty="0">
              <a:latin typeface="Georgia" panose="02040502050405020303" pitchFamily="18" charset="0"/>
            </a:rPr>
            <a:t> час </a:t>
          </a:r>
          <a:r>
            <a:rPr lang="ru-RU" sz="1200" b="0" i="0" u="none" dirty="0" err="1">
              <a:latin typeface="Georgia" panose="02040502050405020303" pitchFamily="18" charset="0"/>
            </a:rPr>
            <a:t>тренуванням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зі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зброєю</a:t>
          </a:r>
          <a:r>
            <a:rPr lang="ru-RU" sz="1200" b="0" i="0" u="none" dirty="0">
              <a:latin typeface="Georgia" panose="02040502050405020303" pitchFamily="18" charset="0"/>
            </a:rPr>
            <a:t>. </a:t>
          </a:r>
          <a:r>
            <a:rPr lang="ru-RU" sz="1200" b="0" i="0" u="none" dirty="0" err="1">
              <a:latin typeface="Georgia" panose="02040502050405020303" pitchFamily="18" charset="0"/>
            </a:rPr>
            <a:t>Воїнів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дуже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поважали</a:t>
          </a:r>
          <a:r>
            <a:rPr lang="ru-RU" sz="1200" b="0" i="0" u="none" dirty="0">
              <a:latin typeface="Georgia" panose="02040502050405020303" pitchFamily="18" charset="0"/>
            </a:rPr>
            <a:t>. Вони </a:t>
          </a:r>
          <a:r>
            <a:rPr lang="ru-RU" sz="1200" b="0" i="0" u="none" dirty="0" err="1">
              <a:latin typeface="Georgia" panose="02040502050405020303" pitchFamily="18" charset="0"/>
            </a:rPr>
            <a:t>отримували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платню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від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держави</a:t>
          </a:r>
          <a:r>
            <a:rPr lang="ru-RU" sz="1200" b="0" i="0" u="none" dirty="0">
              <a:latin typeface="Georgia" panose="02040502050405020303" pitchFamily="18" charset="0"/>
            </a:rPr>
            <a:t>, </a:t>
          </a:r>
          <a:r>
            <a:rPr lang="ru-RU" sz="1200" b="0" i="0" u="none" dirty="0" err="1">
              <a:latin typeface="Georgia" panose="02040502050405020303" pitchFamily="18" charset="0"/>
            </a:rPr>
            <a:t>частку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воєнної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здобичі</a:t>
          </a:r>
          <a:r>
            <a:rPr lang="ru-RU" sz="1200" b="0" i="0" u="none" dirty="0">
              <a:latin typeface="Georgia" panose="02040502050405020303" pitchFamily="18" charset="0"/>
            </a:rPr>
            <a:t>, а </a:t>
          </a:r>
          <a:r>
            <a:rPr lang="ru-RU" sz="1200" b="0" i="0" u="none" dirty="0" err="1">
              <a:latin typeface="Georgia" panose="02040502050405020303" pitchFamily="18" charset="0"/>
            </a:rPr>
            <a:t>після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завершення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служби</a:t>
          </a:r>
          <a:r>
            <a:rPr lang="ru-RU" sz="1200" b="0" i="0" u="none" dirty="0">
              <a:latin typeface="Georgia" panose="02040502050405020303" pitchFamily="18" charset="0"/>
            </a:rPr>
            <a:t> — </a:t>
          </a:r>
          <a:r>
            <a:rPr lang="ru-RU" sz="1200" b="0" i="0" u="none" dirty="0" err="1">
              <a:latin typeface="Georgia" panose="02040502050405020303" pitchFamily="18" charset="0"/>
            </a:rPr>
            <a:t>земельний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наділ</a:t>
          </a:r>
          <a:r>
            <a:rPr lang="ru-RU" sz="1200" b="0" i="0" u="none" dirty="0">
              <a:latin typeface="Georgia" panose="02040502050405020303" pitchFamily="18" charset="0"/>
            </a:rPr>
            <a:t>.</a:t>
          </a:r>
          <a:endParaRPr lang="ru-RU" sz="1200" b="0" dirty="0">
            <a:latin typeface="Georgia" panose="02040502050405020303" pitchFamily="18" charset="0"/>
          </a:endParaRPr>
        </a:p>
      </dgm:t>
    </dgm:pt>
    <dgm:pt modelId="{BA1F57DE-74C7-B14E-B296-A232F3CD5203}" type="parTrans" cxnId="{6127FAF2-3514-D04F-989F-1BF5F10A70ED}">
      <dgm:prSet/>
      <dgm:spPr/>
      <dgm:t>
        <a:bodyPr/>
        <a:lstStyle/>
        <a:p>
          <a:endParaRPr lang="ru-RU"/>
        </a:p>
      </dgm:t>
    </dgm:pt>
    <dgm:pt modelId="{923875AC-568B-BE41-8102-9314799603A0}" type="sibTrans" cxnId="{6127FAF2-3514-D04F-989F-1BF5F10A70ED}">
      <dgm:prSet/>
      <dgm:spPr/>
      <dgm:t>
        <a:bodyPr/>
        <a:lstStyle/>
        <a:p>
          <a:endParaRPr lang="ru-RU"/>
        </a:p>
      </dgm:t>
    </dgm:pt>
    <dgm:pt modelId="{11128EC1-9FC7-2246-AB20-653253F16E16}">
      <dgm:prSet custT="1"/>
      <dgm:spPr/>
      <dgm:t>
        <a:bodyPr/>
        <a:lstStyle/>
        <a:p>
          <a:r>
            <a:rPr lang="ru-RU" sz="1200" b="0" i="0" u="none" dirty="0" err="1">
              <a:latin typeface="Georgia" panose="02040502050405020303" pitchFamily="18" charset="0"/>
            </a:rPr>
            <a:t>Знатні</a:t>
          </a:r>
          <a:r>
            <a:rPr lang="ru-RU" sz="1200" b="0" i="0" u="none" dirty="0">
              <a:latin typeface="Georgia" panose="02040502050405020303" pitchFamily="18" charset="0"/>
            </a:rPr>
            <a:t> люди, </a:t>
          </a:r>
          <a:r>
            <a:rPr lang="ru-RU" sz="1200" b="0" i="0" u="none" dirty="0" err="1">
              <a:latin typeface="Georgia" panose="02040502050405020303" pitchFamily="18" charset="0"/>
            </a:rPr>
            <a:t>передусім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родичі</a:t>
          </a:r>
          <a:r>
            <a:rPr lang="ru-RU" sz="1200" b="0" i="0" u="none" dirty="0">
              <a:latin typeface="Georgia" panose="02040502050405020303" pitchFamily="18" charset="0"/>
            </a:rPr>
            <a:t> фараона, могли стати </a:t>
          </a:r>
          <a:r>
            <a:rPr lang="ru-RU" sz="1200" b="1" i="0" u="none" dirty="0">
              <a:latin typeface="Georgia" panose="02040502050405020303" pitchFamily="18" charset="0"/>
            </a:rPr>
            <a:t>номархами.</a:t>
          </a:r>
          <a:r>
            <a:rPr lang="ru-RU" sz="1200" b="0" i="0" u="none" dirty="0">
              <a:latin typeface="Georgia" panose="02040502050405020303" pitchFamily="18" charset="0"/>
            </a:rPr>
            <a:t> Фараон мав </a:t>
          </a:r>
          <a:r>
            <a:rPr lang="ru-RU" sz="1200" b="0" i="0" u="none" dirty="0" err="1">
              <a:latin typeface="Georgia" panose="02040502050405020303" pitchFamily="18" charset="0"/>
            </a:rPr>
            <a:t>першого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помічника</a:t>
          </a:r>
          <a:r>
            <a:rPr lang="ru-RU" sz="1200" b="0" i="0" u="none" dirty="0">
              <a:latin typeface="Georgia" panose="02040502050405020303" pitchFamily="18" charset="0"/>
            </a:rPr>
            <a:t> — </a:t>
          </a:r>
          <a:r>
            <a:rPr lang="ru-RU" sz="1200" b="1" i="0" u="none" dirty="0" err="1">
              <a:latin typeface="Georgia" panose="02040502050405020303" pitchFamily="18" charset="0"/>
            </a:rPr>
            <a:t>чаті</a:t>
          </a:r>
          <a:r>
            <a:rPr lang="ru-RU" sz="1200" b="0" i="0" u="none" dirty="0">
              <a:latin typeface="Georgia" panose="02040502050405020303" pitchFamily="18" charset="0"/>
            </a:rPr>
            <a:t> (</a:t>
          </a:r>
          <a:r>
            <a:rPr lang="ru-RU" sz="1200" b="0" i="0" u="none" dirty="0" err="1">
              <a:latin typeface="Georgia" panose="02040502050405020303" pitchFamily="18" charset="0"/>
            </a:rPr>
            <a:t>іноді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його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називають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візирем</a:t>
          </a:r>
          <a:r>
            <a:rPr lang="ru-RU" sz="1200" b="0" i="0" u="none" dirty="0">
              <a:latin typeface="Georgia" panose="02040502050405020303" pitchFamily="18" charset="0"/>
            </a:rPr>
            <a:t>). </a:t>
          </a:r>
          <a:r>
            <a:rPr lang="ru-RU" sz="1200" b="0" i="0" u="none" dirty="0" err="1">
              <a:latin typeface="Georgia" panose="02040502050405020303" pitchFamily="18" charset="0"/>
            </a:rPr>
            <a:t>Він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відав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іригаційними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спорудами</a:t>
          </a:r>
          <a:r>
            <a:rPr lang="ru-RU" sz="1200" b="0" i="0" u="none" dirty="0">
              <a:latin typeface="Georgia" panose="02040502050405020303" pitchFamily="18" charset="0"/>
            </a:rPr>
            <a:t>, дорогами, великими </a:t>
          </a:r>
          <a:r>
            <a:rPr lang="ru-RU" sz="1200" b="0" i="0" u="none" dirty="0" err="1">
              <a:latin typeface="Georgia" panose="02040502050405020303" pitchFamily="18" charset="0"/>
            </a:rPr>
            <a:t>будівництвами</a:t>
          </a:r>
          <a:r>
            <a:rPr lang="ru-RU" sz="1200" b="0" i="0" u="none" dirty="0">
              <a:latin typeface="Georgia" panose="02040502050405020303" pitchFamily="18" charset="0"/>
            </a:rPr>
            <a:t>, судами.</a:t>
          </a:r>
          <a:endParaRPr lang="ru-RU" sz="1200" dirty="0">
            <a:latin typeface="Georgia" panose="02040502050405020303" pitchFamily="18" charset="0"/>
          </a:endParaRPr>
        </a:p>
      </dgm:t>
    </dgm:pt>
    <dgm:pt modelId="{7F354133-C52A-C149-814D-8F9AD9572490}" type="parTrans" cxnId="{2D809EDB-8632-E243-A6DC-0BDD0748A9A8}">
      <dgm:prSet/>
      <dgm:spPr/>
      <dgm:t>
        <a:bodyPr/>
        <a:lstStyle/>
        <a:p>
          <a:endParaRPr lang="ru-RU"/>
        </a:p>
      </dgm:t>
    </dgm:pt>
    <dgm:pt modelId="{9FE37EF0-D750-C948-BED7-F25B4E5B3477}" type="sibTrans" cxnId="{2D809EDB-8632-E243-A6DC-0BDD0748A9A8}">
      <dgm:prSet/>
      <dgm:spPr/>
      <dgm:t>
        <a:bodyPr/>
        <a:lstStyle/>
        <a:p>
          <a:endParaRPr lang="ru-RU"/>
        </a:p>
      </dgm:t>
    </dgm:pt>
    <dgm:pt modelId="{A3188D7C-5046-1A43-B3DC-C982DF8128FA}">
      <dgm:prSet custT="1"/>
      <dgm:spPr/>
      <dgm:t>
        <a:bodyPr/>
        <a:lstStyle/>
        <a:p>
          <a:r>
            <a:rPr lang="ru-RU" sz="1200" b="0" i="0" u="none" dirty="0" err="1">
              <a:latin typeface="Georgia" panose="02040502050405020303" pitchFamily="18" charset="0"/>
            </a:rPr>
            <a:t>З’явилися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1" i="0" u="none" dirty="0">
              <a:latin typeface="Georgia" panose="02040502050405020303" pitchFamily="18" charset="0"/>
            </a:rPr>
            <a:t>чиновники</a:t>
          </a:r>
          <a:r>
            <a:rPr lang="ru-RU" sz="1200" b="0" i="0" u="none" dirty="0">
              <a:latin typeface="Georgia" panose="02040502050405020303" pitchFamily="18" charset="0"/>
            </a:rPr>
            <a:t>, </a:t>
          </a:r>
          <a:r>
            <a:rPr lang="ru-RU" sz="1200" b="0" i="0" u="none" dirty="0" err="1">
              <a:latin typeface="Georgia" panose="02040502050405020303" pitchFamily="18" charset="0"/>
            </a:rPr>
            <a:t>що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займалися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окремо</a:t>
          </a:r>
          <a:r>
            <a:rPr lang="ru-RU" sz="1200" b="0" i="0" u="none" dirty="0">
              <a:latin typeface="Georgia" panose="02040502050405020303" pitchFamily="18" charset="0"/>
            </a:rPr>
            <a:t> державною скарбницею, </a:t>
          </a:r>
          <a:r>
            <a:rPr lang="ru-RU" sz="1200" b="0" i="0" u="none" dirty="0" err="1">
              <a:latin typeface="Georgia" panose="02040502050405020303" pitchFamily="18" charset="0"/>
            </a:rPr>
            <a:t>податками</a:t>
          </a:r>
          <a:r>
            <a:rPr lang="ru-RU" sz="1200" b="0" i="0" u="none" dirty="0">
              <a:latin typeface="Georgia" panose="02040502050405020303" pitchFamily="18" charset="0"/>
            </a:rPr>
            <a:t>, судами. </a:t>
          </a:r>
          <a:r>
            <a:rPr lang="ru-RU" sz="1200" b="0" i="0" u="none" dirty="0" err="1">
              <a:latin typeface="Georgia" panose="02040502050405020303" pitchFamily="18" charset="0"/>
            </a:rPr>
            <a:t>Ці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високі</a:t>
          </a:r>
          <a:r>
            <a:rPr lang="ru-RU" sz="1200" b="0" i="0" u="none" dirty="0">
              <a:latin typeface="Georgia" panose="02040502050405020303" pitchFamily="18" charset="0"/>
            </a:rPr>
            <a:t> чиновники </a:t>
          </a:r>
          <a:r>
            <a:rPr lang="ru-RU" sz="1200" b="1" i="0" u="none" dirty="0">
              <a:latin typeface="Georgia" panose="02040502050405020303" pitchFamily="18" charset="0"/>
            </a:rPr>
            <a:t>знатного </a:t>
          </a:r>
          <a:r>
            <a:rPr lang="ru-RU" sz="1200" b="1" i="0" u="none" dirty="0" err="1">
              <a:latin typeface="Georgia" panose="02040502050405020303" pitchFamily="18" charset="0"/>
            </a:rPr>
            <a:t>походження</a:t>
          </a:r>
          <a:r>
            <a:rPr lang="ru-RU" sz="1200" b="1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мали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численних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помічників</a:t>
          </a:r>
          <a:r>
            <a:rPr lang="ru-RU" sz="1200" b="0" i="0" u="none" dirty="0">
              <a:latin typeface="Georgia" panose="02040502050405020303" pitchFamily="18" charset="0"/>
            </a:rPr>
            <a:t>, </a:t>
          </a:r>
          <a:r>
            <a:rPr lang="ru-RU" sz="1200" b="0" i="0" u="none" dirty="0" err="1">
              <a:latin typeface="Georgia" panose="02040502050405020303" pitchFamily="18" charset="0"/>
            </a:rPr>
            <a:t>зокрема</a:t>
          </a:r>
          <a:r>
            <a:rPr lang="ru-RU" sz="1200" b="0" i="0" u="none" dirty="0">
              <a:latin typeface="Georgia" panose="02040502050405020303" pitchFamily="18" charset="0"/>
            </a:rPr>
            <a:t>, </a:t>
          </a:r>
          <a:r>
            <a:rPr lang="ru-RU" sz="1200" b="1" i="0" u="none" dirty="0" err="1">
              <a:latin typeface="Georgia" panose="02040502050405020303" pitchFamily="18" charset="0"/>
            </a:rPr>
            <a:t>писарів</a:t>
          </a:r>
          <a:r>
            <a:rPr lang="ru-RU" sz="1200" b="1" i="0" u="none" dirty="0">
              <a:latin typeface="Georgia" panose="02040502050405020303" pitchFamily="18" charset="0"/>
            </a:rPr>
            <a:t>. </a:t>
          </a:r>
          <a:r>
            <a:rPr lang="ru-RU" sz="1200" b="0" i="0" u="none" dirty="0" err="1">
              <a:latin typeface="Georgia" panose="02040502050405020303" pitchFamily="18" charset="0"/>
            </a:rPr>
            <a:t>Їхнім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обов’язком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було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записувати</a:t>
          </a:r>
          <a:r>
            <a:rPr lang="ru-RU" sz="1200" b="0" i="0" u="none" dirty="0">
              <a:latin typeface="Georgia" panose="02040502050405020303" pitchFamily="18" charset="0"/>
            </a:rPr>
            <a:t> все </a:t>
          </a:r>
          <a:r>
            <a:rPr lang="ru-RU" sz="1200" b="0" i="0" u="none" dirty="0" err="1">
              <a:latin typeface="Georgia" panose="02040502050405020303" pitchFamily="18" charset="0"/>
            </a:rPr>
            <a:t>необхідне</a:t>
          </a:r>
          <a:r>
            <a:rPr lang="ru-RU" sz="1200" b="0" i="0" u="none" dirty="0">
              <a:latin typeface="Georgia" panose="02040502050405020303" pitchFamily="18" charset="0"/>
            </a:rPr>
            <a:t> та </a:t>
          </a:r>
          <a:r>
            <a:rPr lang="ru-RU" sz="1200" b="0" i="0" u="none" dirty="0" err="1">
              <a:latin typeface="Georgia" panose="02040502050405020303" pitchFamily="18" charset="0"/>
            </a:rPr>
            <a:t>здійснювати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розрахунки</a:t>
          </a:r>
          <a:r>
            <a:rPr lang="ru-RU" sz="1200" b="0" i="0" u="none" dirty="0">
              <a:latin typeface="Georgia" panose="02040502050405020303" pitchFamily="18" charset="0"/>
            </a:rPr>
            <a:t>. </a:t>
          </a:r>
          <a:r>
            <a:rPr lang="ru-RU" sz="1200" b="0" i="0" u="none" dirty="0" err="1">
              <a:latin typeface="Georgia" panose="02040502050405020303" pitchFamily="18" charset="0"/>
            </a:rPr>
            <a:t>Також</a:t>
          </a:r>
          <a:r>
            <a:rPr lang="ru-RU" sz="1200" b="0" i="0" u="none" dirty="0">
              <a:latin typeface="Georgia" panose="02040502050405020303" pitchFamily="18" charset="0"/>
            </a:rPr>
            <a:t> вони </a:t>
          </a:r>
          <a:r>
            <a:rPr lang="ru-RU" sz="1200" b="0" i="0" u="none" dirty="0" err="1">
              <a:latin typeface="Georgia" panose="02040502050405020303" pitchFamily="18" charset="0"/>
            </a:rPr>
            <a:t>виконували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приватні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замовлення</a:t>
          </a:r>
          <a:r>
            <a:rPr lang="ru-RU" sz="1200" b="0" i="0" u="none" dirty="0">
              <a:latin typeface="Georgia" panose="02040502050405020303" pitchFamily="18" charset="0"/>
            </a:rPr>
            <a:t>: </a:t>
          </a:r>
          <a:r>
            <a:rPr lang="ru-RU" sz="1200" b="0" i="0" u="none" dirty="0" err="1">
              <a:latin typeface="Georgia" panose="02040502050405020303" pitchFamily="18" charset="0"/>
            </a:rPr>
            <a:t>записували</a:t>
          </a:r>
          <a:r>
            <a:rPr lang="ru-RU" sz="1200" b="0" i="0" u="none" dirty="0">
              <a:latin typeface="Georgia" panose="02040502050405020303" pitchFamily="18" charset="0"/>
            </a:rPr>
            <a:t> угоди та </a:t>
          </a:r>
          <a:r>
            <a:rPr lang="ru-RU" sz="1200" b="0" i="0" u="none" dirty="0" err="1">
              <a:latin typeface="Georgia" panose="02040502050405020303" pitchFamily="18" charset="0"/>
            </a:rPr>
            <a:t>різні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документи</a:t>
          </a:r>
          <a:r>
            <a:rPr lang="ru-RU" sz="1200" b="0" i="0" u="none" dirty="0">
              <a:latin typeface="Georgia" panose="02040502050405020303" pitchFamily="18" charset="0"/>
            </a:rPr>
            <a:t>. </a:t>
          </a:r>
          <a:endParaRPr lang="ru-RU" sz="1200" dirty="0">
            <a:latin typeface="Georgia" panose="02040502050405020303" pitchFamily="18" charset="0"/>
          </a:endParaRPr>
        </a:p>
      </dgm:t>
    </dgm:pt>
    <dgm:pt modelId="{76F6641C-BA01-9344-B32F-5289A4F39208}" type="parTrans" cxnId="{9CDD3DE7-A336-0A4F-AB8C-0B2C1B930D45}">
      <dgm:prSet/>
      <dgm:spPr/>
      <dgm:t>
        <a:bodyPr/>
        <a:lstStyle/>
        <a:p>
          <a:endParaRPr lang="ru-RU"/>
        </a:p>
      </dgm:t>
    </dgm:pt>
    <dgm:pt modelId="{36B4BCF8-3715-BB44-8828-D78337B94E3D}" type="sibTrans" cxnId="{9CDD3DE7-A336-0A4F-AB8C-0B2C1B930D45}">
      <dgm:prSet/>
      <dgm:spPr/>
      <dgm:t>
        <a:bodyPr/>
        <a:lstStyle/>
        <a:p>
          <a:endParaRPr lang="ru-RU"/>
        </a:p>
      </dgm:t>
    </dgm:pt>
    <dgm:pt modelId="{767F6E5B-6A14-E941-BF29-D9C696A45CDD}">
      <dgm:prSet phldrT="[Текст]" custT="1"/>
      <dgm:spPr/>
      <dgm:t>
        <a:bodyPr/>
        <a:lstStyle/>
        <a:p>
          <a:r>
            <a:rPr lang="ru-RU" sz="1200" b="1" i="0" u="none" dirty="0" err="1">
              <a:latin typeface="Georgia" panose="02040502050405020303" pitchFamily="18" charset="0"/>
            </a:rPr>
            <a:t>Ремісники</a:t>
          </a:r>
          <a:r>
            <a:rPr lang="ru-RU" sz="1200" b="1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виготовляли</a:t>
          </a:r>
          <a:r>
            <a:rPr lang="ru-RU" sz="1200" b="0" i="0" u="none" dirty="0">
              <a:latin typeface="Georgia" panose="02040502050405020303" pitchFamily="18" charset="0"/>
            </a:rPr>
            <a:t> все </a:t>
          </a:r>
          <a:r>
            <a:rPr lang="ru-RU" sz="1200" b="0" i="0" u="none" dirty="0" err="1">
              <a:latin typeface="Georgia" panose="02040502050405020303" pitchFamily="18" charset="0"/>
            </a:rPr>
            <a:t>необхідне</a:t>
          </a:r>
          <a:r>
            <a:rPr lang="ru-RU" sz="1200" b="0" i="0" u="none" dirty="0">
              <a:latin typeface="Georgia" panose="02040502050405020303" pitchFamily="18" charset="0"/>
            </a:rPr>
            <a:t> для </a:t>
          </a:r>
          <a:r>
            <a:rPr lang="ru-RU" sz="1200" b="0" i="0" u="none" dirty="0" err="1">
              <a:latin typeface="Georgia" panose="02040502050405020303" pitchFamily="18" charset="0"/>
            </a:rPr>
            <a:t>повсякденного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життя</a:t>
          </a:r>
          <a:r>
            <a:rPr lang="ru-RU" sz="1200" b="0" i="0" u="none" dirty="0">
              <a:latin typeface="Georgia" panose="02040502050405020303" pitchFamily="18" charset="0"/>
            </a:rPr>
            <a:t>. Вони </a:t>
          </a:r>
          <a:r>
            <a:rPr lang="ru-RU" sz="1200" b="0" i="0" u="none" dirty="0" err="1">
              <a:latin typeface="Georgia" panose="02040502050405020303" pitchFamily="18" charset="0"/>
            </a:rPr>
            <a:t>працювали</a:t>
          </a:r>
          <a:r>
            <a:rPr lang="ru-RU" sz="1200" b="0" i="0" u="none" dirty="0">
              <a:latin typeface="Georgia" panose="02040502050405020303" pitchFamily="18" charset="0"/>
            </a:rPr>
            <a:t> в </a:t>
          </a:r>
          <a:r>
            <a:rPr lang="ru-RU" sz="1200" b="0" i="0" u="none" dirty="0" err="1">
              <a:latin typeface="Georgia" panose="02040502050405020303" pitchFamily="18" charset="0"/>
            </a:rPr>
            <a:t>майстернях</a:t>
          </a:r>
          <a:r>
            <a:rPr lang="ru-RU" sz="1200" b="0" i="0" u="none" dirty="0">
              <a:latin typeface="Georgia" panose="02040502050405020303" pitchFamily="18" charset="0"/>
            </a:rPr>
            <a:t>, </a:t>
          </a:r>
          <a:r>
            <a:rPr lang="ru-RU" sz="1200" b="0" i="0" u="none" dirty="0" err="1">
              <a:latin typeface="Georgia" panose="02040502050405020303" pitchFamily="18" charset="0"/>
            </a:rPr>
            <a:t>які</a:t>
          </a:r>
          <a:r>
            <a:rPr lang="ru-RU" sz="1200" b="0" i="0" u="none" dirty="0">
              <a:latin typeface="Georgia" panose="02040502050405020303" pitchFamily="18" charset="0"/>
            </a:rPr>
            <a:t> належали фараону, храму </a:t>
          </a:r>
          <a:r>
            <a:rPr lang="ru-RU" sz="1200" b="0" i="0" u="none" dirty="0" err="1">
              <a:latin typeface="Georgia" panose="02040502050405020303" pitchFamily="18" charset="0"/>
            </a:rPr>
            <a:t>або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знатній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людині</a:t>
          </a:r>
          <a:r>
            <a:rPr lang="ru-RU" sz="1200" b="0" i="0" u="none" dirty="0">
              <a:latin typeface="Georgia" panose="02040502050405020303" pitchFamily="18" charset="0"/>
            </a:rPr>
            <a:t>. </a:t>
          </a:r>
          <a:r>
            <a:rPr lang="ru-RU" sz="1200" b="0" i="0" u="none" dirty="0" err="1">
              <a:latin typeface="Georgia" panose="02040502050405020303" pitchFamily="18" charset="0"/>
            </a:rPr>
            <a:t>Деякі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ремісники</a:t>
          </a:r>
          <a:r>
            <a:rPr lang="ru-RU" sz="1200" b="0" i="0" u="none" dirty="0">
              <a:latin typeface="Georgia" panose="02040502050405020303" pitchFamily="18" charset="0"/>
            </a:rPr>
            <a:t>, особливо </a:t>
          </a:r>
          <a:r>
            <a:rPr lang="ru-RU" sz="1200" b="0" i="0" u="none" dirty="0" err="1">
              <a:latin typeface="Georgia" panose="02040502050405020303" pitchFamily="18" charset="0"/>
            </a:rPr>
            <a:t>ті</a:t>
          </a:r>
          <a:r>
            <a:rPr lang="ru-RU" sz="1200" b="0" i="0" u="none" dirty="0">
              <a:latin typeface="Georgia" panose="02040502050405020303" pitchFamily="18" charset="0"/>
            </a:rPr>
            <a:t>, </a:t>
          </a:r>
          <a:r>
            <a:rPr lang="ru-RU" sz="1200" b="0" i="0" u="none" dirty="0" err="1">
              <a:latin typeface="Georgia" panose="02040502050405020303" pitchFamily="18" charset="0"/>
            </a:rPr>
            <a:t>які</a:t>
          </a:r>
          <a:r>
            <a:rPr lang="ru-RU" sz="1200" b="0" i="0" u="none" dirty="0">
              <a:latin typeface="Georgia" panose="02040502050405020303" pitchFamily="18" charset="0"/>
            </a:rPr>
            <a:t> брали участь у великих </a:t>
          </a:r>
          <a:r>
            <a:rPr lang="ru-RU" sz="1200" b="0" i="0" u="none" dirty="0" err="1">
              <a:latin typeface="Georgia" panose="02040502050405020303" pitchFamily="18" charset="0"/>
            </a:rPr>
            <a:t>будівництвах</a:t>
          </a:r>
          <a:r>
            <a:rPr lang="ru-RU" sz="1200" b="0" i="0" u="none" dirty="0">
              <a:latin typeface="Georgia" panose="02040502050405020303" pitchFamily="18" charset="0"/>
            </a:rPr>
            <a:t>, </a:t>
          </a:r>
          <a:r>
            <a:rPr lang="ru-RU" sz="1200" b="0" i="0" u="none" dirty="0" err="1">
              <a:latin typeface="Georgia" panose="02040502050405020303" pitchFamily="18" charset="0"/>
            </a:rPr>
            <a:t>були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досить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заможними</a:t>
          </a:r>
          <a:r>
            <a:rPr lang="ru-RU" sz="1200" b="0" i="0" u="none" dirty="0">
              <a:latin typeface="Georgia" panose="02040502050405020303" pitchFamily="18" charset="0"/>
            </a:rPr>
            <a:t>. </a:t>
          </a:r>
          <a:r>
            <a:rPr lang="ru-RU" sz="1200" b="0" i="0" u="none" dirty="0" err="1">
              <a:latin typeface="Georgia" panose="02040502050405020303" pitchFamily="18" charset="0"/>
            </a:rPr>
            <a:t>Також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добрий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заробіток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мали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ювеліри</a:t>
          </a:r>
          <a:r>
            <a:rPr lang="ru-RU" sz="1200" b="0" i="0" u="none" dirty="0">
              <a:latin typeface="Georgia" panose="02040502050405020303" pitchFamily="18" charset="0"/>
            </a:rPr>
            <a:t> та </a:t>
          </a:r>
          <a:r>
            <a:rPr lang="ru-RU" sz="1200" b="0" i="0" u="none" dirty="0" err="1">
              <a:latin typeface="Georgia" panose="02040502050405020303" pitchFamily="18" charset="0"/>
            </a:rPr>
            <a:t>столярі</a:t>
          </a:r>
          <a:r>
            <a:rPr lang="ru-RU" sz="1200" b="0" i="0" u="none" dirty="0">
              <a:latin typeface="Georgia" panose="02040502050405020303" pitchFamily="18" charset="0"/>
            </a:rPr>
            <a:t>, </a:t>
          </a:r>
          <a:r>
            <a:rPr lang="ru-RU" sz="1200" b="0" i="0" u="none" dirty="0" err="1">
              <a:latin typeface="Georgia" panose="02040502050405020303" pitchFamily="18" charset="0"/>
            </a:rPr>
            <a:t>оскільки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меблі</a:t>
          </a:r>
          <a:r>
            <a:rPr lang="ru-RU" sz="1200" b="0" i="0" u="none" dirty="0">
              <a:latin typeface="Georgia" panose="02040502050405020303" pitchFamily="18" charset="0"/>
            </a:rPr>
            <a:t> могли </a:t>
          </a:r>
          <a:r>
            <a:rPr lang="ru-RU" sz="1200" b="0" i="0" u="none" dirty="0" err="1">
              <a:latin typeface="Georgia" panose="02040502050405020303" pitchFamily="18" charset="0"/>
            </a:rPr>
            <a:t>дозволити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собі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лише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багаті</a:t>
          </a:r>
          <a:r>
            <a:rPr lang="ru-RU" sz="1200" b="0" i="0" u="none" dirty="0">
              <a:latin typeface="Georgia" panose="02040502050405020303" pitchFamily="18" charset="0"/>
            </a:rPr>
            <a:t> люди: </a:t>
          </a:r>
          <a:r>
            <a:rPr lang="ru-RU" sz="1200" b="0" i="0" u="none" dirty="0" err="1">
              <a:latin typeface="Georgia" panose="02040502050405020303" pitchFamily="18" charset="0"/>
            </a:rPr>
            <a:t>якісної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деревини</a:t>
          </a:r>
          <a:r>
            <a:rPr lang="ru-RU" sz="1200" b="0" i="0" u="none" dirty="0">
              <a:latin typeface="Georgia" panose="02040502050405020303" pitchFamily="18" charset="0"/>
            </a:rPr>
            <a:t> в </a:t>
          </a:r>
          <a:r>
            <a:rPr lang="ru-RU" sz="1200" b="0" i="0" u="none" dirty="0" err="1">
              <a:latin typeface="Georgia" panose="02040502050405020303" pitchFamily="18" charset="0"/>
            </a:rPr>
            <a:t>Єгипті</a:t>
          </a:r>
          <a:r>
            <a:rPr lang="ru-RU" sz="1200" b="0" i="0" u="none" dirty="0">
              <a:latin typeface="Georgia" panose="02040502050405020303" pitchFamily="18" charset="0"/>
            </a:rPr>
            <a:t> не </a:t>
          </a:r>
          <a:r>
            <a:rPr lang="ru-RU" sz="1200" b="0" i="0" u="none" dirty="0" err="1">
              <a:latin typeface="Georgia" panose="02040502050405020303" pitchFamily="18" charset="0"/>
            </a:rPr>
            <a:t>вистачало</a:t>
          </a:r>
          <a:r>
            <a:rPr lang="ru-RU" sz="1200" b="0" i="0" u="none" dirty="0">
              <a:latin typeface="Georgia" panose="02040502050405020303" pitchFamily="18" charset="0"/>
            </a:rPr>
            <a:t>.</a:t>
          </a:r>
          <a:endParaRPr lang="ru-RU" sz="1200" dirty="0">
            <a:latin typeface="Georgia" panose="02040502050405020303" pitchFamily="18" charset="0"/>
          </a:endParaRPr>
        </a:p>
      </dgm:t>
    </dgm:pt>
    <dgm:pt modelId="{2840081F-6FC2-9C45-84CB-D0468B6B868A}" type="sibTrans" cxnId="{4E60582C-37A9-7E42-84DD-76C1CCA24FDA}">
      <dgm:prSet/>
      <dgm:spPr/>
      <dgm:t>
        <a:bodyPr/>
        <a:lstStyle/>
        <a:p>
          <a:endParaRPr lang="ru-RU"/>
        </a:p>
      </dgm:t>
    </dgm:pt>
    <dgm:pt modelId="{0A278D5F-8BA7-D147-B2AD-B8DAEBD957C5}" type="parTrans" cxnId="{4E60582C-37A9-7E42-84DD-76C1CCA24FDA}">
      <dgm:prSet/>
      <dgm:spPr/>
      <dgm:t>
        <a:bodyPr/>
        <a:lstStyle/>
        <a:p>
          <a:endParaRPr lang="ru-RU"/>
        </a:p>
      </dgm:t>
    </dgm:pt>
    <dgm:pt modelId="{2C657B95-63D0-4C4C-BA38-8FF8D581E4FF}">
      <dgm:prSet custT="1"/>
      <dgm:spPr/>
      <dgm:t>
        <a:bodyPr/>
        <a:lstStyle/>
        <a:p>
          <a:r>
            <a:rPr lang="ru-RU" sz="1200" b="0" i="0" u="none" dirty="0" err="1">
              <a:latin typeface="Georgia" panose="02040502050405020303" pitchFamily="18" charset="0"/>
            </a:rPr>
            <a:t>Більшість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населення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Давнього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Єгипту</a:t>
          </a:r>
          <a:r>
            <a:rPr lang="ru-RU" sz="1200" b="0" i="0" u="none" dirty="0">
              <a:latin typeface="Georgia" panose="02040502050405020303" pitchFamily="18" charset="0"/>
            </a:rPr>
            <a:t> становили </a:t>
          </a:r>
          <a:r>
            <a:rPr lang="ru-RU" sz="1200" b="1" i="0" u="none" dirty="0" err="1">
              <a:latin typeface="Georgia" panose="02040502050405020303" pitchFamily="18" charset="0"/>
            </a:rPr>
            <a:t>селяни</a:t>
          </a:r>
          <a:r>
            <a:rPr lang="ru-RU" sz="1200" b="1" i="0" u="none" dirty="0">
              <a:latin typeface="Georgia" panose="02040502050405020303" pitchFamily="18" charset="0"/>
            </a:rPr>
            <a:t>.</a:t>
          </a:r>
          <a:r>
            <a:rPr lang="ru-RU" sz="1200" b="0" i="0" u="none" dirty="0">
              <a:latin typeface="Georgia" panose="02040502050405020303" pitchFamily="18" charset="0"/>
            </a:rPr>
            <a:t> Вони мешкали на землях, </a:t>
          </a:r>
          <a:r>
            <a:rPr lang="ru-RU" sz="1200" b="0" i="0" u="none" dirty="0" err="1">
              <a:latin typeface="Georgia" panose="02040502050405020303" pitchFamily="18" charset="0"/>
            </a:rPr>
            <a:t>що</a:t>
          </a:r>
          <a:r>
            <a:rPr lang="ru-RU" sz="1200" b="0" i="0" u="none" dirty="0">
              <a:latin typeface="Georgia" panose="02040502050405020303" pitchFamily="18" charset="0"/>
            </a:rPr>
            <a:t> могли </a:t>
          </a:r>
          <a:r>
            <a:rPr lang="ru-RU" sz="1200" b="0" i="0" u="none" dirty="0" err="1">
              <a:latin typeface="Georgia" panose="02040502050405020303" pitchFamily="18" charset="0"/>
            </a:rPr>
            <a:t>належати</a:t>
          </a:r>
          <a:r>
            <a:rPr lang="ru-RU" sz="1200" b="0" i="0" u="none" dirty="0">
              <a:latin typeface="Georgia" panose="02040502050405020303" pitchFamily="18" charset="0"/>
            </a:rPr>
            <a:t> фараону, </a:t>
          </a:r>
          <a:r>
            <a:rPr lang="ru-RU" sz="1200" b="0" i="0" u="none" dirty="0" err="1">
              <a:latin typeface="Georgia" panose="02040502050405020303" pitchFamily="18" charset="0"/>
            </a:rPr>
            <a:t>знатним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сім’ям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або</a:t>
          </a:r>
          <a:r>
            <a:rPr lang="ru-RU" sz="1200" b="0" i="0" u="none" dirty="0">
              <a:latin typeface="Georgia" panose="02040502050405020303" pitchFamily="18" charset="0"/>
            </a:rPr>
            <a:t> храмам. За право </a:t>
          </a:r>
          <a:r>
            <a:rPr lang="ru-RU" sz="1200" b="0" i="0" u="none" dirty="0" err="1">
              <a:latin typeface="Georgia" panose="02040502050405020303" pitchFamily="18" charset="0"/>
            </a:rPr>
            <a:t>користуватися</a:t>
          </a:r>
          <a:r>
            <a:rPr lang="ru-RU" sz="1200" b="0" i="0" u="none" dirty="0">
              <a:latin typeface="Georgia" panose="02040502050405020303" pitchFamily="18" charset="0"/>
            </a:rPr>
            <a:t> землею вони </a:t>
          </a:r>
          <a:r>
            <a:rPr lang="ru-RU" sz="1200" b="0" i="0" u="none" dirty="0" err="1">
              <a:latin typeface="Georgia" panose="02040502050405020303" pitchFamily="18" charset="0"/>
            </a:rPr>
            <a:t>віддавали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частину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врожаю</a:t>
          </a:r>
          <a:r>
            <a:rPr lang="ru-RU" sz="1200" b="0" i="0" u="none" dirty="0">
              <a:latin typeface="Georgia" panose="02040502050405020303" pitchFamily="18" charset="0"/>
            </a:rPr>
            <a:t> як </a:t>
          </a:r>
          <a:r>
            <a:rPr lang="ru-RU" sz="1200" b="0" i="0" u="none" dirty="0" err="1">
              <a:latin typeface="Georgia" panose="02040502050405020303" pitchFamily="18" charset="0"/>
            </a:rPr>
            <a:t>податок</a:t>
          </a:r>
          <a:r>
            <a:rPr lang="ru-RU" sz="1200" b="0" i="0" u="none" dirty="0">
              <a:latin typeface="Georgia" panose="02040502050405020303" pitchFamily="18" charset="0"/>
            </a:rPr>
            <a:t>. </a:t>
          </a:r>
          <a:r>
            <a:rPr lang="ru-RU" sz="1200" b="0" i="0" u="none" dirty="0" err="1">
              <a:latin typeface="Georgia" panose="02040502050405020303" pitchFamily="18" charset="0"/>
            </a:rPr>
            <a:t>Також</a:t>
          </a:r>
          <a:r>
            <a:rPr lang="ru-RU" sz="1200" b="0" i="0" u="none" dirty="0">
              <a:latin typeface="Georgia" panose="02040502050405020303" pitchFamily="18" charset="0"/>
            </a:rPr>
            <a:t> у </a:t>
          </a:r>
          <a:r>
            <a:rPr lang="ru-RU" sz="1200" b="0" i="0" u="none" dirty="0" err="1">
              <a:latin typeface="Georgia" panose="02040502050405020303" pitchFamily="18" charset="0"/>
            </a:rPr>
            <a:t>зимову</a:t>
          </a:r>
          <a:r>
            <a:rPr lang="ru-RU" sz="1200" b="0" i="0" u="none" dirty="0">
              <a:latin typeface="Georgia" panose="02040502050405020303" pitchFamily="18" charset="0"/>
            </a:rPr>
            <a:t> пору селян залучали до великих </a:t>
          </a:r>
          <a:r>
            <a:rPr lang="ru-RU" sz="1200" b="0" i="0" u="none" dirty="0" err="1">
              <a:latin typeface="Georgia" panose="02040502050405020303" pitchFamily="18" charset="0"/>
            </a:rPr>
            <a:t>будівельних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робіт</a:t>
          </a:r>
          <a:r>
            <a:rPr lang="ru-RU" sz="1200" b="0" i="0" u="none" dirty="0">
              <a:latin typeface="Georgia" panose="02040502050405020303" pitchFamily="18" charset="0"/>
            </a:rPr>
            <a:t> і </a:t>
          </a:r>
          <a:r>
            <a:rPr lang="ru-RU" sz="1200" b="0" i="0" u="none" dirty="0" err="1">
              <a:latin typeface="Georgia" panose="02040502050405020303" pitchFamily="18" charset="0"/>
            </a:rPr>
            <a:t>спорудження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каналів</a:t>
          </a:r>
          <a:r>
            <a:rPr lang="ru-RU" sz="1200" b="0" i="0" u="none" dirty="0">
              <a:latin typeface="Georgia" panose="02040502050405020303" pitchFamily="18" charset="0"/>
            </a:rPr>
            <a:t>.</a:t>
          </a:r>
          <a:endParaRPr lang="ru-RU" sz="1200" dirty="0">
            <a:latin typeface="Georgia" panose="02040502050405020303" pitchFamily="18" charset="0"/>
          </a:endParaRPr>
        </a:p>
      </dgm:t>
    </dgm:pt>
    <dgm:pt modelId="{50E00AA4-889A-AF49-9817-A71251D0016D}" type="parTrans" cxnId="{1743D21B-DD05-FA47-B077-7D86E5413EA1}">
      <dgm:prSet/>
      <dgm:spPr/>
      <dgm:t>
        <a:bodyPr/>
        <a:lstStyle/>
        <a:p>
          <a:endParaRPr lang="ru-RU"/>
        </a:p>
      </dgm:t>
    </dgm:pt>
    <dgm:pt modelId="{9304F320-F49A-844A-A52A-C85F34DFFA1A}" type="sibTrans" cxnId="{1743D21B-DD05-FA47-B077-7D86E5413EA1}">
      <dgm:prSet/>
      <dgm:spPr/>
      <dgm:t>
        <a:bodyPr/>
        <a:lstStyle/>
        <a:p>
          <a:endParaRPr lang="ru-RU"/>
        </a:p>
      </dgm:t>
    </dgm:pt>
    <dgm:pt modelId="{BF901457-F188-E545-80F4-681FD55039B1}">
      <dgm:prSet custT="1"/>
      <dgm:spPr/>
      <dgm:t>
        <a:bodyPr/>
        <a:lstStyle/>
        <a:p>
          <a:r>
            <a:rPr lang="ru-RU" sz="1200" b="0" i="0" u="none" dirty="0" err="1">
              <a:latin typeface="Georgia" panose="02040502050405020303" pitchFamily="18" charset="0"/>
            </a:rPr>
            <a:t>Рабів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називали</a:t>
          </a:r>
          <a:r>
            <a:rPr lang="ru-RU" sz="1200" b="0" i="0" u="none" dirty="0">
              <a:latin typeface="Georgia" panose="02040502050405020303" pitchFamily="18" charset="0"/>
            </a:rPr>
            <a:t> «</a:t>
          </a:r>
          <a:r>
            <a:rPr lang="ru-RU" sz="1200" b="0" i="0" u="none" dirty="0" err="1">
              <a:latin typeface="Georgia" panose="02040502050405020303" pitchFamily="18" charset="0"/>
            </a:rPr>
            <a:t>живі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мертві</a:t>
          </a:r>
          <a:r>
            <a:rPr lang="ru-RU" sz="1200" b="0" i="0" u="none" dirty="0">
              <a:latin typeface="Georgia" panose="02040502050405020303" pitchFamily="18" charset="0"/>
            </a:rPr>
            <a:t>» </a:t>
          </a:r>
          <a:r>
            <a:rPr lang="ru-RU" sz="1200" b="0" i="0" u="none" dirty="0" err="1">
              <a:latin typeface="Georgia" panose="02040502050405020303" pitchFamily="18" charset="0"/>
            </a:rPr>
            <a:t>або</a:t>
          </a:r>
          <a:r>
            <a:rPr lang="ru-RU" sz="1200" b="0" i="0" u="none" dirty="0">
              <a:latin typeface="Georgia" panose="02040502050405020303" pitchFamily="18" charset="0"/>
            </a:rPr>
            <a:t> «</a:t>
          </a:r>
          <a:r>
            <a:rPr lang="ru-RU" sz="1200" b="0" i="0" u="none" dirty="0" err="1">
              <a:latin typeface="Georgia" panose="02040502050405020303" pitchFamily="18" charset="0"/>
            </a:rPr>
            <a:t>живі</a:t>
          </a:r>
          <a:r>
            <a:rPr lang="ru-RU" sz="1200" b="0" i="0" u="none" dirty="0">
              <a:latin typeface="Georgia" panose="02040502050405020303" pitchFamily="18" charset="0"/>
            </a:rPr>
            <a:t> для </a:t>
          </a:r>
          <a:r>
            <a:rPr lang="ru-RU" sz="1200" b="0" i="0" u="none" dirty="0" err="1">
              <a:latin typeface="Georgia" panose="02040502050405020303" pitchFamily="18" charset="0"/>
            </a:rPr>
            <a:t>вбивства</a:t>
          </a:r>
          <a:r>
            <a:rPr lang="ru-RU" sz="1200" b="0" i="0" u="none" dirty="0">
              <a:latin typeface="Georgia" panose="02040502050405020303" pitchFamily="18" charset="0"/>
            </a:rPr>
            <a:t>». </a:t>
          </a:r>
          <a:r>
            <a:rPr lang="ru-RU" sz="1200" b="0" i="0" u="none" dirty="0" err="1">
              <a:latin typeface="Georgia" panose="02040502050405020303" pitchFamily="18" charset="0"/>
            </a:rPr>
            <a:t>Така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назва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свідчить</a:t>
          </a:r>
          <a:r>
            <a:rPr lang="ru-RU" sz="1200" b="0" i="0" u="none" dirty="0">
              <a:latin typeface="Georgia" panose="02040502050405020303" pitchFamily="18" charset="0"/>
            </a:rPr>
            <a:t> про те, </a:t>
          </a:r>
          <a:r>
            <a:rPr lang="ru-RU" sz="1200" b="0" i="0" u="none" dirty="0" err="1">
              <a:latin typeface="Georgia" panose="02040502050405020303" pitchFamily="18" charset="0"/>
            </a:rPr>
            <a:t>що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спочатку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це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були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переважно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військовополонені</a:t>
          </a:r>
          <a:r>
            <a:rPr lang="ru-RU" sz="1200" b="0" i="0" u="none" dirty="0">
              <a:latin typeface="Georgia" panose="02040502050405020303" pitchFamily="18" charset="0"/>
            </a:rPr>
            <a:t>. Рабами </a:t>
          </a:r>
          <a:r>
            <a:rPr lang="ru-RU" sz="1200" b="0" i="0" u="none" dirty="0" err="1">
              <a:latin typeface="Georgia" panose="02040502050405020303" pitchFamily="18" charset="0"/>
            </a:rPr>
            <a:t>також</a:t>
          </a:r>
          <a:r>
            <a:rPr lang="ru-RU" sz="1200" b="0" i="0" u="none" dirty="0">
              <a:latin typeface="Georgia" panose="02040502050405020303" pitchFamily="18" charset="0"/>
            </a:rPr>
            <a:t> могли стати на </a:t>
          </a:r>
          <a:r>
            <a:rPr lang="ru-RU" sz="1200" b="0" i="0" u="none" dirty="0" err="1">
              <a:latin typeface="Georgia" panose="02040502050405020303" pitchFamily="18" charset="0"/>
            </a:rPr>
            <a:t>певний</a:t>
          </a:r>
          <a:r>
            <a:rPr lang="ru-RU" sz="1200" b="0" i="0" u="none" dirty="0">
              <a:latin typeface="Georgia" panose="02040502050405020303" pitchFamily="18" charset="0"/>
            </a:rPr>
            <a:t> час </a:t>
          </a:r>
          <a:r>
            <a:rPr lang="ru-RU" sz="1200" b="0" i="0" u="none" dirty="0" err="1">
              <a:latin typeface="Georgia" panose="02040502050405020303" pitchFamily="18" charset="0"/>
            </a:rPr>
            <a:t>збіднілі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селяни</a:t>
          </a:r>
          <a:r>
            <a:rPr lang="ru-RU" sz="1200" b="0" i="0" u="none" dirty="0">
              <a:latin typeface="Georgia" panose="02040502050405020303" pitchFamily="18" charset="0"/>
            </a:rPr>
            <a:t> за борги, а </a:t>
          </a:r>
          <a:r>
            <a:rPr lang="ru-RU" sz="1200" b="0" i="0" u="none" dirty="0" err="1">
              <a:latin typeface="Georgia" panose="02040502050405020303" pitchFamily="18" charset="0"/>
            </a:rPr>
            <a:t>також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злочинці</a:t>
          </a:r>
          <a:r>
            <a:rPr lang="ru-RU" sz="1200" b="0" i="0" u="none" dirty="0">
              <a:latin typeface="Georgia" panose="02040502050405020303" pitchFamily="18" charset="0"/>
            </a:rPr>
            <a:t>. </a:t>
          </a:r>
          <a:r>
            <a:rPr lang="ru-RU" sz="1200" b="0" i="0" u="none" dirty="0" err="1">
              <a:latin typeface="Georgia" panose="02040502050405020303" pitchFamily="18" charset="0"/>
            </a:rPr>
            <a:t>Переважно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рабів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використовували</a:t>
          </a:r>
          <a:r>
            <a:rPr lang="ru-RU" sz="1200" b="0" i="0" u="none" dirty="0">
              <a:latin typeface="Georgia" panose="02040502050405020303" pitchFamily="18" charset="0"/>
            </a:rPr>
            <a:t> на </a:t>
          </a:r>
          <a:r>
            <a:rPr lang="ru-RU" sz="1200" b="0" i="0" u="none" dirty="0" err="1">
              <a:latin typeface="Georgia" panose="02040502050405020303" pitchFamily="18" charset="0"/>
            </a:rPr>
            <a:t>важких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земляних</a:t>
          </a:r>
          <a:r>
            <a:rPr lang="ru-RU" sz="1200" b="0" i="0" u="none" dirty="0">
              <a:latin typeface="Georgia" panose="02040502050405020303" pitchFamily="18" charset="0"/>
            </a:rPr>
            <a:t> роботах, </a:t>
          </a:r>
          <a:r>
            <a:rPr lang="ru-RU" sz="1200" b="0" i="0" u="none" dirty="0" err="1">
              <a:latin typeface="Georgia" panose="02040502050405020303" pitchFamily="18" charset="0"/>
            </a:rPr>
            <a:t>копальнях</a:t>
          </a:r>
          <a:r>
            <a:rPr lang="ru-RU" sz="1200" b="0" i="0" u="none" dirty="0">
              <a:latin typeface="Georgia" panose="02040502050405020303" pitchFamily="18" charset="0"/>
            </a:rPr>
            <a:t>, </a:t>
          </a:r>
          <a:r>
            <a:rPr lang="ru-RU" sz="1200" b="0" i="0" u="none" dirty="0" err="1">
              <a:latin typeface="Georgia" panose="02040502050405020303" pitchFamily="18" charset="0"/>
            </a:rPr>
            <a:t>будівництві</a:t>
          </a:r>
          <a:r>
            <a:rPr lang="ru-RU" sz="1200" b="0" i="0" u="none" dirty="0">
              <a:latin typeface="Georgia" panose="02040502050405020303" pitchFamily="18" charset="0"/>
            </a:rPr>
            <a:t>. </a:t>
          </a:r>
          <a:r>
            <a:rPr lang="ru-RU" sz="1200" b="0" i="0" u="none" dirty="0" err="1">
              <a:latin typeface="Georgia" panose="02040502050405020303" pitchFamily="18" charset="0"/>
            </a:rPr>
            <a:t>їх</a:t>
          </a:r>
          <a:r>
            <a:rPr lang="ru-RU" sz="1200" b="0" i="0" u="none" dirty="0">
              <a:latin typeface="Georgia" panose="02040502050405020303" pitchFamily="18" charset="0"/>
            </a:rPr>
            <a:t>, </a:t>
          </a:r>
          <a:r>
            <a:rPr lang="ru-RU" sz="1200" b="0" i="0" u="none" dirty="0" err="1">
              <a:latin typeface="Georgia" panose="02040502050405020303" pitchFamily="18" charset="0"/>
            </a:rPr>
            <a:t>порівняно</a:t>
          </a:r>
          <a:r>
            <a:rPr lang="ru-RU" sz="1200" b="0" i="0" u="none" dirty="0">
              <a:latin typeface="Georgia" panose="02040502050405020303" pitchFamily="18" charset="0"/>
            </a:rPr>
            <a:t> з </a:t>
          </a:r>
          <a:r>
            <a:rPr lang="ru-RU" sz="1200" b="0" i="0" u="none" dirty="0" err="1">
              <a:latin typeface="Georgia" panose="02040502050405020303" pitchFamily="18" charset="0"/>
            </a:rPr>
            <a:t>усім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населенням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Єгипту</a:t>
          </a:r>
          <a:r>
            <a:rPr lang="ru-RU" sz="1200" b="0" i="0" u="none" dirty="0">
              <a:latin typeface="Georgia" panose="02040502050405020303" pitchFamily="18" charset="0"/>
            </a:rPr>
            <a:t>, </a:t>
          </a:r>
          <a:r>
            <a:rPr lang="ru-RU" sz="1200" b="0" i="0" u="none" dirty="0" err="1">
              <a:latin typeface="Georgia" panose="02040502050405020303" pitchFamily="18" charset="0"/>
            </a:rPr>
            <a:t>було</a:t>
          </a:r>
          <a:r>
            <a:rPr lang="ru-RU" sz="1200" b="0" i="0" u="none" dirty="0">
              <a:latin typeface="Georgia" panose="02040502050405020303" pitchFamily="18" charset="0"/>
            </a:rPr>
            <a:t> </a:t>
          </a:r>
          <a:r>
            <a:rPr lang="ru-RU" sz="1200" b="0" i="0" u="none" dirty="0" err="1">
              <a:latin typeface="Georgia" panose="02040502050405020303" pitchFamily="18" charset="0"/>
            </a:rPr>
            <a:t>небагато</a:t>
          </a:r>
          <a:r>
            <a:rPr lang="ru-RU" sz="1200" b="0" i="0" u="none" dirty="0">
              <a:latin typeface="Georgia" panose="02040502050405020303" pitchFamily="18" charset="0"/>
            </a:rPr>
            <a:t>. В</a:t>
          </a:r>
          <a:endParaRPr lang="ru-RU" sz="1200" dirty="0">
            <a:latin typeface="Georgia" panose="02040502050405020303" pitchFamily="18" charset="0"/>
          </a:endParaRPr>
        </a:p>
      </dgm:t>
    </dgm:pt>
    <dgm:pt modelId="{054AD310-43B4-F44B-AF52-FB7C6286F34B}" type="parTrans" cxnId="{65D30440-440E-D04E-BCC3-1743A9D60922}">
      <dgm:prSet/>
      <dgm:spPr/>
      <dgm:t>
        <a:bodyPr/>
        <a:lstStyle/>
        <a:p>
          <a:endParaRPr lang="ru-RU"/>
        </a:p>
      </dgm:t>
    </dgm:pt>
    <dgm:pt modelId="{50B75671-D5B8-0240-A594-B2D9F3869305}" type="sibTrans" cxnId="{65D30440-440E-D04E-BCC3-1743A9D60922}">
      <dgm:prSet/>
      <dgm:spPr/>
      <dgm:t>
        <a:bodyPr/>
        <a:lstStyle/>
        <a:p>
          <a:endParaRPr lang="ru-RU"/>
        </a:p>
      </dgm:t>
    </dgm:pt>
    <dgm:pt modelId="{64542B38-B157-9D48-994D-DF36C4EB9129}" type="pres">
      <dgm:prSet presAssocID="{CB171A9E-0A6B-1C4A-B510-E556A2E4B087}" presName="compositeShape" presStyleCnt="0">
        <dgm:presLayoutVars>
          <dgm:dir/>
          <dgm:resizeHandles/>
        </dgm:presLayoutVars>
      </dgm:prSet>
      <dgm:spPr/>
    </dgm:pt>
    <dgm:pt modelId="{3781E53B-1578-7D49-A540-0665EECCEA80}" type="pres">
      <dgm:prSet presAssocID="{CB171A9E-0A6B-1C4A-B510-E556A2E4B087}" presName="pyramid" presStyleLbl="node1" presStyleIdx="0" presStyleCnt="1" custScaleX="137243" custLinFactNeighborX="4769"/>
      <dgm:spPr/>
    </dgm:pt>
    <dgm:pt modelId="{52E3B946-571B-9F44-A6A4-6614E36BDB89}" type="pres">
      <dgm:prSet presAssocID="{CB171A9E-0A6B-1C4A-B510-E556A2E4B087}" presName="theList" presStyleCnt="0"/>
      <dgm:spPr/>
    </dgm:pt>
    <dgm:pt modelId="{D3F132B1-BB38-8443-A07D-03E5960876E7}" type="pres">
      <dgm:prSet presAssocID="{BF872D49-DD41-3E40-8B8F-2912AB602E2B}" presName="aNode" presStyleLbl="fgAcc1" presStyleIdx="0" presStyleCnt="7" custScaleX="141998" custScaleY="1066123" custLinFactY="-639542" custLinFactNeighborX="23950" custLinFactNeighborY="-700000">
        <dgm:presLayoutVars>
          <dgm:bulletEnabled val="1"/>
        </dgm:presLayoutVars>
      </dgm:prSet>
      <dgm:spPr/>
    </dgm:pt>
    <dgm:pt modelId="{77059995-C719-F04F-A0B2-DE444EF42C62}" type="pres">
      <dgm:prSet presAssocID="{BF872D49-DD41-3E40-8B8F-2912AB602E2B}" presName="aSpace" presStyleCnt="0"/>
      <dgm:spPr/>
    </dgm:pt>
    <dgm:pt modelId="{BA142344-29D0-6E4B-8D89-896189715979}" type="pres">
      <dgm:prSet presAssocID="{11128EC1-9FC7-2246-AB20-653253F16E16}" presName="aNode" presStyleLbl="fgAcc1" presStyleIdx="1" presStyleCnt="7" custScaleX="161015" custScaleY="808602" custLinFactY="-400000" custLinFactNeighborX="24140" custLinFactNeighborY="-419709">
        <dgm:presLayoutVars>
          <dgm:bulletEnabled val="1"/>
        </dgm:presLayoutVars>
      </dgm:prSet>
      <dgm:spPr/>
    </dgm:pt>
    <dgm:pt modelId="{9CF99DA3-6B81-4442-8540-46F018B74720}" type="pres">
      <dgm:prSet presAssocID="{11128EC1-9FC7-2246-AB20-653253F16E16}" presName="aSpace" presStyleCnt="0"/>
      <dgm:spPr/>
    </dgm:pt>
    <dgm:pt modelId="{A2B1BFD3-D7EB-CF4C-9AAB-F5DD0EDEFE05}" type="pres">
      <dgm:prSet presAssocID="{A3188D7C-5046-1A43-B3DC-C982DF8128FA}" presName="aNode" presStyleLbl="fgAcc1" presStyleIdx="2" presStyleCnt="7" custScaleX="161120" custScaleY="1296055" custLinFactY="-263403" custLinFactNeighborX="20042" custLinFactNeighborY="-300000">
        <dgm:presLayoutVars>
          <dgm:bulletEnabled val="1"/>
        </dgm:presLayoutVars>
      </dgm:prSet>
      <dgm:spPr/>
    </dgm:pt>
    <dgm:pt modelId="{A6193CA5-4880-6C40-88C5-90EC91D7FA82}" type="pres">
      <dgm:prSet presAssocID="{A3188D7C-5046-1A43-B3DC-C982DF8128FA}" presName="aSpace" presStyleCnt="0"/>
      <dgm:spPr/>
    </dgm:pt>
    <dgm:pt modelId="{5482F495-DFC5-8A4E-9449-32BDA4CCB488}" type="pres">
      <dgm:prSet presAssocID="{28A91881-D04B-EF40-8C60-D523F4C090AC}" presName="aNode" presStyleLbl="fgAcc1" presStyleIdx="3" presStyleCnt="7" custScaleX="168901" custScaleY="1122850" custLinFactY="-47349" custLinFactNeighborX="14129" custLinFactNeighborY="-100000">
        <dgm:presLayoutVars>
          <dgm:bulletEnabled val="1"/>
        </dgm:presLayoutVars>
      </dgm:prSet>
      <dgm:spPr/>
    </dgm:pt>
    <dgm:pt modelId="{9A2094B9-2302-6B4F-B365-078133E1E15D}" type="pres">
      <dgm:prSet presAssocID="{28A91881-D04B-EF40-8C60-D523F4C090AC}" presName="aSpace" presStyleCnt="0"/>
      <dgm:spPr/>
    </dgm:pt>
    <dgm:pt modelId="{97F2E24C-00BD-6A44-9080-72D13AA173D6}" type="pres">
      <dgm:prSet presAssocID="{767F6E5B-6A14-E941-BF29-D9C696A45CDD}" presName="aNode" presStyleLbl="fgAcc1" presStyleIdx="4" presStyleCnt="7" custScaleX="168124" custScaleY="1419820" custLinFactY="260909" custLinFactNeighborX="3292" custLinFactNeighborY="300000">
        <dgm:presLayoutVars>
          <dgm:bulletEnabled val="1"/>
        </dgm:presLayoutVars>
      </dgm:prSet>
      <dgm:spPr/>
    </dgm:pt>
    <dgm:pt modelId="{5C27D87A-C0E7-5747-B760-90480530A93D}" type="pres">
      <dgm:prSet presAssocID="{767F6E5B-6A14-E941-BF29-D9C696A45CDD}" presName="aSpace" presStyleCnt="0"/>
      <dgm:spPr/>
    </dgm:pt>
    <dgm:pt modelId="{7B381955-3A06-A24A-9493-C74D2B45A55C}" type="pres">
      <dgm:prSet presAssocID="{2C657B95-63D0-4C4C-BA38-8FF8D581E4FF}" presName="aNode" presStyleLbl="fgAcc1" presStyleIdx="5" presStyleCnt="7" custScaleX="167477" custScaleY="1278785" custLinFactY="563517" custLinFactNeighborX="-19692" custLinFactNeighborY="600000">
        <dgm:presLayoutVars>
          <dgm:bulletEnabled val="1"/>
        </dgm:presLayoutVars>
      </dgm:prSet>
      <dgm:spPr/>
    </dgm:pt>
    <dgm:pt modelId="{DC77C51D-94C7-B742-9637-BA216BACFA99}" type="pres">
      <dgm:prSet presAssocID="{2C657B95-63D0-4C4C-BA38-8FF8D581E4FF}" presName="aSpace" presStyleCnt="0"/>
      <dgm:spPr/>
    </dgm:pt>
    <dgm:pt modelId="{777E2762-1DAA-1747-90FE-7CDEA9E64D62}" type="pres">
      <dgm:prSet presAssocID="{BF901457-F188-E545-80F4-681FD55039B1}" presName="aNode" presStyleLbl="fgAcc1" presStyleIdx="6" presStyleCnt="7" custScaleX="175533" custScaleY="1077650" custLinFactY="796037" custLinFactNeighborX="-24555" custLinFactNeighborY="800000">
        <dgm:presLayoutVars>
          <dgm:bulletEnabled val="1"/>
        </dgm:presLayoutVars>
      </dgm:prSet>
      <dgm:spPr/>
    </dgm:pt>
    <dgm:pt modelId="{75C4FF69-B39A-BE42-A108-987D883F3B08}" type="pres">
      <dgm:prSet presAssocID="{BF901457-F188-E545-80F4-681FD55039B1}" presName="aSpace" presStyleCnt="0"/>
      <dgm:spPr/>
    </dgm:pt>
  </dgm:ptLst>
  <dgm:cxnLst>
    <dgm:cxn modelId="{1743D21B-DD05-FA47-B077-7D86E5413EA1}" srcId="{CB171A9E-0A6B-1C4A-B510-E556A2E4B087}" destId="{2C657B95-63D0-4C4C-BA38-8FF8D581E4FF}" srcOrd="5" destOrd="0" parTransId="{50E00AA4-889A-AF49-9817-A71251D0016D}" sibTransId="{9304F320-F49A-844A-A52A-C85F34DFFA1A}"/>
    <dgm:cxn modelId="{4E60582C-37A9-7E42-84DD-76C1CCA24FDA}" srcId="{CB171A9E-0A6B-1C4A-B510-E556A2E4B087}" destId="{767F6E5B-6A14-E941-BF29-D9C696A45CDD}" srcOrd="4" destOrd="0" parTransId="{0A278D5F-8BA7-D147-B2AD-B8DAEBD957C5}" sibTransId="{2840081F-6FC2-9C45-84CB-D0468B6B868A}"/>
    <dgm:cxn modelId="{65D30440-440E-D04E-BCC3-1743A9D60922}" srcId="{CB171A9E-0A6B-1C4A-B510-E556A2E4B087}" destId="{BF901457-F188-E545-80F4-681FD55039B1}" srcOrd="6" destOrd="0" parTransId="{054AD310-43B4-F44B-AF52-FB7C6286F34B}" sibTransId="{50B75671-D5B8-0240-A594-B2D9F3869305}"/>
    <dgm:cxn modelId="{7DF27353-954B-4A4F-9EEA-5A8570C6796F}" type="presOf" srcId="{11128EC1-9FC7-2246-AB20-653253F16E16}" destId="{BA142344-29D0-6E4B-8D89-896189715979}" srcOrd="0" destOrd="0" presId="urn:microsoft.com/office/officeart/2005/8/layout/pyramid2"/>
    <dgm:cxn modelId="{2424D175-BC70-BB40-802D-5300B510EB66}" type="presOf" srcId="{BF872D49-DD41-3E40-8B8F-2912AB602E2B}" destId="{D3F132B1-BB38-8443-A07D-03E5960876E7}" srcOrd="0" destOrd="0" presId="urn:microsoft.com/office/officeart/2005/8/layout/pyramid2"/>
    <dgm:cxn modelId="{5E5C5379-6830-0A4E-BE5B-944946DFC8EF}" type="presOf" srcId="{CB171A9E-0A6B-1C4A-B510-E556A2E4B087}" destId="{64542B38-B157-9D48-994D-DF36C4EB9129}" srcOrd="0" destOrd="0" presId="urn:microsoft.com/office/officeart/2005/8/layout/pyramid2"/>
    <dgm:cxn modelId="{43E85B85-1176-7E4A-B32B-1F880F8FAC5F}" type="presOf" srcId="{A3188D7C-5046-1A43-B3DC-C982DF8128FA}" destId="{A2B1BFD3-D7EB-CF4C-9AAB-F5DD0EDEFE05}" srcOrd="0" destOrd="0" presId="urn:microsoft.com/office/officeart/2005/8/layout/pyramid2"/>
    <dgm:cxn modelId="{EC2EA68C-8501-104A-A8AC-3D703CD3A266}" type="presOf" srcId="{2C657B95-63D0-4C4C-BA38-8FF8D581E4FF}" destId="{7B381955-3A06-A24A-9493-C74D2B45A55C}" srcOrd="0" destOrd="0" presId="urn:microsoft.com/office/officeart/2005/8/layout/pyramid2"/>
    <dgm:cxn modelId="{06123AA1-591B-B44F-A2D8-0AC3D2DA7C52}" srcId="{CB171A9E-0A6B-1C4A-B510-E556A2E4B087}" destId="{BF872D49-DD41-3E40-8B8F-2912AB602E2B}" srcOrd="0" destOrd="0" parTransId="{BDAD3C0C-8CC8-3A46-897A-FAA5F99964FB}" sibTransId="{41F44A6F-C5AD-4F4C-B94E-10A838A67EDE}"/>
    <dgm:cxn modelId="{47FEB4D4-B887-4A48-BB4F-FC14361D2A90}" type="presOf" srcId="{BF901457-F188-E545-80F4-681FD55039B1}" destId="{777E2762-1DAA-1747-90FE-7CDEA9E64D62}" srcOrd="0" destOrd="0" presId="urn:microsoft.com/office/officeart/2005/8/layout/pyramid2"/>
    <dgm:cxn modelId="{2D809EDB-8632-E243-A6DC-0BDD0748A9A8}" srcId="{CB171A9E-0A6B-1C4A-B510-E556A2E4B087}" destId="{11128EC1-9FC7-2246-AB20-653253F16E16}" srcOrd="1" destOrd="0" parTransId="{7F354133-C52A-C149-814D-8F9AD9572490}" sibTransId="{9FE37EF0-D750-C948-BED7-F25B4E5B3477}"/>
    <dgm:cxn modelId="{5EB035E4-AAB8-AE4B-B1B6-65492D91F511}" type="presOf" srcId="{28A91881-D04B-EF40-8C60-D523F4C090AC}" destId="{5482F495-DFC5-8A4E-9449-32BDA4CCB488}" srcOrd="0" destOrd="0" presId="urn:microsoft.com/office/officeart/2005/8/layout/pyramid2"/>
    <dgm:cxn modelId="{6AAFCCE4-4131-F34F-8476-B2CB5B0C95EF}" type="presOf" srcId="{767F6E5B-6A14-E941-BF29-D9C696A45CDD}" destId="{97F2E24C-00BD-6A44-9080-72D13AA173D6}" srcOrd="0" destOrd="0" presId="urn:microsoft.com/office/officeart/2005/8/layout/pyramid2"/>
    <dgm:cxn modelId="{9CDD3DE7-A336-0A4F-AB8C-0B2C1B930D45}" srcId="{CB171A9E-0A6B-1C4A-B510-E556A2E4B087}" destId="{A3188D7C-5046-1A43-B3DC-C982DF8128FA}" srcOrd="2" destOrd="0" parTransId="{76F6641C-BA01-9344-B32F-5289A4F39208}" sibTransId="{36B4BCF8-3715-BB44-8828-D78337B94E3D}"/>
    <dgm:cxn modelId="{6127FAF2-3514-D04F-989F-1BF5F10A70ED}" srcId="{CB171A9E-0A6B-1C4A-B510-E556A2E4B087}" destId="{28A91881-D04B-EF40-8C60-D523F4C090AC}" srcOrd="3" destOrd="0" parTransId="{BA1F57DE-74C7-B14E-B296-A232F3CD5203}" sibTransId="{923875AC-568B-BE41-8102-9314799603A0}"/>
    <dgm:cxn modelId="{40B65EC2-01DD-384E-96E8-A18A2DED4B4B}" type="presParOf" srcId="{64542B38-B157-9D48-994D-DF36C4EB9129}" destId="{3781E53B-1578-7D49-A540-0665EECCEA80}" srcOrd="0" destOrd="0" presId="urn:microsoft.com/office/officeart/2005/8/layout/pyramid2"/>
    <dgm:cxn modelId="{6F68AA9A-3A78-DE44-B2D6-E8976B43716F}" type="presParOf" srcId="{64542B38-B157-9D48-994D-DF36C4EB9129}" destId="{52E3B946-571B-9F44-A6A4-6614E36BDB89}" srcOrd="1" destOrd="0" presId="urn:microsoft.com/office/officeart/2005/8/layout/pyramid2"/>
    <dgm:cxn modelId="{AC006598-5785-654C-9E7D-3454EA15DDBE}" type="presParOf" srcId="{52E3B946-571B-9F44-A6A4-6614E36BDB89}" destId="{D3F132B1-BB38-8443-A07D-03E5960876E7}" srcOrd="0" destOrd="0" presId="urn:microsoft.com/office/officeart/2005/8/layout/pyramid2"/>
    <dgm:cxn modelId="{0C6CC7E3-D8CD-DB4E-947D-C5B121B9A1E7}" type="presParOf" srcId="{52E3B946-571B-9F44-A6A4-6614E36BDB89}" destId="{77059995-C719-F04F-A0B2-DE444EF42C62}" srcOrd="1" destOrd="0" presId="urn:microsoft.com/office/officeart/2005/8/layout/pyramid2"/>
    <dgm:cxn modelId="{7FFF4E5A-D6BA-9041-A19B-118156D3A149}" type="presParOf" srcId="{52E3B946-571B-9F44-A6A4-6614E36BDB89}" destId="{BA142344-29D0-6E4B-8D89-896189715979}" srcOrd="2" destOrd="0" presId="urn:microsoft.com/office/officeart/2005/8/layout/pyramid2"/>
    <dgm:cxn modelId="{626E927E-5D88-D34A-A287-9BBAB35E7746}" type="presParOf" srcId="{52E3B946-571B-9F44-A6A4-6614E36BDB89}" destId="{9CF99DA3-6B81-4442-8540-46F018B74720}" srcOrd="3" destOrd="0" presId="urn:microsoft.com/office/officeart/2005/8/layout/pyramid2"/>
    <dgm:cxn modelId="{0A48783D-412E-D847-87ED-92B2DDA7354F}" type="presParOf" srcId="{52E3B946-571B-9F44-A6A4-6614E36BDB89}" destId="{A2B1BFD3-D7EB-CF4C-9AAB-F5DD0EDEFE05}" srcOrd="4" destOrd="0" presId="urn:microsoft.com/office/officeart/2005/8/layout/pyramid2"/>
    <dgm:cxn modelId="{A31C8F2C-3706-A44D-8A00-AA5AF332B0FB}" type="presParOf" srcId="{52E3B946-571B-9F44-A6A4-6614E36BDB89}" destId="{A6193CA5-4880-6C40-88C5-90EC91D7FA82}" srcOrd="5" destOrd="0" presId="urn:microsoft.com/office/officeart/2005/8/layout/pyramid2"/>
    <dgm:cxn modelId="{98ED0C37-8775-C845-8803-003B55B05A56}" type="presParOf" srcId="{52E3B946-571B-9F44-A6A4-6614E36BDB89}" destId="{5482F495-DFC5-8A4E-9449-32BDA4CCB488}" srcOrd="6" destOrd="0" presId="urn:microsoft.com/office/officeart/2005/8/layout/pyramid2"/>
    <dgm:cxn modelId="{74E7A693-89D6-7C4E-957C-B022749250B1}" type="presParOf" srcId="{52E3B946-571B-9F44-A6A4-6614E36BDB89}" destId="{9A2094B9-2302-6B4F-B365-078133E1E15D}" srcOrd="7" destOrd="0" presId="urn:microsoft.com/office/officeart/2005/8/layout/pyramid2"/>
    <dgm:cxn modelId="{9EA4CD1C-934E-AE4D-B46B-7B88553CBB52}" type="presParOf" srcId="{52E3B946-571B-9F44-A6A4-6614E36BDB89}" destId="{97F2E24C-00BD-6A44-9080-72D13AA173D6}" srcOrd="8" destOrd="0" presId="urn:microsoft.com/office/officeart/2005/8/layout/pyramid2"/>
    <dgm:cxn modelId="{BC1EEDC8-82DF-624C-A1DF-46E8BFCF2A75}" type="presParOf" srcId="{52E3B946-571B-9F44-A6A4-6614E36BDB89}" destId="{5C27D87A-C0E7-5747-B760-90480530A93D}" srcOrd="9" destOrd="0" presId="urn:microsoft.com/office/officeart/2005/8/layout/pyramid2"/>
    <dgm:cxn modelId="{BE385C5E-5007-664B-8A00-9375333683EC}" type="presParOf" srcId="{52E3B946-571B-9F44-A6A4-6614E36BDB89}" destId="{7B381955-3A06-A24A-9493-C74D2B45A55C}" srcOrd="10" destOrd="0" presId="urn:microsoft.com/office/officeart/2005/8/layout/pyramid2"/>
    <dgm:cxn modelId="{4310F885-7001-A143-9CE1-78D6FDD92568}" type="presParOf" srcId="{52E3B946-571B-9F44-A6A4-6614E36BDB89}" destId="{DC77C51D-94C7-B742-9637-BA216BACFA99}" srcOrd="11" destOrd="0" presId="urn:microsoft.com/office/officeart/2005/8/layout/pyramid2"/>
    <dgm:cxn modelId="{302D244C-7F53-C14A-B61C-A257F7F92239}" type="presParOf" srcId="{52E3B946-571B-9F44-A6A4-6614E36BDB89}" destId="{777E2762-1DAA-1747-90FE-7CDEA9E64D62}" srcOrd="12" destOrd="0" presId="urn:microsoft.com/office/officeart/2005/8/layout/pyramid2"/>
    <dgm:cxn modelId="{7481B1F4-391D-B64A-8E35-201E5B99B93F}" type="presParOf" srcId="{52E3B946-571B-9F44-A6A4-6614E36BDB89}" destId="{75C4FF69-B39A-BE42-A108-987D883F3B08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EA7D5-7197-E043-96A0-CC2846F66B3F}">
      <dsp:nvSpPr>
        <dsp:cNvPr id="0" name=""/>
        <dsp:cNvSpPr/>
      </dsp:nvSpPr>
      <dsp:spPr>
        <a:xfrm>
          <a:off x="2" y="0"/>
          <a:ext cx="8763538" cy="409860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968BFD-5EC4-BF48-BF48-DE8D1C49C235}">
      <dsp:nvSpPr>
        <dsp:cNvPr id="0" name=""/>
        <dsp:cNvSpPr/>
      </dsp:nvSpPr>
      <dsp:spPr>
        <a:xfrm>
          <a:off x="9413" y="1229581"/>
          <a:ext cx="2820765" cy="16394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До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кінця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en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IV 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тис. до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н.е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. в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Єгипті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лишилося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тільки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два великих царства,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які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об’єднали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землі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Нижнього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і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Верхнього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Єгипту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.</a:t>
          </a:r>
          <a:endParaRPr lang="ru-RU" sz="1200" b="1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89444" y="1309612"/>
        <a:ext cx="2660703" cy="1479380"/>
      </dsp:txXfrm>
    </dsp:sp>
    <dsp:sp modelId="{23940B68-4E7E-7B41-824D-3C77A59E6E56}">
      <dsp:nvSpPr>
        <dsp:cNvPr id="0" name=""/>
        <dsp:cNvSpPr/>
      </dsp:nvSpPr>
      <dsp:spPr>
        <a:xfrm>
          <a:off x="2971388" y="1229581"/>
          <a:ext cx="2820765" cy="16394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Першим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загальноєгипетським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володарем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,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згідно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з легендами,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вважається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Скорпіон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.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Він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був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царем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Верхнього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Єгипту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і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близько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3200 р. до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н.е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.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об’єднав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під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своєю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владою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все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населення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Єгипту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. Але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ця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держава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проіснувала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недовго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.</a:t>
          </a:r>
          <a:endParaRPr lang="ru-RU" sz="1200" b="1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3051419" y="1309612"/>
        <a:ext cx="2660703" cy="1479380"/>
      </dsp:txXfrm>
    </dsp:sp>
    <dsp:sp modelId="{00CB1C7A-1C8A-EC48-A5A5-0EA981BF112C}">
      <dsp:nvSpPr>
        <dsp:cNvPr id="0" name=""/>
        <dsp:cNvSpPr/>
      </dsp:nvSpPr>
      <dsp:spPr>
        <a:xfrm>
          <a:off x="5933363" y="1229581"/>
          <a:ext cx="2820765" cy="16394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Близько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3000 р. до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н.е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.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цар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Верхнього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Єгипту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Менес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(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Нармер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)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знову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об’єднав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під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своєю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владою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обидві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держави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і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заснував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давньоєгипетську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державу, яка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увійшла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в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історію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під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назвою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200" b="1" i="0" u="none" kern="1200" dirty="0" err="1">
              <a:solidFill>
                <a:schemeClr val="tx1"/>
              </a:solidFill>
              <a:latin typeface="Georgia" panose="02040502050405020303" pitchFamily="18" charset="0"/>
            </a:rPr>
            <a:t>Давнє</a:t>
          </a:r>
          <a:r>
            <a:rPr lang="ru-RU" sz="1200" b="1" i="0" u="none" kern="1200" dirty="0">
              <a:solidFill>
                <a:schemeClr val="tx1"/>
              </a:solidFill>
              <a:latin typeface="Georgia" panose="02040502050405020303" pitchFamily="18" charset="0"/>
            </a:rPr>
            <a:t> царство. </a:t>
          </a:r>
          <a:endParaRPr lang="ru-RU" sz="1200" b="1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6013394" y="1309612"/>
        <a:ext cx="2660703" cy="1479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1E53B-1578-7D49-A540-0665EECCEA80}">
      <dsp:nvSpPr>
        <dsp:cNvPr id="0" name=""/>
        <dsp:cNvSpPr/>
      </dsp:nvSpPr>
      <dsp:spPr>
        <a:xfrm>
          <a:off x="859620" y="0"/>
          <a:ext cx="8777437" cy="6395545"/>
        </a:xfrm>
        <a:prstGeom prst="triangl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132B1-BB38-8443-A07D-03E5960876E7}">
      <dsp:nvSpPr>
        <dsp:cNvPr id="0" name=""/>
        <dsp:cNvSpPr/>
      </dsp:nvSpPr>
      <dsp:spPr>
        <a:xfrm>
          <a:off x="5066011" y="185023"/>
          <a:ext cx="5903004" cy="66836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u="none" kern="1200" dirty="0" err="1">
              <a:latin typeface="Georgia" panose="02040502050405020303" pitchFamily="18" charset="0"/>
            </a:rPr>
            <a:t>Верховним</a:t>
          </a:r>
          <a:r>
            <a:rPr lang="ru-RU" sz="1200" b="0" i="0" u="none" kern="1200" dirty="0">
              <a:latin typeface="Georgia" panose="02040502050405020303" pitchFamily="18" charset="0"/>
            </a:rPr>
            <a:t> правителем </a:t>
          </a:r>
          <a:r>
            <a:rPr lang="ru-RU" sz="1200" b="0" i="0" u="none" kern="1200" dirty="0" err="1">
              <a:latin typeface="Georgia" panose="02040502050405020303" pitchFamily="18" charset="0"/>
            </a:rPr>
            <a:t>Давнього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Єгипту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був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1" i="0" u="none" kern="1200" dirty="0">
              <a:latin typeface="Georgia" panose="02040502050405020303" pitchFamily="18" charset="0"/>
            </a:rPr>
            <a:t>фараон. </a:t>
          </a:r>
          <a:r>
            <a:rPr lang="ru-RU" sz="1200" b="0" i="0" u="none" kern="1200" dirty="0" err="1">
              <a:latin typeface="Georgia" panose="02040502050405020303" pitchFamily="18" charset="0"/>
            </a:rPr>
            <a:t>Він</a:t>
          </a:r>
          <a:r>
            <a:rPr lang="ru-RU" sz="1200" b="0" i="0" u="none" kern="1200" dirty="0">
              <a:latin typeface="Georgia" panose="02040502050405020303" pitchFamily="18" charset="0"/>
            </a:rPr>
            <a:t> мав </a:t>
          </a:r>
          <a:r>
            <a:rPr lang="ru-RU" sz="1200" b="0" i="0" u="none" kern="1200" dirty="0" err="1">
              <a:latin typeface="Georgia" panose="02040502050405020303" pitchFamily="18" charset="0"/>
            </a:rPr>
            <a:t>необмежену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владу</a:t>
          </a:r>
          <a:r>
            <a:rPr lang="ru-RU" sz="1200" b="0" i="0" u="none" kern="1200" dirty="0">
              <a:latin typeface="Georgia" panose="02040502050405020303" pitchFamily="18" charset="0"/>
            </a:rPr>
            <a:t>: </a:t>
          </a:r>
          <a:r>
            <a:rPr lang="ru-RU" sz="1200" b="0" i="0" u="none" kern="1200" dirty="0" err="1">
              <a:latin typeface="Georgia" panose="02040502050405020303" pitchFamily="18" charset="0"/>
            </a:rPr>
            <a:t>встановлював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закони</a:t>
          </a:r>
          <a:r>
            <a:rPr lang="ru-RU" sz="1200" b="0" i="0" u="none" kern="1200" dirty="0">
              <a:latin typeface="Georgia" panose="02040502050405020303" pitchFamily="18" charset="0"/>
            </a:rPr>
            <a:t>, за </a:t>
          </a:r>
          <a:r>
            <a:rPr lang="ru-RU" sz="1200" b="0" i="0" u="none" kern="1200" dirty="0" err="1">
              <a:latin typeface="Georgia" panose="02040502050405020303" pitchFamily="18" charset="0"/>
            </a:rPr>
            <a:t>якими</a:t>
          </a:r>
          <a:r>
            <a:rPr lang="ru-RU" sz="1200" b="0" i="0" u="none" kern="1200" dirty="0">
              <a:latin typeface="Georgia" panose="02040502050405020303" pitchFamily="18" charset="0"/>
            </a:rPr>
            <a:t> жила </a:t>
          </a:r>
          <a:r>
            <a:rPr lang="ru-RU" sz="1200" b="0" i="0" u="none" kern="1200" dirty="0" err="1">
              <a:latin typeface="Georgia" panose="02040502050405020303" pitchFamily="18" charset="0"/>
            </a:rPr>
            <a:t>країна</a:t>
          </a:r>
          <a:r>
            <a:rPr lang="ru-RU" sz="1200" b="0" i="0" u="none" kern="1200" dirty="0">
              <a:latin typeface="Georgia" panose="02040502050405020303" pitchFamily="18" charset="0"/>
            </a:rPr>
            <a:t>, </a:t>
          </a:r>
          <a:r>
            <a:rPr lang="ru-RU" sz="1200" b="0" i="0" u="none" kern="1200" dirty="0" err="1">
              <a:latin typeface="Georgia" panose="02040502050405020303" pitchFamily="18" charset="0"/>
            </a:rPr>
            <a:t>керував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військом</a:t>
          </a:r>
          <a:r>
            <a:rPr lang="ru-RU" sz="1200" b="0" i="0" u="none" kern="1200" dirty="0">
              <a:latin typeface="Georgia" panose="02040502050405020303" pitchFamily="18" charset="0"/>
            </a:rPr>
            <a:t>, а </a:t>
          </a:r>
          <a:r>
            <a:rPr lang="ru-RU" sz="1200" b="0" i="0" u="none" kern="1200" dirty="0" err="1">
              <a:latin typeface="Georgia" panose="02040502050405020303" pitchFamily="18" charset="0"/>
            </a:rPr>
            <a:t>також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володів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усією</a:t>
          </a:r>
          <a:r>
            <a:rPr lang="ru-RU" sz="1200" b="0" i="0" u="none" kern="1200" dirty="0">
              <a:latin typeface="Georgia" panose="02040502050405020303" pitchFamily="18" charset="0"/>
            </a:rPr>
            <a:t> землею. </a:t>
          </a:r>
          <a:r>
            <a:rPr lang="ru-RU" sz="1200" b="0" i="0" u="none" kern="1200" dirty="0" err="1">
              <a:latin typeface="Georgia" panose="02040502050405020303" pitchFamily="18" charset="0"/>
            </a:rPr>
            <a:t>Він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міг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надавати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її</a:t>
          </a:r>
          <a:r>
            <a:rPr lang="ru-RU" sz="1200" b="0" i="0" u="none" kern="1200" dirty="0">
              <a:latin typeface="Georgia" panose="02040502050405020303" pitchFamily="18" charset="0"/>
            </a:rPr>
            <a:t> в </a:t>
          </a:r>
          <a:r>
            <a:rPr lang="ru-RU" sz="1200" b="0" i="0" u="none" kern="1200" dirty="0" err="1">
              <a:latin typeface="Georgia" panose="02040502050405020303" pitchFamily="18" charset="0"/>
            </a:rPr>
            <a:t>користування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знаті</a:t>
          </a:r>
          <a:r>
            <a:rPr lang="ru-RU" sz="1200" b="0" i="0" u="none" kern="1200" dirty="0">
              <a:latin typeface="Georgia" panose="02040502050405020303" pitchFamily="18" charset="0"/>
            </a:rPr>
            <a:t> та храмам. </a:t>
          </a:r>
          <a:r>
            <a:rPr lang="ru-RU" sz="1200" b="0" i="0" u="none" kern="1200" dirty="0" err="1">
              <a:latin typeface="Georgia" panose="02040502050405020303" pitchFamily="18" charset="0"/>
            </a:rPr>
            <a:t>Піддані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вважали</a:t>
          </a:r>
          <a:r>
            <a:rPr lang="ru-RU" sz="1200" b="0" i="0" u="none" kern="1200" dirty="0">
              <a:latin typeface="Georgia" panose="02040502050405020303" pitchFamily="18" charset="0"/>
            </a:rPr>
            <a:t> фараона живим богом.</a:t>
          </a:r>
          <a:endParaRPr lang="ru-RU" sz="1200" kern="1200" dirty="0">
            <a:latin typeface="Georgia" panose="02040502050405020303" pitchFamily="18" charset="0"/>
          </a:endParaRPr>
        </a:p>
      </dsp:txBody>
      <dsp:txXfrm>
        <a:off x="5098638" y="217650"/>
        <a:ext cx="5837750" cy="603106"/>
      </dsp:txXfrm>
    </dsp:sp>
    <dsp:sp modelId="{BA142344-29D0-6E4B-8D89-896189715979}">
      <dsp:nvSpPr>
        <dsp:cNvPr id="0" name=""/>
        <dsp:cNvSpPr/>
      </dsp:nvSpPr>
      <dsp:spPr>
        <a:xfrm>
          <a:off x="4531487" y="1033355"/>
          <a:ext cx="6693561" cy="50691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-65464"/>
              <a:satOff val="-5166"/>
              <a:lumOff val="55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u="none" kern="1200" dirty="0" err="1">
              <a:latin typeface="Georgia" panose="02040502050405020303" pitchFamily="18" charset="0"/>
            </a:rPr>
            <a:t>Знатні</a:t>
          </a:r>
          <a:r>
            <a:rPr lang="ru-RU" sz="1200" b="0" i="0" u="none" kern="1200" dirty="0">
              <a:latin typeface="Georgia" panose="02040502050405020303" pitchFamily="18" charset="0"/>
            </a:rPr>
            <a:t> люди, </a:t>
          </a:r>
          <a:r>
            <a:rPr lang="ru-RU" sz="1200" b="0" i="0" u="none" kern="1200" dirty="0" err="1">
              <a:latin typeface="Georgia" panose="02040502050405020303" pitchFamily="18" charset="0"/>
            </a:rPr>
            <a:t>передусім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родичі</a:t>
          </a:r>
          <a:r>
            <a:rPr lang="ru-RU" sz="1200" b="0" i="0" u="none" kern="1200" dirty="0">
              <a:latin typeface="Georgia" panose="02040502050405020303" pitchFamily="18" charset="0"/>
            </a:rPr>
            <a:t> фараона, могли стати </a:t>
          </a:r>
          <a:r>
            <a:rPr lang="ru-RU" sz="1200" b="1" i="0" u="none" kern="1200" dirty="0">
              <a:latin typeface="Georgia" panose="02040502050405020303" pitchFamily="18" charset="0"/>
            </a:rPr>
            <a:t>номархами.</a:t>
          </a:r>
          <a:r>
            <a:rPr lang="ru-RU" sz="1200" b="0" i="0" u="none" kern="1200" dirty="0">
              <a:latin typeface="Georgia" panose="02040502050405020303" pitchFamily="18" charset="0"/>
            </a:rPr>
            <a:t> Фараон мав </a:t>
          </a:r>
          <a:r>
            <a:rPr lang="ru-RU" sz="1200" b="0" i="0" u="none" kern="1200" dirty="0" err="1">
              <a:latin typeface="Georgia" panose="02040502050405020303" pitchFamily="18" charset="0"/>
            </a:rPr>
            <a:t>першого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помічника</a:t>
          </a:r>
          <a:r>
            <a:rPr lang="ru-RU" sz="1200" b="0" i="0" u="none" kern="1200" dirty="0">
              <a:latin typeface="Georgia" panose="02040502050405020303" pitchFamily="18" charset="0"/>
            </a:rPr>
            <a:t> — </a:t>
          </a:r>
          <a:r>
            <a:rPr lang="ru-RU" sz="1200" b="1" i="0" u="none" kern="1200" dirty="0" err="1">
              <a:latin typeface="Georgia" panose="02040502050405020303" pitchFamily="18" charset="0"/>
            </a:rPr>
            <a:t>чаті</a:t>
          </a:r>
          <a:r>
            <a:rPr lang="ru-RU" sz="1200" b="0" i="0" u="none" kern="1200" dirty="0">
              <a:latin typeface="Georgia" panose="02040502050405020303" pitchFamily="18" charset="0"/>
            </a:rPr>
            <a:t> (</a:t>
          </a:r>
          <a:r>
            <a:rPr lang="ru-RU" sz="1200" b="0" i="0" u="none" kern="1200" dirty="0" err="1">
              <a:latin typeface="Georgia" panose="02040502050405020303" pitchFamily="18" charset="0"/>
            </a:rPr>
            <a:t>іноді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його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називають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візирем</a:t>
          </a:r>
          <a:r>
            <a:rPr lang="ru-RU" sz="1200" b="0" i="0" u="none" kern="1200" dirty="0">
              <a:latin typeface="Georgia" panose="02040502050405020303" pitchFamily="18" charset="0"/>
            </a:rPr>
            <a:t>). </a:t>
          </a:r>
          <a:r>
            <a:rPr lang="ru-RU" sz="1200" b="0" i="0" u="none" kern="1200" dirty="0" err="1">
              <a:latin typeface="Georgia" panose="02040502050405020303" pitchFamily="18" charset="0"/>
            </a:rPr>
            <a:t>Він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відав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іригаційними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спорудами</a:t>
          </a:r>
          <a:r>
            <a:rPr lang="ru-RU" sz="1200" b="0" i="0" u="none" kern="1200" dirty="0">
              <a:latin typeface="Georgia" panose="02040502050405020303" pitchFamily="18" charset="0"/>
            </a:rPr>
            <a:t>, дорогами, великими </a:t>
          </a:r>
          <a:r>
            <a:rPr lang="ru-RU" sz="1200" b="0" i="0" u="none" kern="1200" dirty="0" err="1">
              <a:latin typeface="Georgia" panose="02040502050405020303" pitchFamily="18" charset="0"/>
            </a:rPr>
            <a:t>будівництвами</a:t>
          </a:r>
          <a:r>
            <a:rPr lang="ru-RU" sz="1200" b="0" i="0" u="none" kern="1200" dirty="0">
              <a:latin typeface="Georgia" panose="02040502050405020303" pitchFamily="18" charset="0"/>
            </a:rPr>
            <a:t>, судами.</a:t>
          </a:r>
          <a:endParaRPr lang="ru-RU" sz="1200" kern="1200" dirty="0">
            <a:latin typeface="Georgia" panose="02040502050405020303" pitchFamily="18" charset="0"/>
          </a:endParaRPr>
        </a:p>
      </dsp:txBody>
      <dsp:txXfrm>
        <a:off x="4556233" y="1058101"/>
        <a:ext cx="6644069" cy="457426"/>
      </dsp:txXfrm>
    </dsp:sp>
    <dsp:sp modelId="{A2B1BFD3-D7EB-CF4C-9AAB-F5DD0EDEFE05}">
      <dsp:nvSpPr>
        <dsp:cNvPr id="0" name=""/>
        <dsp:cNvSpPr/>
      </dsp:nvSpPr>
      <dsp:spPr>
        <a:xfrm>
          <a:off x="4506091" y="1643124"/>
          <a:ext cx="6697926" cy="81250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-130928"/>
              <a:satOff val="-10332"/>
              <a:lumOff val="111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u="none" kern="1200" dirty="0" err="1">
              <a:latin typeface="Georgia" panose="02040502050405020303" pitchFamily="18" charset="0"/>
            </a:rPr>
            <a:t>З’явилися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1" i="0" u="none" kern="1200" dirty="0">
              <a:latin typeface="Georgia" panose="02040502050405020303" pitchFamily="18" charset="0"/>
            </a:rPr>
            <a:t>чиновники</a:t>
          </a:r>
          <a:r>
            <a:rPr lang="ru-RU" sz="1200" b="0" i="0" u="none" kern="1200" dirty="0">
              <a:latin typeface="Georgia" panose="02040502050405020303" pitchFamily="18" charset="0"/>
            </a:rPr>
            <a:t>, </a:t>
          </a:r>
          <a:r>
            <a:rPr lang="ru-RU" sz="1200" b="0" i="0" u="none" kern="1200" dirty="0" err="1">
              <a:latin typeface="Georgia" panose="02040502050405020303" pitchFamily="18" charset="0"/>
            </a:rPr>
            <a:t>що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займалися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окремо</a:t>
          </a:r>
          <a:r>
            <a:rPr lang="ru-RU" sz="1200" b="0" i="0" u="none" kern="1200" dirty="0">
              <a:latin typeface="Georgia" panose="02040502050405020303" pitchFamily="18" charset="0"/>
            </a:rPr>
            <a:t> державною скарбницею, </a:t>
          </a:r>
          <a:r>
            <a:rPr lang="ru-RU" sz="1200" b="0" i="0" u="none" kern="1200" dirty="0" err="1">
              <a:latin typeface="Georgia" panose="02040502050405020303" pitchFamily="18" charset="0"/>
            </a:rPr>
            <a:t>податками</a:t>
          </a:r>
          <a:r>
            <a:rPr lang="ru-RU" sz="1200" b="0" i="0" u="none" kern="1200" dirty="0">
              <a:latin typeface="Georgia" panose="02040502050405020303" pitchFamily="18" charset="0"/>
            </a:rPr>
            <a:t>, судами. </a:t>
          </a:r>
          <a:r>
            <a:rPr lang="ru-RU" sz="1200" b="0" i="0" u="none" kern="1200" dirty="0" err="1">
              <a:latin typeface="Georgia" panose="02040502050405020303" pitchFamily="18" charset="0"/>
            </a:rPr>
            <a:t>Ці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високі</a:t>
          </a:r>
          <a:r>
            <a:rPr lang="ru-RU" sz="1200" b="0" i="0" u="none" kern="1200" dirty="0">
              <a:latin typeface="Georgia" panose="02040502050405020303" pitchFamily="18" charset="0"/>
            </a:rPr>
            <a:t> чиновники </a:t>
          </a:r>
          <a:r>
            <a:rPr lang="ru-RU" sz="1200" b="1" i="0" u="none" kern="1200" dirty="0">
              <a:latin typeface="Georgia" panose="02040502050405020303" pitchFamily="18" charset="0"/>
            </a:rPr>
            <a:t>знатного </a:t>
          </a:r>
          <a:r>
            <a:rPr lang="ru-RU" sz="1200" b="1" i="0" u="none" kern="1200" dirty="0" err="1">
              <a:latin typeface="Georgia" panose="02040502050405020303" pitchFamily="18" charset="0"/>
            </a:rPr>
            <a:t>походження</a:t>
          </a:r>
          <a:r>
            <a:rPr lang="ru-RU" sz="1200" b="1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мали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численних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помічників</a:t>
          </a:r>
          <a:r>
            <a:rPr lang="ru-RU" sz="1200" b="0" i="0" u="none" kern="1200" dirty="0">
              <a:latin typeface="Georgia" panose="02040502050405020303" pitchFamily="18" charset="0"/>
            </a:rPr>
            <a:t>, </a:t>
          </a:r>
          <a:r>
            <a:rPr lang="ru-RU" sz="1200" b="0" i="0" u="none" kern="1200" dirty="0" err="1">
              <a:latin typeface="Georgia" panose="02040502050405020303" pitchFamily="18" charset="0"/>
            </a:rPr>
            <a:t>зокрема</a:t>
          </a:r>
          <a:r>
            <a:rPr lang="ru-RU" sz="1200" b="0" i="0" u="none" kern="1200" dirty="0">
              <a:latin typeface="Georgia" panose="02040502050405020303" pitchFamily="18" charset="0"/>
            </a:rPr>
            <a:t>, </a:t>
          </a:r>
          <a:r>
            <a:rPr lang="ru-RU" sz="1200" b="1" i="0" u="none" kern="1200" dirty="0" err="1">
              <a:latin typeface="Georgia" panose="02040502050405020303" pitchFamily="18" charset="0"/>
            </a:rPr>
            <a:t>писарів</a:t>
          </a:r>
          <a:r>
            <a:rPr lang="ru-RU" sz="1200" b="1" i="0" u="none" kern="1200" dirty="0">
              <a:latin typeface="Georgia" panose="02040502050405020303" pitchFamily="18" charset="0"/>
            </a:rPr>
            <a:t>. </a:t>
          </a:r>
          <a:r>
            <a:rPr lang="ru-RU" sz="1200" b="0" i="0" u="none" kern="1200" dirty="0" err="1">
              <a:latin typeface="Georgia" panose="02040502050405020303" pitchFamily="18" charset="0"/>
            </a:rPr>
            <a:t>Їхнім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обов’язком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було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записувати</a:t>
          </a:r>
          <a:r>
            <a:rPr lang="ru-RU" sz="1200" b="0" i="0" u="none" kern="1200" dirty="0">
              <a:latin typeface="Georgia" panose="02040502050405020303" pitchFamily="18" charset="0"/>
            </a:rPr>
            <a:t> все </a:t>
          </a:r>
          <a:r>
            <a:rPr lang="ru-RU" sz="1200" b="0" i="0" u="none" kern="1200" dirty="0" err="1">
              <a:latin typeface="Georgia" panose="02040502050405020303" pitchFamily="18" charset="0"/>
            </a:rPr>
            <a:t>необхідне</a:t>
          </a:r>
          <a:r>
            <a:rPr lang="ru-RU" sz="1200" b="0" i="0" u="none" kern="1200" dirty="0">
              <a:latin typeface="Georgia" panose="02040502050405020303" pitchFamily="18" charset="0"/>
            </a:rPr>
            <a:t> та </a:t>
          </a:r>
          <a:r>
            <a:rPr lang="ru-RU" sz="1200" b="0" i="0" u="none" kern="1200" dirty="0" err="1">
              <a:latin typeface="Georgia" panose="02040502050405020303" pitchFamily="18" charset="0"/>
            </a:rPr>
            <a:t>здійснювати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розрахунки</a:t>
          </a:r>
          <a:r>
            <a:rPr lang="ru-RU" sz="1200" b="0" i="0" u="none" kern="1200" dirty="0">
              <a:latin typeface="Georgia" panose="02040502050405020303" pitchFamily="18" charset="0"/>
            </a:rPr>
            <a:t>. </a:t>
          </a:r>
          <a:r>
            <a:rPr lang="ru-RU" sz="1200" b="0" i="0" u="none" kern="1200" dirty="0" err="1">
              <a:latin typeface="Georgia" panose="02040502050405020303" pitchFamily="18" charset="0"/>
            </a:rPr>
            <a:t>Також</a:t>
          </a:r>
          <a:r>
            <a:rPr lang="ru-RU" sz="1200" b="0" i="0" u="none" kern="1200" dirty="0">
              <a:latin typeface="Georgia" panose="02040502050405020303" pitchFamily="18" charset="0"/>
            </a:rPr>
            <a:t> вони </a:t>
          </a:r>
          <a:r>
            <a:rPr lang="ru-RU" sz="1200" b="0" i="0" u="none" kern="1200" dirty="0" err="1">
              <a:latin typeface="Georgia" panose="02040502050405020303" pitchFamily="18" charset="0"/>
            </a:rPr>
            <a:t>виконували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приватні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замовлення</a:t>
          </a:r>
          <a:r>
            <a:rPr lang="ru-RU" sz="1200" b="0" i="0" u="none" kern="1200" dirty="0">
              <a:latin typeface="Georgia" panose="02040502050405020303" pitchFamily="18" charset="0"/>
            </a:rPr>
            <a:t>: </a:t>
          </a:r>
          <a:r>
            <a:rPr lang="ru-RU" sz="1200" b="0" i="0" u="none" kern="1200" dirty="0" err="1">
              <a:latin typeface="Georgia" panose="02040502050405020303" pitchFamily="18" charset="0"/>
            </a:rPr>
            <a:t>записували</a:t>
          </a:r>
          <a:r>
            <a:rPr lang="ru-RU" sz="1200" b="0" i="0" u="none" kern="1200" dirty="0">
              <a:latin typeface="Georgia" panose="02040502050405020303" pitchFamily="18" charset="0"/>
            </a:rPr>
            <a:t> угоди та </a:t>
          </a:r>
          <a:r>
            <a:rPr lang="ru-RU" sz="1200" b="0" i="0" u="none" kern="1200" dirty="0" err="1">
              <a:latin typeface="Georgia" panose="02040502050405020303" pitchFamily="18" charset="0"/>
            </a:rPr>
            <a:t>різні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документи</a:t>
          </a:r>
          <a:r>
            <a:rPr lang="ru-RU" sz="1200" b="0" i="0" u="none" kern="1200" dirty="0">
              <a:latin typeface="Georgia" panose="02040502050405020303" pitchFamily="18" charset="0"/>
            </a:rPr>
            <a:t>. </a:t>
          </a:r>
          <a:endParaRPr lang="ru-RU" sz="1200" kern="1200" dirty="0">
            <a:latin typeface="Georgia" panose="02040502050405020303" pitchFamily="18" charset="0"/>
          </a:endParaRPr>
        </a:p>
      </dsp:txBody>
      <dsp:txXfrm>
        <a:off x="4545754" y="1682787"/>
        <a:ext cx="6618600" cy="733180"/>
      </dsp:txXfrm>
    </dsp:sp>
    <dsp:sp modelId="{5482F495-DFC5-8A4E-9449-32BDA4CCB488}">
      <dsp:nvSpPr>
        <dsp:cNvPr id="0" name=""/>
        <dsp:cNvSpPr/>
      </dsp:nvSpPr>
      <dsp:spPr>
        <a:xfrm>
          <a:off x="4098549" y="2614584"/>
          <a:ext cx="7021390" cy="70392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-196392"/>
              <a:satOff val="-15497"/>
              <a:lumOff val="167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u="none" kern="1200" dirty="0">
              <a:latin typeface="Georgia" panose="02040502050405020303" pitchFamily="18" charset="0"/>
            </a:rPr>
            <a:t>У </a:t>
          </a:r>
          <a:r>
            <a:rPr lang="ru-RU" sz="1200" b="0" i="0" u="none" kern="1200" dirty="0" err="1">
              <a:latin typeface="Georgia" panose="02040502050405020303" pitchFamily="18" charset="0"/>
            </a:rPr>
            <a:t>період</a:t>
          </a:r>
          <a:r>
            <a:rPr lang="ru-RU" sz="1200" b="0" i="0" u="none" kern="1200" dirty="0">
              <a:latin typeface="Georgia" panose="02040502050405020303" pitchFamily="18" charset="0"/>
            </a:rPr>
            <a:t> Нового царства </a:t>
          </a:r>
          <a:r>
            <a:rPr lang="ru-RU" sz="1200" b="0" i="0" u="none" kern="1200" dirty="0" err="1">
              <a:latin typeface="Georgia" panose="02040502050405020303" pitchFamily="18" charset="0"/>
            </a:rPr>
            <a:t>окремою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верствою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суспільства</a:t>
          </a:r>
          <a:r>
            <a:rPr lang="ru-RU" sz="1200" b="0" i="0" u="none" kern="1200" dirty="0">
              <a:latin typeface="Georgia" panose="02040502050405020303" pitchFamily="18" charset="0"/>
            </a:rPr>
            <a:t> стали </a:t>
          </a:r>
          <a:r>
            <a:rPr lang="ru-RU" sz="1200" b="1" i="0" u="none" kern="1200" dirty="0" err="1">
              <a:latin typeface="Georgia" panose="02040502050405020303" pitchFamily="18" charset="0"/>
            </a:rPr>
            <a:t>воїни</a:t>
          </a:r>
          <a:r>
            <a:rPr lang="ru-RU" sz="1200" b="1" i="0" u="none" kern="1200" dirty="0">
              <a:latin typeface="Georgia" panose="02040502050405020303" pitchFamily="18" charset="0"/>
            </a:rPr>
            <a:t>.</a:t>
          </a:r>
          <a:r>
            <a:rPr lang="ru-RU" sz="1200" b="0" i="0" u="none" kern="1200" dirty="0">
              <a:latin typeface="Georgia" panose="02040502050405020303" pitchFamily="18" charset="0"/>
            </a:rPr>
            <a:t> Вони </a:t>
          </a:r>
          <a:r>
            <a:rPr lang="ru-RU" sz="1200" b="0" i="0" u="none" kern="1200" dirty="0" err="1">
              <a:latin typeface="Georgia" panose="02040502050405020303" pitchFamily="18" charset="0"/>
            </a:rPr>
            <a:t>присвячували</a:t>
          </a:r>
          <a:r>
            <a:rPr lang="ru-RU" sz="1200" b="0" i="0" u="none" kern="1200" dirty="0">
              <a:latin typeface="Georgia" panose="02040502050405020303" pitchFamily="18" charset="0"/>
            </a:rPr>
            <a:t> весь </a:t>
          </a:r>
          <a:r>
            <a:rPr lang="ru-RU" sz="1200" b="0" i="0" u="none" kern="1200" dirty="0" err="1">
              <a:latin typeface="Georgia" panose="02040502050405020303" pitchFamily="18" charset="0"/>
            </a:rPr>
            <a:t>свій</a:t>
          </a:r>
          <a:r>
            <a:rPr lang="ru-RU" sz="1200" b="0" i="0" u="none" kern="1200" dirty="0">
              <a:latin typeface="Georgia" panose="02040502050405020303" pitchFamily="18" charset="0"/>
            </a:rPr>
            <a:t> час </a:t>
          </a:r>
          <a:r>
            <a:rPr lang="ru-RU" sz="1200" b="0" i="0" u="none" kern="1200" dirty="0" err="1">
              <a:latin typeface="Georgia" panose="02040502050405020303" pitchFamily="18" charset="0"/>
            </a:rPr>
            <a:t>тренуванням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зі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зброєю</a:t>
          </a:r>
          <a:r>
            <a:rPr lang="ru-RU" sz="1200" b="0" i="0" u="none" kern="1200" dirty="0">
              <a:latin typeface="Georgia" panose="02040502050405020303" pitchFamily="18" charset="0"/>
            </a:rPr>
            <a:t>. </a:t>
          </a:r>
          <a:r>
            <a:rPr lang="ru-RU" sz="1200" b="0" i="0" u="none" kern="1200" dirty="0" err="1">
              <a:latin typeface="Georgia" panose="02040502050405020303" pitchFamily="18" charset="0"/>
            </a:rPr>
            <a:t>Воїнів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дуже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поважали</a:t>
          </a:r>
          <a:r>
            <a:rPr lang="ru-RU" sz="1200" b="0" i="0" u="none" kern="1200" dirty="0">
              <a:latin typeface="Georgia" panose="02040502050405020303" pitchFamily="18" charset="0"/>
            </a:rPr>
            <a:t>. Вони </a:t>
          </a:r>
          <a:r>
            <a:rPr lang="ru-RU" sz="1200" b="0" i="0" u="none" kern="1200" dirty="0" err="1">
              <a:latin typeface="Georgia" panose="02040502050405020303" pitchFamily="18" charset="0"/>
            </a:rPr>
            <a:t>отримували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платню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від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держави</a:t>
          </a:r>
          <a:r>
            <a:rPr lang="ru-RU" sz="1200" b="0" i="0" u="none" kern="1200" dirty="0">
              <a:latin typeface="Georgia" panose="02040502050405020303" pitchFamily="18" charset="0"/>
            </a:rPr>
            <a:t>, </a:t>
          </a:r>
          <a:r>
            <a:rPr lang="ru-RU" sz="1200" b="0" i="0" u="none" kern="1200" dirty="0" err="1">
              <a:latin typeface="Georgia" panose="02040502050405020303" pitchFamily="18" charset="0"/>
            </a:rPr>
            <a:t>частку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воєнної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здобичі</a:t>
          </a:r>
          <a:r>
            <a:rPr lang="ru-RU" sz="1200" b="0" i="0" u="none" kern="1200" dirty="0">
              <a:latin typeface="Georgia" panose="02040502050405020303" pitchFamily="18" charset="0"/>
            </a:rPr>
            <a:t>, а </a:t>
          </a:r>
          <a:r>
            <a:rPr lang="ru-RU" sz="1200" b="0" i="0" u="none" kern="1200" dirty="0" err="1">
              <a:latin typeface="Georgia" panose="02040502050405020303" pitchFamily="18" charset="0"/>
            </a:rPr>
            <a:t>після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завершення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служби</a:t>
          </a:r>
          <a:r>
            <a:rPr lang="ru-RU" sz="1200" b="0" i="0" u="none" kern="1200" dirty="0">
              <a:latin typeface="Georgia" panose="02040502050405020303" pitchFamily="18" charset="0"/>
            </a:rPr>
            <a:t> — </a:t>
          </a:r>
          <a:r>
            <a:rPr lang="ru-RU" sz="1200" b="0" i="0" u="none" kern="1200" dirty="0" err="1">
              <a:latin typeface="Georgia" panose="02040502050405020303" pitchFamily="18" charset="0"/>
            </a:rPr>
            <a:t>земельний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наділ</a:t>
          </a:r>
          <a:r>
            <a:rPr lang="ru-RU" sz="1200" b="0" i="0" u="none" kern="1200" dirty="0">
              <a:latin typeface="Georgia" panose="02040502050405020303" pitchFamily="18" charset="0"/>
            </a:rPr>
            <a:t>.</a:t>
          </a:r>
          <a:endParaRPr lang="ru-RU" sz="1200" b="0" kern="1200" dirty="0">
            <a:latin typeface="Georgia" panose="02040502050405020303" pitchFamily="18" charset="0"/>
          </a:endParaRPr>
        </a:p>
      </dsp:txBody>
      <dsp:txXfrm>
        <a:off x="4132912" y="2648947"/>
        <a:ext cx="6952664" cy="635196"/>
      </dsp:txXfrm>
    </dsp:sp>
    <dsp:sp modelId="{97F2E24C-00BD-6A44-9080-72D13AA173D6}">
      <dsp:nvSpPr>
        <dsp:cNvPr id="0" name=""/>
        <dsp:cNvSpPr/>
      </dsp:nvSpPr>
      <dsp:spPr>
        <a:xfrm>
          <a:off x="3664194" y="3550938"/>
          <a:ext cx="6989089" cy="8900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-261856"/>
              <a:satOff val="-20663"/>
              <a:lumOff val="223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u="none" kern="1200" dirty="0" err="1">
              <a:latin typeface="Georgia" panose="02040502050405020303" pitchFamily="18" charset="0"/>
            </a:rPr>
            <a:t>Ремісники</a:t>
          </a:r>
          <a:r>
            <a:rPr lang="ru-RU" sz="1200" b="1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виготовляли</a:t>
          </a:r>
          <a:r>
            <a:rPr lang="ru-RU" sz="1200" b="0" i="0" u="none" kern="1200" dirty="0">
              <a:latin typeface="Georgia" panose="02040502050405020303" pitchFamily="18" charset="0"/>
            </a:rPr>
            <a:t> все </a:t>
          </a:r>
          <a:r>
            <a:rPr lang="ru-RU" sz="1200" b="0" i="0" u="none" kern="1200" dirty="0" err="1">
              <a:latin typeface="Georgia" panose="02040502050405020303" pitchFamily="18" charset="0"/>
            </a:rPr>
            <a:t>необхідне</a:t>
          </a:r>
          <a:r>
            <a:rPr lang="ru-RU" sz="1200" b="0" i="0" u="none" kern="1200" dirty="0">
              <a:latin typeface="Georgia" panose="02040502050405020303" pitchFamily="18" charset="0"/>
            </a:rPr>
            <a:t> для </a:t>
          </a:r>
          <a:r>
            <a:rPr lang="ru-RU" sz="1200" b="0" i="0" u="none" kern="1200" dirty="0" err="1">
              <a:latin typeface="Georgia" panose="02040502050405020303" pitchFamily="18" charset="0"/>
            </a:rPr>
            <a:t>повсякденного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життя</a:t>
          </a:r>
          <a:r>
            <a:rPr lang="ru-RU" sz="1200" b="0" i="0" u="none" kern="1200" dirty="0">
              <a:latin typeface="Georgia" panose="02040502050405020303" pitchFamily="18" charset="0"/>
            </a:rPr>
            <a:t>. Вони </a:t>
          </a:r>
          <a:r>
            <a:rPr lang="ru-RU" sz="1200" b="0" i="0" u="none" kern="1200" dirty="0" err="1">
              <a:latin typeface="Georgia" panose="02040502050405020303" pitchFamily="18" charset="0"/>
            </a:rPr>
            <a:t>працювали</a:t>
          </a:r>
          <a:r>
            <a:rPr lang="ru-RU" sz="1200" b="0" i="0" u="none" kern="1200" dirty="0">
              <a:latin typeface="Georgia" panose="02040502050405020303" pitchFamily="18" charset="0"/>
            </a:rPr>
            <a:t> в </a:t>
          </a:r>
          <a:r>
            <a:rPr lang="ru-RU" sz="1200" b="0" i="0" u="none" kern="1200" dirty="0" err="1">
              <a:latin typeface="Georgia" panose="02040502050405020303" pitchFamily="18" charset="0"/>
            </a:rPr>
            <a:t>майстернях</a:t>
          </a:r>
          <a:r>
            <a:rPr lang="ru-RU" sz="1200" b="0" i="0" u="none" kern="1200" dirty="0">
              <a:latin typeface="Georgia" panose="02040502050405020303" pitchFamily="18" charset="0"/>
            </a:rPr>
            <a:t>, </a:t>
          </a:r>
          <a:r>
            <a:rPr lang="ru-RU" sz="1200" b="0" i="0" u="none" kern="1200" dirty="0" err="1">
              <a:latin typeface="Georgia" panose="02040502050405020303" pitchFamily="18" charset="0"/>
            </a:rPr>
            <a:t>які</a:t>
          </a:r>
          <a:r>
            <a:rPr lang="ru-RU" sz="1200" b="0" i="0" u="none" kern="1200" dirty="0">
              <a:latin typeface="Georgia" panose="02040502050405020303" pitchFamily="18" charset="0"/>
            </a:rPr>
            <a:t> належали фараону, храму </a:t>
          </a:r>
          <a:r>
            <a:rPr lang="ru-RU" sz="1200" b="0" i="0" u="none" kern="1200" dirty="0" err="1">
              <a:latin typeface="Georgia" panose="02040502050405020303" pitchFamily="18" charset="0"/>
            </a:rPr>
            <a:t>або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знатній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людині</a:t>
          </a:r>
          <a:r>
            <a:rPr lang="ru-RU" sz="1200" b="0" i="0" u="none" kern="1200" dirty="0">
              <a:latin typeface="Georgia" panose="02040502050405020303" pitchFamily="18" charset="0"/>
            </a:rPr>
            <a:t>. </a:t>
          </a:r>
          <a:r>
            <a:rPr lang="ru-RU" sz="1200" b="0" i="0" u="none" kern="1200" dirty="0" err="1">
              <a:latin typeface="Georgia" panose="02040502050405020303" pitchFamily="18" charset="0"/>
            </a:rPr>
            <a:t>Деякі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ремісники</a:t>
          </a:r>
          <a:r>
            <a:rPr lang="ru-RU" sz="1200" b="0" i="0" u="none" kern="1200" dirty="0">
              <a:latin typeface="Georgia" panose="02040502050405020303" pitchFamily="18" charset="0"/>
            </a:rPr>
            <a:t>, особливо </a:t>
          </a:r>
          <a:r>
            <a:rPr lang="ru-RU" sz="1200" b="0" i="0" u="none" kern="1200" dirty="0" err="1">
              <a:latin typeface="Georgia" panose="02040502050405020303" pitchFamily="18" charset="0"/>
            </a:rPr>
            <a:t>ті</a:t>
          </a:r>
          <a:r>
            <a:rPr lang="ru-RU" sz="1200" b="0" i="0" u="none" kern="1200" dirty="0">
              <a:latin typeface="Georgia" panose="02040502050405020303" pitchFamily="18" charset="0"/>
            </a:rPr>
            <a:t>, </a:t>
          </a:r>
          <a:r>
            <a:rPr lang="ru-RU" sz="1200" b="0" i="0" u="none" kern="1200" dirty="0" err="1">
              <a:latin typeface="Georgia" panose="02040502050405020303" pitchFamily="18" charset="0"/>
            </a:rPr>
            <a:t>які</a:t>
          </a:r>
          <a:r>
            <a:rPr lang="ru-RU" sz="1200" b="0" i="0" u="none" kern="1200" dirty="0">
              <a:latin typeface="Georgia" panose="02040502050405020303" pitchFamily="18" charset="0"/>
            </a:rPr>
            <a:t> брали участь у великих </a:t>
          </a:r>
          <a:r>
            <a:rPr lang="ru-RU" sz="1200" b="0" i="0" u="none" kern="1200" dirty="0" err="1">
              <a:latin typeface="Georgia" panose="02040502050405020303" pitchFamily="18" charset="0"/>
            </a:rPr>
            <a:t>будівництвах</a:t>
          </a:r>
          <a:r>
            <a:rPr lang="ru-RU" sz="1200" b="0" i="0" u="none" kern="1200" dirty="0">
              <a:latin typeface="Georgia" panose="02040502050405020303" pitchFamily="18" charset="0"/>
            </a:rPr>
            <a:t>, </a:t>
          </a:r>
          <a:r>
            <a:rPr lang="ru-RU" sz="1200" b="0" i="0" u="none" kern="1200" dirty="0" err="1">
              <a:latin typeface="Georgia" panose="02040502050405020303" pitchFamily="18" charset="0"/>
            </a:rPr>
            <a:t>були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досить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заможними</a:t>
          </a:r>
          <a:r>
            <a:rPr lang="ru-RU" sz="1200" b="0" i="0" u="none" kern="1200" dirty="0">
              <a:latin typeface="Georgia" panose="02040502050405020303" pitchFamily="18" charset="0"/>
            </a:rPr>
            <a:t>. </a:t>
          </a:r>
          <a:r>
            <a:rPr lang="ru-RU" sz="1200" b="0" i="0" u="none" kern="1200" dirty="0" err="1">
              <a:latin typeface="Georgia" panose="02040502050405020303" pitchFamily="18" charset="0"/>
            </a:rPr>
            <a:t>Також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добрий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заробіток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мали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ювеліри</a:t>
          </a:r>
          <a:r>
            <a:rPr lang="ru-RU" sz="1200" b="0" i="0" u="none" kern="1200" dirty="0">
              <a:latin typeface="Georgia" panose="02040502050405020303" pitchFamily="18" charset="0"/>
            </a:rPr>
            <a:t> та </a:t>
          </a:r>
          <a:r>
            <a:rPr lang="ru-RU" sz="1200" b="0" i="0" u="none" kern="1200" dirty="0" err="1">
              <a:latin typeface="Georgia" panose="02040502050405020303" pitchFamily="18" charset="0"/>
            </a:rPr>
            <a:t>столярі</a:t>
          </a:r>
          <a:r>
            <a:rPr lang="ru-RU" sz="1200" b="0" i="0" u="none" kern="1200" dirty="0">
              <a:latin typeface="Georgia" panose="02040502050405020303" pitchFamily="18" charset="0"/>
            </a:rPr>
            <a:t>, </a:t>
          </a:r>
          <a:r>
            <a:rPr lang="ru-RU" sz="1200" b="0" i="0" u="none" kern="1200" dirty="0" err="1">
              <a:latin typeface="Georgia" panose="02040502050405020303" pitchFamily="18" charset="0"/>
            </a:rPr>
            <a:t>оскільки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меблі</a:t>
          </a:r>
          <a:r>
            <a:rPr lang="ru-RU" sz="1200" b="0" i="0" u="none" kern="1200" dirty="0">
              <a:latin typeface="Georgia" panose="02040502050405020303" pitchFamily="18" charset="0"/>
            </a:rPr>
            <a:t> могли </a:t>
          </a:r>
          <a:r>
            <a:rPr lang="ru-RU" sz="1200" b="0" i="0" u="none" kern="1200" dirty="0" err="1">
              <a:latin typeface="Georgia" panose="02040502050405020303" pitchFamily="18" charset="0"/>
            </a:rPr>
            <a:t>дозволити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собі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лише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багаті</a:t>
          </a:r>
          <a:r>
            <a:rPr lang="ru-RU" sz="1200" b="0" i="0" u="none" kern="1200" dirty="0">
              <a:latin typeface="Georgia" panose="02040502050405020303" pitchFamily="18" charset="0"/>
            </a:rPr>
            <a:t> люди: </a:t>
          </a:r>
          <a:r>
            <a:rPr lang="ru-RU" sz="1200" b="0" i="0" u="none" kern="1200" dirty="0" err="1">
              <a:latin typeface="Georgia" panose="02040502050405020303" pitchFamily="18" charset="0"/>
            </a:rPr>
            <a:t>якісної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деревини</a:t>
          </a:r>
          <a:r>
            <a:rPr lang="ru-RU" sz="1200" b="0" i="0" u="none" kern="1200" dirty="0">
              <a:latin typeface="Georgia" panose="02040502050405020303" pitchFamily="18" charset="0"/>
            </a:rPr>
            <a:t> в </a:t>
          </a:r>
          <a:r>
            <a:rPr lang="ru-RU" sz="1200" b="0" i="0" u="none" kern="1200" dirty="0" err="1">
              <a:latin typeface="Georgia" panose="02040502050405020303" pitchFamily="18" charset="0"/>
            </a:rPr>
            <a:t>Єгипті</a:t>
          </a:r>
          <a:r>
            <a:rPr lang="ru-RU" sz="1200" b="0" i="0" u="none" kern="1200" dirty="0">
              <a:latin typeface="Georgia" panose="02040502050405020303" pitchFamily="18" charset="0"/>
            </a:rPr>
            <a:t> не </a:t>
          </a:r>
          <a:r>
            <a:rPr lang="ru-RU" sz="1200" b="0" i="0" u="none" kern="1200" dirty="0" err="1">
              <a:latin typeface="Georgia" panose="02040502050405020303" pitchFamily="18" charset="0"/>
            </a:rPr>
            <a:t>вистачало</a:t>
          </a:r>
          <a:r>
            <a:rPr lang="ru-RU" sz="1200" b="0" i="0" u="none" kern="1200" dirty="0">
              <a:latin typeface="Georgia" panose="02040502050405020303" pitchFamily="18" charset="0"/>
            </a:rPr>
            <a:t>.</a:t>
          </a:r>
          <a:endParaRPr lang="ru-RU" sz="1200" kern="1200" dirty="0">
            <a:latin typeface="Georgia" panose="02040502050405020303" pitchFamily="18" charset="0"/>
          </a:endParaRPr>
        </a:p>
      </dsp:txBody>
      <dsp:txXfrm>
        <a:off x="3707645" y="3594389"/>
        <a:ext cx="6902187" cy="803193"/>
      </dsp:txXfrm>
    </dsp:sp>
    <dsp:sp modelId="{7B381955-3A06-A24A-9493-C74D2B45A55C}">
      <dsp:nvSpPr>
        <dsp:cNvPr id="0" name=""/>
        <dsp:cNvSpPr/>
      </dsp:nvSpPr>
      <dsp:spPr>
        <a:xfrm>
          <a:off x="2722173" y="4662086"/>
          <a:ext cx="6962193" cy="8016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-327320"/>
              <a:satOff val="-25829"/>
              <a:lumOff val="279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u="none" kern="1200" dirty="0" err="1">
              <a:latin typeface="Georgia" panose="02040502050405020303" pitchFamily="18" charset="0"/>
            </a:rPr>
            <a:t>Більшість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населення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Давнього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Єгипту</a:t>
          </a:r>
          <a:r>
            <a:rPr lang="ru-RU" sz="1200" b="0" i="0" u="none" kern="1200" dirty="0">
              <a:latin typeface="Georgia" panose="02040502050405020303" pitchFamily="18" charset="0"/>
            </a:rPr>
            <a:t> становили </a:t>
          </a:r>
          <a:r>
            <a:rPr lang="ru-RU" sz="1200" b="1" i="0" u="none" kern="1200" dirty="0" err="1">
              <a:latin typeface="Georgia" panose="02040502050405020303" pitchFamily="18" charset="0"/>
            </a:rPr>
            <a:t>селяни</a:t>
          </a:r>
          <a:r>
            <a:rPr lang="ru-RU" sz="1200" b="1" i="0" u="none" kern="1200" dirty="0">
              <a:latin typeface="Georgia" panose="02040502050405020303" pitchFamily="18" charset="0"/>
            </a:rPr>
            <a:t>.</a:t>
          </a:r>
          <a:r>
            <a:rPr lang="ru-RU" sz="1200" b="0" i="0" u="none" kern="1200" dirty="0">
              <a:latin typeface="Georgia" panose="02040502050405020303" pitchFamily="18" charset="0"/>
            </a:rPr>
            <a:t> Вони мешкали на землях, </a:t>
          </a:r>
          <a:r>
            <a:rPr lang="ru-RU" sz="1200" b="0" i="0" u="none" kern="1200" dirty="0" err="1">
              <a:latin typeface="Georgia" panose="02040502050405020303" pitchFamily="18" charset="0"/>
            </a:rPr>
            <a:t>що</a:t>
          </a:r>
          <a:r>
            <a:rPr lang="ru-RU" sz="1200" b="0" i="0" u="none" kern="1200" dirty="0">
              <a:latin typeface="Georgia" panose="02040502050405020303" pitchFamily="18" charset="0"/>
            </a:rPr>
            <a:t> могли </a:t>
          </a:r>
          <a:r>
            <a:rPr lang="ru-RU" sz="1200" b="0" i="0" u="none" kern="1200" dirty="0" err="1">
              <a:latin typeface="Georgia" panose="02040502050405020303" pitchFamily="18" charset="0"/>
            </a:rPr>
            <a:t>належати</a:t>
          </a:r>
          <a:r>
            <a:rPr lang="ru-RU" sz="1200" b="0" i="0" u="none" kern="1200" dirty="0">
              <a:latin typeface="Georgia" panose="02040502050405020303" pitchFamily="18" charset="0"/>
            </a:rPr>
            <a:t> фараону, </a:t>
          </a:r>
          <a:r>
            <a:rPr lang="ru-RU" sz="1200" b="0" i="0" u="none" kern="1200" dirty="0" err="1">
              <a:latin typeface="Georgia" panose="02040502050405020303" pitchFamily="18" charset="0"/>
            </a:rPr>
            <a:t>знатним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сім’ям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або</a:t>
          </a:r>
          <a:r>
            <a:rPr lang="ru-RU" sz="1200" b="0" i="0" u="none" kern="1200" dirty="0">
              <a:latin typeface="Georgia" panose="02040502050405020303" pitchFamily="18" charset="0"/>
            </a:rPr>
            <a:t> храмам. За право </a:t>
          </a:r>
          <a:r>
            <a:rPr lang="ru-RU" sz="1200" b="0" i="0" u="none" kern="1200" dirty="0" err="1">
              <a:latin typeface="Georgia" panose="02040502050405020303" pitchFamily="18" charset="0"/>
            </a:rPr>
            <a:t>користуватися</a:t>
          </a:r>
          <a:r>
            <a:rPr lang="ru-RU" sz="1200" b="0" i="0" u="none" kern="1200" dirty="0">
              <a:latin typeface="Georgia" panose="02040502050405020303" pitchFamily="18" charset="0"/>
            </a:rPr>
            <a:t> землею вони </a:t>
          </a:r>
          <a:r>
            <a:rPr lang="ru-RU" sz="1200" b="0" i="0" u="none" kern="1200" dirty="0" err="1">
              <a:latin typeface="Georgia" panose="02040502050405020303" pitchFamily="18" charset="0"/>
            </a:rPr>
            <a:t>віддавали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частину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врожаю</a:t>
          </a:r>
          <a:r>
            <a:rPr lang="ru-RU" sz="1200" b="0" i="0" u="none" kern="1200" dirty="0">
              <a:latin typeface="Georgia" panose="02040502050405020303" pitchFamily="18" charset="0"/>
            </a:rPr>
            <a:t> як </a:t>
          </a:r>
          <a:r>
            <a:rPr lang="ru-RU" sz="1200" b="0" i="0" u="none" kern="1200" dirty="0" err="1">
              <a:latin typeface="Georgia" panose="02040502050405020303" pitchFamily="18" charset="0"/>
            </a:rPr>
            <a:t>податок</a:t>
          </a:r>
          <a:r>
            <a:rPr lang="ru-RU" sz="1200" b="0" i="0" u="none" kern="1200" dirty="0">
              <a:latin typeface="Georgia" panose="02040502050405020303" pitchFamily="18" charset="0"/>
            </a:rPr>
            <a:t>. </a:t>
          </a:r>
          <a:r>
            <a:rPr lang="ru-RU" sz="1200" b="0" i="0" u="none" kern="1200" dirty="0" err="1">
              <a:latin typeface="Georgia" panose="02040502050405020303" pitchFamily="18" charset="0"/>
            </a:rPr>
            <a:t>Також</a:t>
          </a:r>
          <a:r>
            <a:rPr lang="ru-RU" sz="1200" b="0" i="0" u="none" kern="1200" dirty="0">
              <a:latin typeface="Georgia" panose="02040502050405020303" pitchFamily="18" charset="0"/>
            </a:rPr>
            <a:t> у </a:t>
          </a:r>
          <a:r>
            <a:rPr lang="ru-RU" sz="1200" b="0" i="0" u="none" kern="1200" dirty="0" err="1">
              <a:latin typeface="Georgia" panose="02040502050405020303" pitchFamily="18" charset="0"/>
            </a:rPr>
            <a:t>зимову</a:t>
          </a:r>
          <a:r>
            <a:rPr lang="ru-RU" sz="1200" b="0" i="0" u="none" kern="1200" dirty="0">
              <a:latin typeface="Georgia" panose="02040502050405020303" pitchFamily="18" charset="0"/>
            </a:rPr>
            <a:t> пору селян залучали до великих </a:t>
          </a:r>
          <a:r>
            <a:rPr lang="ru-RU" sz="1200" b="0" i="0" u="none" kern="1200" dirty="0" err="1">
              <a:latin typeface="Georgia" panose="02040502050405020303" pitchFamily="18" charset="0"/>
            </a:rPr>
            <a:t>будівельних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робіт</a:t>
          </a:r>
          <a:r>
            <a:rPr lang="ru-RU" sz="1200" b="0" i="0" u="none" kern="1200" dirty="0">
              <a:latin typeface="Georgia" panose="02040502050405020303" pitchFamily="18" charset="0"/>
            </a:rPr>
            <a:t> і </a:t>
          </a:r>
          <a:r>
            <a:rPr lang="ru-RU" sz="1200" b="0" i="0" u="none" kern="1200" dirty="0" err="1">
              <a:latin typeface="Georgia" panose="02040502050405020303" pitchFamily="18" charset="0"/>
            </a:rPr>
            <a:t>спорудження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каналів</a:t>
          </a:r>
          <a:r>
            <a:rPr lang="ru-RU" sz="1200" b="0" i="0" u="none" kern="1200" dirty="0">
              <a:latin typeface="Georgia" panose="02040502050405020303" pitchFamily="18" charset="0"/>
            </a:rPr>
            <a:t>.</a:t>
          </a:r>
          <a:endParaRPr lang="ru-RU" sz="1200" kern="1200" dirty="0">
            <a:latin typeface="Georgia" panose="02040502050405020303" pitchFamily="18" charset="0"/>
          </a:endParaRPr>
        </a:p>
      </dsp:txBody>
      <dsp:txXfrm>
        <a:off x="2761308" y="4701221"/>
        <a:ext cx="6883923" cy="723409"/>
      </dsp:txXfrm>
    </dsp:sp>
    <dsp:sp modelId="{777E2762-1DAA-1747-90FE-7CDEA9E64D62}">
      <dsp:nvSpPr>
        <dsp:cNvPr id="0" name=""/>
        <dsp:cNvSpPr/>
      </dsp:nvSpPr>
      <dsp:spPr>
        <a:xfrm>
          <a:off x="2352565" y="5633042"/>
          <a:ext cx="7297089" cy="6755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-392784"/>
              <a:satOff val="-30995"/>
              <a:lumOff val="335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u="none" kern="1200" dirty="0" err="1">
              <a:latin typeface="Georgia" panose="02040502050405020303" pitchFamily="18" charset="0"/>
            </a:rPr>
            <a:t>Рабів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називали</a:t>
          </a:r>
          <a:r>
            <a:rPr lang="ru-RU" sz="1200" b="0" i="0" u="none" kern="1200" dirty="0">
              <a:latin typeface="Georgia" panose="02040502050405020303" pitchFamily="18" charset="0"/>
            </a:rPr>
            <a:t> «</a:t>
          </a:r>
          <a:r>
            <a:rPr lang="ru-RU" sz="1200" b="0" i="0" u="none" kern="1200" dirty="0" err="1">
              <a:latin typeface="Georgia" panose="02040502050405020303" pitchFamily="18" charset="0"/>
            </a:rPr>
            <a:t>живі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мертві</a:t>
          </a:r>
          <a:r>
            <a:rPr lang="ru-RU" sz="1200" b="0" i="0" u="none" kern="1200" dirty="0">
              <a:latin typeface="Georgia" panose="02040502050405020303" pitchFamily="18" charset="0"/>
            </a:rPr>
            <a:t>» </a:t>
          </a:r>
          <a:r>
            <a:rPr lang="ru-RU" sz="1200" b="0" i="0" u="none" kern="1200" dirty="0" err="1">
              <a:latin typeface="Georgia" panose="02040502050405020303" pitchFamily="18" charset="0"/>
            </a:rPr>
            <a:t>або</a:t>
          </a:r>
          <a:r>
            <a:rPr lang="ru-RU" sz="1200" b="0" i="0" u="none" kern="1200" dirty="0">
              <a:latin typeface="Georgia" panose="02040502050405020303" pitchFamily="18" charset="0"/>
            </a:rPr>
            <a:t> «</a:t>
          </a:r>
          <a:r>
            <a:rPr lang="ru-RU" sz="1200" b="0" i="0" u="none" kern="1200" dirty="0" err="1">
              <a:latin typeface="Georgia" panose="02040502050405020303" pitchFamily="18" charset="0"/>
            </a:rPr>
            <a:t>живі</a:t>
          </a:r>
          <a:r>
            <a:rPr lang="ru-RU" sz="1200" b="0" i="0" u="none" kern="1200" dirty="0">
              <a:latin typeface="Georgia" panose="02040502050405020303" pitchFamily="18" charset="0"/>
            </a:rPr>
            <a:t> для </a:t>
          </a:r>
          <a:r>
            <a:rPr lang="ru-RU" sz="1200" b="0" i="0" u="none" kern="1200" dirty="0" err="1">
              <a:latin typeface="Georgia" panose="02040502050405020303" pitchFamily="18" charset="0"/>
            </a:rPr>
            <a:t>вбивства</a:t>
          </a:r>
          <a:r>
            <a:rPr lang="ru-RU" sz="1200" b="0" i="0" u="none" kern="1200" dirty="0">
              <a:latin typeface="Georgia" panose="02040502050405020303" pitchFamily="18" charset="0"/>
            </a:rPr>
            <a:t>». </a:t>
          </a:r>
          <a:r>
            <a:rPr lang="ru-RU" sz="1200" b="0" i="0" u="none" kern="1200" dirty="0" err="1">
              <a:latin typeface="Georgia" panose="02040502050405020303" pitchFamily="18" charset="0"/>
            </a:rPr>
            <a:t>Така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назва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свідчить</a:t>
          </a:r>
          <a:r>
            <a:rPr lang="ru-RU" sz="1200" b="0" i="0" u="none" kern="1200" dirty="0">
              <a:latin typeface="Georgia" panose="02040502050405020303" pitchFamily="18" charset="0"/>
            </a:rPr>
            <a:t> про те, </a:t>
          </a:r>
          <a:r>
            <a:rPr lang="ru-RU" sz="1200" b="0" i="0" u="none" kern="1200" dirty="0" err="1">
              <a:latin typeface="Georgia" panose="02040502050405020303" pitchFamily="18" charset="0"/>
            </a:rPr>
            <a:t>що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спочатку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це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були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переважно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військовополонені</a:t>
          </a:r>
          <a:r>
            <a:rPr lang="ru-RU" sz="1200" b="0" i="0" u="none" kern="1200" dirty="0">
              <a:latin typeface="Georgia" panose="02040502050405020303" pitchFamily="18" charset="0"/>
            </a:rPr>
            <a:t>. Рабами </a:t>
          </a:r>
          <a:r>
            <a:rPr lang="ru-RU" sz="1200" b="0" i="0" u="none" kern="1200" dirty="0" err="1">
              <a:latin typeface="Georgia" panose="02040502050405020303" pitchFamily="18" charset="0"/>
            </a:rPr>
            <a:t>також</a:t>
          </a:r>
          <a:r>
            <a:rPr lang="ru-RU" sz="1200" b="0" i="0" u="none" kern="1200" dirty="0">
              <a:latin typeface="Georgia" panose="02040502050405020303" pitchFamily="18" charset="0"/>
            </a:rPr>
            <a:t> могли стати на </a:t>
          </a:r>
          <a:r>
            <a:rPr lang="ru-RU" sz="1200" b="0" i="0" u="none" kern="1200" dirty="0" err="1">
              <a:latin typeface="Georgia" panose="02040502050405020303" pitchFamily="18" charset="0"/>
            </a:rPr>
            <a:t>певний</a:t>
          </a:r>
          <a:r>
            <a:rPr lang="ru-RU" sz="1200" b="0" i="0" u="none" kern="1200" dirty="0">
              <a:latin typeface="Georgia" panose="02040502050405020303" pitchFamily="18" charset="0"/>
            </a:rPr>
            <a:t> час </a:t>
          </a:r>
          <a:r>
            <a:rPr lang="ru-RU" sz="1200" b="0" i="0" u="none" kern="1200" dirty="0" err="1">
              <a:latin typeface="Georgia" panose="02040502050405020303" pitchFamily="18" charset="0"/>
            </a:rPr>
            <a:t>збіднілі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селяни</a:t>
          </a:r>
          <a:r>
            <a:rPr lang="ru-RU" sz="1200" b="0" i="0" u="none" kern="1200" dirty="0">
              <a:latin typeface="Georgia" panose="02040502050405020303" pitchFamily="18" charset="0"/>
            </a:rPr>
            <a:t> за борги, а </a:t>
          </a:r>
          <a:r>
            <a:rPr lang="ru-RU" sz="1200" b="0" i="0" u="none" kern="1200" dirty="0" err="1">
              <a:latin typeface="Georgia" panose="02040502050405020303" pitchFamily="18" charset="0"/>
            </a:rPr>
            <a:t>також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злочинці</a:t>
          </a:r>
          <a:r>
            <a:rPr lang="ru-RU" sz="1200" b="0" i="0" u="none" kern="1200" dirty="0">
              <a:latin typeface="Georgia" panose="02040502050405020303" pitchFamily="18" charset="0"/>
            </a:rPr>
            <a:t>. </a:t>
          </a:r>
          <a:r>
            <a:rPr lang="ru-RU" sz="1200" b="0" i="0" u="none" kern="1200" dirty="0" err="1">
              <a:latin typeface="Georgia" panose="02040502050405020303" pitchFamily="18" charset="0"/>
            </a:rPr>
            <a:t>Переважно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рабів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використовували</a:t>
          </a:r>
          <a:r>
            <a:rPr lang="ru-RU" sz="1200" b="0" i="0" u="none" kern="1200" dirty="0">
              <a:latin typeface="Georgia" panose="02040502050405020303" pitchFamily="18" charset="0"/>
            </a:rPr>
            <a:t> на </a:t>
          </a:r>
          <a:r>
            <a:rPr lang="ru-RU" sz="1200" b="0" i="0" u="none" kern="1200" dirty="0" err="1">
              <a:latin typeface="Georgia" panose="02040502050405020303" pitchFamily="18" charset="0"/>
            </a:rPr>
            <a:t>важких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земляних</a:t>
          </a:r>
          <a:r>
            <a:rPr lang="ru-RU" sz="1200" b="0" i="0" u="none" kern="1200" dirty="0">
              <a:latin typeface="Georgia" panose="02040502050405020303" pitchFamily="18" charset="0"/>
            </a:rPr>
            <a:t> роботах, </a:t>
          </a:r>
          <a:r>
            <a:rPr lang="ru-RU" sz="1200" b="0" i="0" u="none" kern="1200" dirty="0" err="1">
              <a:latin typeface="Georgia" panose="02040502050405020303" pitchFamily="18" charset="0"/>
            </a:rPr>
            <a:t>копальнях</a:t>
          </a:r>
          <a:r>
            <a:rPr lang="ru-RU" sz="1200" b="0" i="0" u="none" kern="1200" dirty="0">
              <a:latin typeface="Georgia" panose="02040502050405020303" pitchFamily="18" charset="0"/>
            </a:rPr>
            <a:t>, </a:t>
          </a:r>
          <a:r>
            <a:rPr lang="ru-RU" sz="1200" b="0" i="0" u="none" kern="1200" dirty="0" err="1">
              <a:latin typeface="Georgia" panose="02040502050405020303" pitchFamily="18" charset="0"/>
            </a:rPr>
            <a:t>будівництві</a:t>
          </a:r>
          <a:r>
            <a:rPr lang="ru-RU" sz="1200" b="0" i="0" u="none" kern="1200" dirty="0">
              <a:latin typeface="Georgia" panose="02040502050405020303" pitchFamily="18" charset="0"/>
            </a:rPr>
            <a:t>. </a:t>
          </a:r>
          <a:r>
            <a:rPr lang="ru-RU" sz="1200" b="0" i="0" u="none" kern="1200" dirty="0" err="1">
              <a:latin typeface="Georgia" panose="02040502050405020303" pitchFamily="18" charset="0"/>
            </a:rPr>
            <a:t>їх</a:t>
          </a:r>
          <a:r>
            <a:rPr lang="ru-RU" sz="1200" b="0" i="0" u="none" kern="1200" dirty="0">
              <a:latin typeface="Georgia" panose="02040502050405020303" pitchFamily="18" charset="0"/>
            </a:rPr>
            <a:t>, </a:t>
          </a:r>
          <a:r>
            <a:rPr lang="ru-RU" sz="1200" b="0" i="0" u="none" kern="1200" dirty="0" err="1">
              <a:latin typeface="Georgia" panose="02040502050405020303" pitchFamily="18" charset="0"/>
            </a:rPr>
            <a:t>порівняно</a:t>
          </a:r>
          <a:r>
            <a:rPr lang="ru-RU" sz="1200" b="0" i="0" u="none" kern="1200" dirty="0">
              <a:latin typeface="Georgia" panose="02040502050405020303" pitchFamily="18" charset="0"/>
            </a:rPr>
            <a:t> з </a:t>
          </a:r>
          <a:r>
            <a:rPr lang="ru-RU" sz="1200" b="0" i="0" u="none" kern="1200" dirty="0" err="1">
              <a:latin typeface="Georgia" panose="02040502050405020303" pitchFamily="18" charset="0"/>
            </a:rPr>
            <a:t>усім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населенням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Єгипту</a:t>
          </a:r>
          <a:r>
            <a:rPr lang="ru-RU" sz="1200" b="0" i="0" u="none" kern="1200" dirty="0">
              <a:latin typeface="Georgia" panose="02040502050405020303" pitchFamily="18" charset="0"/>
            </a:rPr>
            <a:t>, </a:t>
          </a:r>
          <a:r>
            <a:rPr lang="ru-RU" sz="1200" b="0" i="0" u="none" kern="1200" dirty="0" err="1">
              <a:latin typeface="Georgia" panose="02040502050405020303" pitchFamily="18" charset="0"/>
            </a:rPr>
            <a:t>було</a:t>
          </a:r>
          <a:r>
            <a:rPr lang="ru-RU" sz="1200" b="0" i="0" u="none" kern="1200" dirty="0">
              <a:latin typeface="Georgia" panose="02040502050405020303" pitchFamily="18" charset="0"/>
            </a:rPr>
            <a:t> </a:t>
          </a:r>
          <a:r>
            <a:rPr lang="ru-RU" sz="1200" b="0" i="0" u="none" kern="1200" dirty="0" err="1">
              <a:latin typeface="Georgia" panose="02040502050405020303" pitchFamily="18" charset="0"/>
            </a:rPr>
            <a:t>небагато</a:t>
          </a:r>
          <a:r>
            <a:rPr lang="ru-RU" sz="1200" b="0" i="0" u="none" kern="1200" dirty="0">
              <a:latin typeface="Georgia" panose="02040502050405020303" pitchFamily="18" charset="0"/>
            </a:rPr>
            <a:t>. В</a:t>
          </a:r>
          <a:endParaRPr lang="ru-RU" sz="1200" kern="1200" dirty="0">
            <a:latin typeface="Georgia" panose="02040502050405020303" pitchFamily="18" charset="0"/>
          </a:endParaRPr>
        </a:p>
      </dsp:txBody>
      <dsp:txXfrm>
        <a:off x="2385544" y="5666021"/>
        <a:ext cx="7231131" cy="609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184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76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8411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99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6445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949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415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65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97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5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076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1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26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97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95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9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CA5DD-D772-B478-11A4-C30E39037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628" y="1198179"/>
            <a:ext cx="7826538" cy="3310540"/>
          </a:xfrm>
        </p:spPr>
        <p:txBody>
          <a:bodyPr>
            <a:normAutofit/>
          </a:bodyPr>
          <a:lstStyle/>
          <a:p>
            <a:r>
              <a:rPr lang="ru-RU" sz="60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Влада фараона в </a:t>
            </a:r>
            <a:r>
              <a:rPr lang="ru-RU" sz="60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Давньому</a:t>
            </a:r>
            <a:r>
              <a:rPr lang="ru-RU" sz="60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60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Єгипті</a:t>
            </a:r>
            <a:r>
              <a:rPr lang="ru-RU" sz="60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</a:t>
            </a:r>
            <a:endParaRPr lang="ru-UA" sz="6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397E0D-1ABD-6E0F-838C-AC62072AE2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627" y="5786374"/>
            <a:ext cx="8915399" cy="446262"/>
          </a:xfrm>
        </p:spPr>
        <p:txBody>
          <a:bodyPr/>
          <a:lstStyle/>
          <a:p>
            <a:r>
              <a:rPr lang="ru-UA" dirty="0">
                <a:solidFill>
                  <a:schemeClr val="tx1"/>
                </a:solidFill>
                <a:latin typeface="Georgia" panose="02040502050405020303" pitchFamily="18" charset="0"/>
              </a:rPr>
              <a:t>Гляненко Ю.О.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8825F1-79A9-1B6D-767D-A4A1669A4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052" y="2169901"/>
            <a:ext cx="3287948" cy="429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24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59CDE-9E17-1A73-3E79-3103EBBF3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125" y="182675"/>
            <a:ext cx="9953296" cy="689683"/>
          </a:xfrm>
        </p:spPr>
        <p:txBody>
          <a:bodyPr>
            <a:normAutofit fontScale="90000"/>
          </a:bodyPr>
          <a:lstStyle/>
          <a:p>
            <a:r>
              <a:rPr lang="ru-RU" sz="24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Тутанхамон, </a:t>
            </a:r>
            <a:r>
              <a:rPr lang="ru-RU" sz="24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наймолодший</a:t>
            </a:r>
            <a:r>
              <a:rPr lang="ru-RU" sz="24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серед</a:t>
            </a:r>
            <a:r>
              <a:rPr lang="ru-RU" sz="24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найважливіших</a:t>
            </a:r>
            <a:r>
              <a:rPr lang="ru-RU" sz="24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фараонів</a:t>
            </a:r>
            <a:r>
              <a:rPr lang="ru-RU" sz="24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Стародавнього</a:t>
            </a:r>
            <a:r>
              <a:rPr lang="ru-RU" sz="24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Єгипту</a:t>
            </a:r>
            <a:endParaRPr lang="ru-UA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DDDA00-FFCE-92A8-9AB5-53238BEDE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125" y="872359"/>
            <a:ext cx="9028385" cy="3279228"/>
          </a:xfrm>
        </p:spPr>
        <p:txBody>
          <a:bodyPr>
            <a:normAutofit fontScale="92500" lnSpcReduction="20000"/>
          </a:bodyPr>
          <a:lstStyle/>
          <a:p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Тутанхамон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може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не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належати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до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найважливіших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фараонів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Стародавнього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Єгипту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але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він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безсумнівно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найпопулярнішим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Відкриття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його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майже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цілої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могили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ru-RU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Говард Картер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 і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передбачуване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прокляття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яке,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здається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впало на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всіх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хто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брав участь у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відкритті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перетворило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його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на персонажа,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оточеного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міфічною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аурою. </a:t>
            </a:r>
          </a:p>
          <a:p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Тутанхамон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був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сином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фараона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Ехнатона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Нефертіті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не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була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його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матір'ю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як часто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помилково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стверджують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хоча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і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була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головною дружиною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Ехнатона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Однак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дитина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фараона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була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дитиною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наложниці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очевидно,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сестри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Ехнатона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Тутанхамон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зійшов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на престол у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віці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восьми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років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Спочатку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його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називали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Тутанхатон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-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приблизно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як "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живий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образ Атона" - тому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що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на момент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його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народження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богу Атону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ще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поклонялися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Пізніше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коли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жреці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поклонялися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богу Амону,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він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змінив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своє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ім'я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на Тутанхамон.</a:t>
            </a:r>
            <a:endParaRPr lang="ru-RU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Правитель 18-ї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династії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Нового царства помер у 1323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році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до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н.е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у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віці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лише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18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або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19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років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 </a:t>
            </a:r>
            <a:endParaRPr lang="ru-UA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6B1280-CAD5-15DB-4D6A-BFF5CDBC4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72" y="1397876"/>
            <a:ext cx="1359853" cy="18084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38E483-7842-B856-524E-F95559A13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21" y="4187838"/>
            <a:ext cx="4424855" cy="24874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6B37F6-6B52-1E2B-664E-6C4F022C7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0" t="3118" r="2688" b="3549"/>
          <a:stretch/>
        </p:blipFill>
        <p:spPr>
          <a:xfrm>
            <a:off x="8177048" y="4004697"/>
            <a:ext cx="4014952" cy="27812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D6233A-5089-595B-5219-98757B72FA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663"/>
          <a:stretch/>
        </p:blipFill>
        <p:spPr>
          <a:xfrm>
            <a:off x="10672234" y="592850"/>
            <a:ext cx="1519766" cy="34118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7ADDF9-5FB1-6168-A577-E97AC7ABCC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0329" y="4119801"/>
            <a:ext cx="1960997" cy="260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57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CC227-73F4-E5D6-F990-EAA32B33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214207"/>
            <a:ext cx="9665302" cy="658152"/>
          </a:xfrm>
        </p:spPr>
        <p:txBody>
          <a:bodyPr>
            <a:normAutofit/>
          </a:bodyPr>
          <a:lstStyle/>
          <a:p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Рамзес </a:t>
            </a:r>
            <a:r>
              <a:rPr lang="en" sz="24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II, 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Король </a:t>
            </a:r>
            <a:r>
              <a:rPr lang="ru-RU" sz="2400" b="1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Будівельників</a:t>
            </a:r>
            <a:r>
              <a:rPr lang="ru-RU" sz="2400" b="1" dirty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  <a:endParaRPr lang="ru-UA" sz="2400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8F67BC-EF7B-171A-48BF-19BEA099E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338" y="707447"/>
            <a:ext cx="7767145" cy="2382594"/>
          </a:xfrm>
        </p:spPr>
        <p:txBody>
          <a:bodyPr>
            <a:normAutofit lnSpcReduction="10000"/>
          </a:bodyPr>
          <a:lstStyle/>
          <a:p>
            <a:pPr algn="l" fontAlgn="base"/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Його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вважають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фараоном з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найдовшим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правлінням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оскільки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він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правив 66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років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(з 1279 по 1213 до н. Е.).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Також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мабуть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він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мав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найбільше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дітей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оскільки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їх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оцінюють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приблизно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в сотню.</a:t>
            </a:r>
          </a:p>
          <a:p>
            <a:pPr algn="l" fontAlgn="base"/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Але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також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відомий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як </a:t>
            </a:r>
            <a:r>
              <a:rPr lang="ru-RU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цар-будівельник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 за велику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кількість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вражаючих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храмів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які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він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побудував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Серед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них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його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власний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мавзолей </a:t>
            </a:r>
            <a:r>
              <a:rPr lang="ru-RU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Рамсеум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у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Долині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царів</a:t>
            </a: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. 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Рамзес </a:t>
            </a:r>
            <a:r>
              <a:rPr lang="en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II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пішов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ще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далі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Він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побудував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цілу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нову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столицю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імперії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на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схід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від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дельти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Нілу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і назвав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її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ru-RU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Пі</a:t>
            </a:r>
            <a:r>
              <a:rPr lang="ru-RU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-Рамзес </a:t>
            </a:r>
            <a:r>
              <a:rPr lang="ru-RU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Аа-найту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або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місто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Рамзес.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7C5C80-3072-97BE-3262-EB036DFD2809}"/>
              </a:ext>
            </a:extLst>
          </p:cNvPr>
          <p:cNvSpPr txBox="1"/>
          <p:nvPr/>
        </p:nvSpPr>
        <p:spPr>
          <a:xfrm>
            <a:off x="6453353" y="4194603"/>
            <a:ext cx="36199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>
                <a:latin typeface="Georgia" panose="02040502050405020303" pitchFamily="18" charset="0"/>
              </a:rPr>
              <a:t>Залишив після себе найбільшу кількість великих </a:t>
            </a:r>
            <a:r>
              <a:rPr lang="uk-UA" dirty="0" err="1">
                <a:latin typeface="Georgia" panose="02040502050405020303" pitchFamily="18" charset="0"/>
              </a:rPr>
              <a:t>статуй</a:t>
            </a:r>
            <a:r>
              <a:rPr lang="uk-UA" dirty="0">
                <a:latin typeface="Georgia" panose="02040502050405020303" pitchFamily="18" charset="0"/>
              </a:rPr>
              <a:t>;</a:t>
            </a:r>
            <a:endParaRPr lang="en-US" dirty="0">
              <a:latin typeface="Georgia" panose="020405020504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latin typeface="Georgia" panose="02040502050405020303" pitchFamily="18" charset="0"/>
              </a:rPr>
              <a:t>Підписав перший мирний договір в історії, який зберігся до наших часів.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BC803F-9F9D-E3BE-E289-3FA858428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81" t="3129" r="33401" b="17007"/>
          <a:stretch/>
        </p:blipFill>
        <p:spPr>
          <a:xfrm>
            <a:off x="197208" y="707447"/>
            <a:ext cx="2098263" cy="59120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5E1DC6-9EBB-A803-CD58-E332EC6DD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10"/>
          <a:stretch/>
        </p:blipFill>
        <p:spPr>
          <a:xfrm>
            <a:off x="2588425" y="2916171"/>
            <a:ext cx="3619902" cy="18975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1169A5-FDC5-FBA8-91EE-90073E8FCB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429"/>
          <a:stretch/>
        </p:blipFill>
        <p:spPr>
          <a:xfrm>
            <a:off x="2561945" y="4813738"/>
            <a:ext cx="3598454" cy="1955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EB0F82-4FF8-90BA-9E76-0E82C6D77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297" y="707447"/>
            <a:ext cx="2129264" cy="2895423"/>
          </a:xfrm>
          <a:prstGeom prst="rect">
            <a:avLst/>
          </a:prstGeom>
        </p:spPr>
      </p:pic>
      <p:pic>
        <p:nvPicPr>
          <p:cNvPr id="10" name="Picture 2" descr="Египетско-хеттский мирный договор — Википедия">
            <a:extLst>
              <a:ext uri="{FF2B5EF4-FFF2-40B4-BE49-F238E27FC236}">
                <a16:creationId xmlns:a16="http://schemas.microsoft.com/office/drawing/2014/main" id="{3B040721-A7CD-4D9A-3E52-278B9A931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866" y="3705731"/>
            <a:ext cx="1837843" cy="30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787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>
            <a:extLst>
              <a:ext uri="{FF2B5EF4-FFF2-40B4-BE49-F238E27FC236}">
                <a16:creationId xmlns:a16="http://schemas.microsoft.com/office/drawing/2014/main" id="{2D28652E-2164-698D-B23F-7049415D3711}"/>
              </a:ext>
            </a:extLst>
          </p:cNvPr>
          <p:cNvSpPr/>
          <p:nvPr/>
        </p:nvSpPr>
        <p:spPr>
          <a:xfrm>
            <a:off x="4771632" y="2312276"/>
            <a:ext cx="4340838" cy="1734208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UA" sz="2400" b="1" dirty="0">
                <a:latin typeface="Georgia" panose="02040502050405020303" pitchFamily="18" charset="0"/>
              </a:rPr>
              <a:t>Дякую за увагу!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5C0A7D-7475-9BC5-E141-FBC4FC8A1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74" y="4098176"/>
            <a:ext cx="4882055" cy="25386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D7CBE4-AE8C-2426-09FC-47A595D86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25" y="221155"/>
            <a:ext cx="3102459" cy="23328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FC8C70-F088-0438-902F-FB1B06BC7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1365" y="1545238"/>
            <a:ext cx="279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13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16677-9366-1B49-1292-786C430C9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142318"/>
            <a:ext cx="9360502" cy="563559"/>
          </a:xfrm>
        </p:spPr>
        <p:txBody>
          <a:bodyPr>
            <a:normAutofit/>
          </a:bodyPr>
          <a:lstStyle/>
          <a:p>
            <a:r>
              <a:rPr lang="ru-RU" sz="2400" b="1" i="0" u="none" strike="noStrike" dirty="0" err="1">
                <a:solidFill>
                  <a:srgbClr val="292B2C"/>
                </a:solidFill>
                <a:effectLst/>
                <a:latin typeface="Georgia" panose="02040502050405020303" pitchFamily="18" charset="0"/>
              </a:rPr>
              <a:t>Об’єднання</a:t>
            </a:r>
            <a:r>
              <a:rPr lang="ru-RU" sz="2400" b="1" i="0" u="none" strike="noStrike" dirty="0">
                <a:solidFill>
                  <a:srgbClr val="292B2C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1" i="0" u="none" strike="noStrike" dirty="0" err="1">
                <a:solidFill>
                  <a:srgbClr val="292B2C"/>
                </a:solidFill>
                <a:effectLst/>
                <a:latin typeface="Georgia" panose="02040502050405020303" pitchFamily="18" charset="0"/>
              </a:rPr>
              <a:t>Верхнього</a:t>
            </a:r>
            <a:r>
              <a:rPr lang="ru-RU" sz="2400" b="1" i="0" u="none" strike="noStrike" dirty="0">
                <a:solidFill>
                  <a:srgbClr val="292B2C"/>
                </a:solidFill>
                <a:effectLst/>
                <a:latin typeface="Georgia" panose="02040502050405020303" pitchFamily="18" charset="0"/>
              </a:rPr>
              <a:t> і </a:t>
            </a:r>
            <a:r>
              <a:rPr lang="ru-RU" sz="2400" b="1" i="0" u="none" strike="noStrike" dirty="0" err="1">
                <a:solidFill>
                  <a:srgbClr val="292B2C"/>
                </a:solidFill>
                <a:effectLst/>
                <a:latin typeface="Georgia" panose="02040502050405020303" pitchFamily="18" charset="0"/>
              </a:rPr>
              <a:t>Нижнього</a:t>
            </a:r>
            <a:r>
              <a:rPr lang="ru-RU" sz="2400" b="1" i="0" u="none" strike="noStrike" dirty="0">
                <a:solidFill>
                  <a:srgbClr val="292B2C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1" i="0" u="none" strike="noStrike" dirty="0" err="1">
                <a:solidFill>
                  <a:srgbClr val="292B2C"/>
                </a:solidFill>
                <a:effectLst/>
                <a:latin typeface="Georgia" panose="02040502050405020303" pitchFamily="18" charset="0"/>
              </a:rPr>
              <a:t>Єгипту</a:t>
            </a:r>
            <a:endParaRPr lang="ru-UA" sz="2400" dirty="0"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7FD220-F902-709B-8FE3-79E028CA5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284" y="590263"/>
            <a:ext cx="10646430" cy="194441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Тяжка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праця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в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умовах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спекотного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клімату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й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щорічних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розливів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Нілу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потребувала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великих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зусиль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тисяч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єгиптян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Поступово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племінні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вожді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землеробських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общин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об’єднали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під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своєю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владою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населення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окремих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частин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Єгипту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Це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призвело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до </a:t>
            </a:r>
            <a:r>
              <a:rPr lang="ru-RU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виникнення</a:t>
            </a:r>
            <a:r>
              <a:rPr lang="ru-RU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у </a:t>
            </a:r>
            <a:r>
              <a:rPr lang="ru-RU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долині</a:t>
            </a:r>
            <a:r>
              <a:rPr lang="ru-RU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Нілу</a:t>
            </a:r>
            <a:r>
              <a:rPr lang="ru-RU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в </a:t>
            </a:r>
            <a:r>
              <a:rPr lang="en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V </a:t>
            </a:r>
            <a:r>
              <a:rPr lang="ru-RU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тис. до </a:t>
            </a:r>
            <a:r>
              <a:rPr lang="ru-RU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н.е</a:t>
            </a:r>
            <a:r>
              <a:rPr lang="ru-RU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перших невеликих держав — </a:t>
            </a:r>
            <a:r>
              <a:rPr lang="ru-RU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номів</a:t>
            </a:r>
            <a:r>
              <a:rPr lang="ru-RU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</a:t>
            </a:r>
          </a:p>
          <a:p>
            <a:pPr algn="l"/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Номи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Верхнього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Єгипту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простягалися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від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першого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нільського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порога до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дельти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а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номи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Нижнього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Єгипту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розташовувалися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по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дельті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ru-RU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 </a:t>
            </a:r>
            <a:r>
              <a:rPr lang="ru-RU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чолі</a:t>
            </a:r>
            <a:r>
              <a:rPr lang="ru-RU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кожної</a:t>
            </a:r>
            <a:r>
              <a:rPr lang="ru-RU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держави</a:t>
            </a:r>
            <a:r>
              <a:rPr lang="ru-RU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стояв номарх.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Він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очолював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ополчення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був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верховним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жерцем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керував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будівництвом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дамб і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каналів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</a:t>
            </a:r>
          </a:p>
          <a:p>
            <a:endParaRPr lang="ru-UA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F2B6E3-FA20-32B0-A293-F8320CE2C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" r="-2840"/>
          <a:stretch/>
        </p:blipFill>
        <p:spPr>
          <a:xfrm>
            <a:off x="9120895" y="2711241"/>
            <a:ext cx="3071105" cy="3733060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0098F94D-8452-F1A1-5A0F-6E32B4812C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7755192"/>
              </p:ext>
            </p:extLst>
          </p:nvPr>
        </p:nvGraphicFramePr>
        <p:xfrm>
          <a:off x="357351" y="2617076"/>
          <a:ext cx="8763543" cy="4098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2632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A4EE-8DB5-20D8-BBCA-6E50E774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047" y="0"/>
            <a:ext cx="9304337" cy="647478"/>
          </a:xfrm>
        </p:spPr>
        <p:txBody>
          <a:bodyPr>
            <a:normAutofit/>
          </a:bodyPr>
          <a:lstStyle/>
          <a:p>
            <a:r>
              <a:rPr lang="ru-RU" sz="2400" b="1" i="0" u="none" strike="noStrike" dirty="0">
                <a:solidFill>
                  <a:srgbClr val="292B2C"/>
                </a:solidFill>
                <a:effectLst/>
                <a:latin typeface="Georgia" panose="02040502050405020303" pitchFamily="18" charset="0"/>
              </a:rPr>
              <a:t>Влада в </a:t>
            </a:r>
            <a:r>
              <a:rPr lang="ru-RU" sz="2400" b="1" i="0" u="none" strike="noStrike" dirty="0" err="1">
                <a:solidFill>
                  <a:srgbClr val="292B2C"/>
                </a:solidFill>
                <a:effectLst/>
                <a:latin typeface="Georgia" panose="02040502050405020303" pitchFamily="18" charset="0"/>
              </a:rPr>
              <a:t>Давньому</a:t>
            </a:r>
            <a:r>
              <a:rPr lang="ru-RU" sz="2400" b="1" i="0" u="none" strike="noStrike" dirty="0">
                <a:solidFill>
                  <a:srgbClr val="292B2C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1" i="0" u="none" strike="noStrike" dirty="0" err="1">
                <a:solidFill>
                  <a:srgbClr val="292B2C"/>
                </a:solidFill>
                <a:effectLst/>
                <a:latin typeface="Georgia" panose="02040502050405020303" pitchFamily="18" charset="0"/>
              </a:rPr>
              <a:t>Єгипті</a:t>
            </a:r>
            <a:endParaRPr lang="ru-UA" sz="2400" dirty="0">
              <a:latin typeface="Georgia" panose="02040502050405020303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95D8737-92D5-4C46-8001-C3F76CEA6C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0798074"/>
              </p:ext>
            </p:extLst>
          </p:nvPr>
        </p:nvGraphicFramePr>
        <p:xfrm>
          <a:off x="620110" y="462455"/>
          <a:ext cx="11225049" cy="6395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EAD0EB-7B3B-0539-45D6-E75F876F1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8020" y="701341"/>
            <a:ext cx="1380051" cy="180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01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social pyramid of ancient Egypt, the higher you went the more important you became and the more your living standards improved. Even in ancient Egypt, upward mobility was possible ">
            <a:extLst>
              <a:ext uri="{FF2B5EF4-FFF2-40B4-BE49-F238E27FC236}">
                <a16:creationId xmlns:a16="http://schemas.microsoft.com/office/drawing/2014/main" id="{8F6C6903-FADD-A813-C26C-48AA72962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9" y="343742"/>
            <a:ext cx="8413694" cy="650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EBB6E0-1409-51D6-71DC-C6360E2D1BE5}"/>
              </a:ext>
            </a:extLst>
          </p:cNvPr>
          <p:cNvSpPr txBox="1"/>
          <p:nvPr/>
        </p:nvSpPr>
        <p:spPr>
          <a:xfrm rot="10800000" flipH="1" flipV="1">
            <a:off x="286967" y="428377"/>
            <a:ext cx="25252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Групи населення в давньому Єгипті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36A525C-B079-13E6-9BC8-6C2256835810}"/>
              </a:ext>
            </a:extLst>
          </p:cNvPr>
          <p:cNvSpPr/>
          <p:nvPr/>
        </p:nvSpPr>
        <p:spPr>
          <a:xfrm>
            <a:off x="3707955" y="1431630"/>
            <a:ext cx="1328522" cy="253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Фараон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45E62F1-78E3-02E7-14A2-949A748CE69D}"/>
              </a:ext>
            </a:extLst>
          </p:cNvPr>
          <p:cNvSpPr/>
          <p:nvPr/>
        </p:nvSpPr>
        <p:spPr>
          <a:xfrm>
            <a:off x="3900594" y="1810700"/>
            <a:ext cx="945103" cy="778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/>
              <a:t>Чаті, </a:t>
            </a:r>
            <a:r>
              <a:rPr lang="uk-UA" sz="1400" dirty="0" err="1"/>
              <a:t>номархижерці</a:t>
            </a:r>
            <a:endParaRPr lang="uk-UA" sz="1400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7F19D343-CEC2-FC1B-7738-58224AE012E1}"/>
              </a:ext>
            </a:extLst>
          </p:cNvPr>
          <p:cNvSpPr/>
          <p:nvPr/>
        </p:nvSpPr>
        <p:spPr>
          <a:xfrm>
            <a:off x="4332504" y="3417414"/>
            <a:ext cx="1026385" cy="253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Писарі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AB3ABCEA-9EF2-26CD-06C7-ECFF78992B0B}"/>
              </a:ext>
            </a:extLst>
          </p:cNvPr>
          <p:cNvSpPr/>
          <p:nvPr/>
        </p:nvSpPr>
        <p:spPr>
          <a:xfrm>
            <a:off x="3764390" y="3907213"/>
            <a:ext cx="1476256" cy="447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Ремісники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B489CDFD-7A9B-0AB2-A7C9-08AE0A68EA0B}"/>
              </a:ext>
            </a:extLst>
          </p:cNvPr>
          <p:cNvSpPr/>
          <p:nvPr/>
        </p:nvSpPr>
        <p:spPr>
          <a:xfrm>
            <a:off x="4111492" y="5013661"/>
            <a:ext cx="1285478" cy="447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Селяни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38BBA655-45B6-9B2D-CE5E-F9E820795F2E}"/>
              </a:ext>
            </a:extLst>
          </p:cNvPr>
          <p:cNvSpPr/>
          <p:nvPr/>
        </p:nvSpPr>
        <p:spPr>
          <a:xfrm>
            <a:off x="4111492" y="6067967"/>
            <a:ext cx="1128893" cy="447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Раби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FC2B3-2A1D-F6E8-1AEB-E73D009664F2}"/>
              </a:ext>
            </a:extLst>
          </p:cNvPr>
          <p:cNvSpPr txBox="1"/>
          <p:nvPr/>
        </p:nvSpPr>
        <p:spPr>
          <a:xfrm>
            <a:off x="6096000" y="218440"/>
            <a:ext cx="4741369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400" b="1" u="sng" dirty="0">
                <a:latin typeface="Century Gothic" panose="020B0502020202020204" pitchFamily="34" charset="0"/>
              </a:rPr>
              <a:t>Фараон:</a:t>
            </a:r>
            <a:r>
              <a:rPr lang="uk-UA" sz="1400" b="1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керівник Єгипту; володів всіма землями в Єгипті; командував армією; видавав закони. Фараона вважали сином бога Сонця – </a:t>
            </a:r>
            <a:r>
              <a:rPr lang="uk-UA" sz="1400" b="1" dirty="0">
                <a:latin typeface="Century Gothic" panose="020B0502020202020204" pitchFamily="34" charset="0"/>
              </a:rPr>
              <a:t>Ра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1" name="Picture 2" descr="Ра — Википедия">
            <a:extLst>
              <a:ext uri="{FF2B5EF4-FFF2-40B4-BE49-F238E27FC236}">
                <a16:creationId xmlns:a16="http://schemas.microsoft.com/office/drawing/2014/main" id="{79BB0694-24D4-7F1E-6128-D9BBBEE62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637" y="0"/>
            <a:ext cx="795211" cy="16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E4FB43-EA10-D7C2-E8FC-40FE40F9CF6E}"/>
              </a:ext>
            </a:extLst>
          </p:cNvPr>
          <p:cNvSpPr txBox="1"/>
          <p:nvPr/>
        </p:nvSpPr>
        <p:spPr>
          <a:xfrm>
            <a:off x="6203328" y="1336318"/>
            <a:ext cx="5800917" cy="11695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400" b="1" u="sng" dirty="0">
                <a:latin typeface="Century Gothic" panose="020B0502020202020204" pitchFamily="34" charset="0"/>
              </a:rPr>
              <a:t>Чаті </a:t>
            </a:r>
            <a:r>
              <a:rPr lang="uk-UA" sz="1400" dirty="0">
                <a:latin typeface="Century Gothic" panose="020B0502020202020204" pitchFamily="34" charset="0"/>
              </a:rPr>
              <a:t>– перший заступник фараона</a:t>
            </a:r>
          </a:p>
          <a:p>
            <a:r>
              <a:rPr lang="uk-UA" sz="1400" b="1" u="sng" dirty="0">
                <a:latin typeface="Century Gothic" panose="020B0502020202020204" pitchFamily="34" charset="0"/>
              </a:rPr>
              <a:t>Жерці</a:t>
            </a:r>
            <a:r>
              <a:rPr lang="uk-UA" sz="1400" u="sng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-  священники, які організовували та проводили релігійні ритуали. Жерці також могли бути лікарями, вчителями, астрономами.</a:t>
            </a:r>
          </a:p>
          <a:p>
            <a:r>
              <a:rPr lang="uk-UA" sz="1400" b="1" u="sng" dirty="0">
                <a:latin typeface="Century Gothic" panose="020B0502020202020204" pitchFamily="34" charset="0"/>
              </a:rPr>
              <a:t>Номархи</a:t>
            </a:r>
            <a:r>
              <a:rPr lang="uk-UA" sz="1400" dirty="0">
                <a:latin typeface="Century Gothic" panose="020B0502020202020204" pitchFamily="34" charset="0"/>
              </a:rPr>
              <a:t> – керівники областей Єгипту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A800A2-727F-EC3E-8C2E-8046C67D486E}"/>
              </a:ext>
            </a:extLst>
          </p:cNvPr>
          <p:cNvSpPr txBox="1"/>
          <p:nvPr/>
        </p:nvSpPr>
        <p:spPr>
          <a:xfrm>
            <a:off x="6522098" y="2757202"/>
            <a:ext cx="5427693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400" b="1" u="sng" dirty="0">
                <a:latin typeface="Century Gothic" panose="020B0502020202020204" pitchFamily="34" charset="0"/>
              </a:rPr>
              <a:t>Писарі</a:t>
            </a:r>
            <a:r>
              <a:rPr lang="uk-UA" sz="1400" b="1" dirty="0">
                <a:latin typeface="Century Gothic" panose="020B0502020202020204" pitchFamily="34" charset="0"/>
              </a:rPr>
              <a:t>: </a:t>
            </a:r>
            <a:r>
              <a:rPr lang="uk-UA" sz="1400" dirty="0">
                <a:latin typeface="Century Gothic" panose="020B0502020202020204" pitchFamily="34" charset="0"/>
              </a:rPr>
              <a:t>записували та переписували укази фараонів, вели підрахунок запасів, які були в Єгипті</a:t>
            </a:r>
            <a:r>
              <a:rPr lang="uk-UA" sz="1400" b="1" dirty="0">
                <a:latin typeface="Century Gothic" panose="020B0502020202020204" pitchFamily="34" charset="0"/>
              </a:rPr>
              <a:t>; </a:t>
            </a:r>
            <a:r>
              <a:rPr lang="uk-UA" sz="1400" dirty="0">
                <a:latin typeface="Century Gothic" panose="020B0502020202020204" pitchFamily="34" charset="0"/>
              </a:rPr>
              <a:t>збирали податки.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0E4959-E7A6-006D-CD62-E3AD385D3C9B}"/>
              </a:ext>
            </a:extLst>
          </p:cNvPr>
          <p:cNvSpPr txBox="1"/>
          <p:nvPr/>
        </p:nvSpPr>
        <p:spPr>
          <a:xfrm>
            <a:off x="7012403" y="3715078"/>
            <a:ext cx="485330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600" b="1" u="sng" dirty="0">
                <a:latin typeface="Century Gothic" panose="020B0502020202020204" pitchFamily="34" charset="0"/>
              </a:rPr>
              <a:t>Ремісники</a:t>
            </a:r>
            <a:r>
              <a:rPr lang="uk-UA" sz="1600" dirty="0">
                <a:latin typeface="Century Gothic" panose="020B0502020202020204" pitchFamily="34" charset="0"/>
              </a:rPr>
              <a:t> – майстри, які робили різні речі своїми руками</a:t>
            </a:r>
            <a:r>
              <a:rPr lang="uk-UA" sz="1600" b="1" dirty="0">
                <a:latin typeface="Century Gothic" panose="020B0502020202020204" pitchFamily="34" charset="0"/>
              </a:rPr>
              <a:t> </a:t>
            </a:r>
            <a:r>
              <a:rPr lang="uk-UA" sz="1600" dirty="0">
                <a:latin typeface="Century Gothic" panose="020B0502020202020204" pitchFamily="34" charset="0"/>
              </a:rPr>
              <a:t>(ковалі, гончарі, архітектори, ювеліри, скульптори).</a:t>
            </a:r>
            <a:endParaRPr lang="uk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F8E2C4-718F-F713-5E50-735B3AB44BEC}"/>
              </a:ext>
            </a:extLst>
          </p:cNvPr>
          <p:cNvSpPr txBox="1"/>
          <p:nvPr/>
        </p:nvSpPr>
        <p:spPr>
          <a:xfrm>
            <a:off x="7580051" y="4903054"/>
            <a:ext cx="438213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600" b="1" u="sng" dirty="0">
                <a:latin typeface="Century Gothic" panose="020B0502020202020204" pitchFamily="34" charset="0"/>
              </a:rPr>
              <a:t>Селяни:</a:t>
            </a:r>
            <a:r>
              <a:rPr lang="uk-UA" sz="1600" dirty="0">
                <a:latin typeface="Century Gothic" panose="020B0502020202020204" pitchFamily="34" charset="0"/>
              </a:rPr>
              <a:t> вирощували їжу, рили та ремонтували канали, будували піраміди </a:t>
            </a:r>
          </a:p>
        </p:txBody>
      </p:sp>
    </p:spTree>
    <p:extLst>
      <p:ext uri="{BB962C8B-B14F-4D97-AF65-F5344CB8AC3E}">
        <p14:creationId xmlns:p14="http://schemas.microsoft.com/office/powerpoint/2010/main" val="3698998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0E30C-2445-6820-8C8A-85401E22C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352" y="194648"/>
            <a:ext cx="9581219" cy="616111"/>
          </a:xfrm>
        </p:spPr>
        <p:txBody>
          <a:bodyPr>
            <a:normAutofit/>
          </a:bodyPr>
          <a:lstStyle/>
          <a:p>
            <a:r>
              <a:rPr lang="ru-UA" sz="2400" b="1" dirty="0">
                <a:latin typeface="Georgia" panose="02040502050405020303" pitchFamily="18" charset="0"/>
              </a:rPr>
              <a:t>Найвідоміші фараони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67DC4-899C-E617-F4A7-8AD7C6F99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384" y="658776"/>
            <a:ext cx="9361050" cy="3787099"/>
          </a:xfrm>
        </p:spPr>
        <p:txBody>
          <a:bodyPr>
            <a:normAutofit/>
          </a:bodyPr>
          <a:lstStyle/>
          <a:p>
            <a:pPr algn="l" fontAlgn="base"/>
            <a:r>
              <a:rPr lang="ru-RU" sz="2000" dirty="0" err="1">
                <a:solidFill>
                  <a:srgbClr val="000000"/>
                </a:solidFill>
                <a:latin typeface="Georgia" panose="02040502050405020303" pitchFamily="18" charset="0"/>
              </a:rPr>
              <a:t>Дж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осер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автор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першої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збереженої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піраміди</a:t>
            </a:r>
            <a:endParaRPr lang="ru-RU" sz="2000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 fontAlgn="base"/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Цей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фараон,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також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відомий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як </a:t>
            </a:r>
            <a:r>
              <a:rPr lang="ru-RU" sz="2000" b="1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Нечерджет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і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що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він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правив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між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2665 і 2645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рр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 до н. е.,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він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не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такий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відомий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як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пізніші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 Але,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якщо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ми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поговоримо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з вами про </a:t>
            </a:r>
            <a:r>
              <a:rPr lang="ru-RU" sz="2000" b="1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Імхотеп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можливо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ти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будеш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позиціонувати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себе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краще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 </a:t>
            </a:r>
          </a:p>
          <a:p>
            <a:pPr algn="l" fontAlgn="base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На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замовлення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першого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другий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побудував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ru-RU" sz="2000" b="1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східчаста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1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піраміда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1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Саккара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на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південь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від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Мемфіса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столиці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його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імперії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</a:t>
            </a:r>
          </a:p>
          <a:p>
            <a:endParaRPr lang="ru-UA" sz="2000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BD2D57-4AC2-084D-2B7E-F6D963812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471" y="3351899"/>
            <a:ext cx="4851529" cy="3234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61F0A-99ED-DCCA-8325-A564F8208D97}"/>
              </a:ext>
            </a:extLst>
          </p:cNvPr>
          <p:cNvSpPr txBox="1"/>
          <p:nvPr/>
        </p:nvSpPr>
        <p:spPr>
          <a:xfrm>
            <a:off x="1265900" y="4504946"/>
            <a:ext cx="6233264" cy="1694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Через свою форму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її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називали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ступінчастою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пірамідою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Джосера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вона служила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зразком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для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пізніших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комплексів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Гізи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та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всіх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інших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пізніших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пірамід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 А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Імхотеп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вважається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 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першим великим </a:t>
            </a:r>
            <a:r>
              <a:rPr lang="ru-RU" sz="2000" b="1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архітектором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в </a:t>
            </a:r>
            <a:r>
              <a:rPr lang="ru-RU" sz="2000" b="1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історії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</a:t>
            </a:r>
            <a:endParaRPr lang="ru-UA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49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3EC3A-17F9-AF77-8FEE-32F61C9F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490" y="72740"/>
            <a:ext cx="10300138" cy="1026014"/>
          </a:xfrm>
        </p:spPr>
        <p:txBody>
          <a:bodyPr>
            <a:normAutofit fontScale="90000"/>
          </a:bodyPr>
          <a:lstStyle/>
          <a:p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Хеопс, перший </a:t>
            </a:r>
            <a:r>
              <a:rPr lang="ru-RU" sz="2400" b="1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серед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1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найважливіших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1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фараонів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1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Стародавнього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1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Єгипту</a:t>
            </a:r>
            <a:br>
              <a:rPr lang="ru-RU" sz="24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endParaRPr lang="ru-UA" sz="2400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B5CCFD-76E1-B147-A105-520907D1E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91" y="1098754"/>
            <a:ext cx="11010625" cy="4660491"/>
          </a:xfrm>
        </p:spPr>
        <p:txBody>
          <a:bodyPr>
            <a:normAutofit/>
          </a:bodyPr>
          <a:lstStyle/>
          <a:p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Саме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фараон,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який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має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ru-RU" sz="20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Велику </a:t>
            </a:r>
            <a:r>
              <a:rPr lang="ru-RU" sz="20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піраміду</a:t>
            </a:r>
            <a:r>
              <a:rPr lang="ru-RU" sz="20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в </a:t>
            </a:r>
            <a:r>
              <a:rPr lang="ru-RU" sz="20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Гізі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,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це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трохи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пізніше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і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вже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справді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важливо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Також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називається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ru-RU" sz="20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Джуфу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керував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долями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Єгипту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між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2589 і 2566 роками до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Ісуса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Христа.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Історично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він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мав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репутацію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тирана.</a:t>
            </a:r>
          </a:p>
          <a:p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Деякі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історики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припускають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що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це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сталося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після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того, як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він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розігнав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організоване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народне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повстання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ініціаторами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якого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були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люди,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які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просто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хотіли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захопити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владу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їх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метою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було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скинути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Хеопса з престолу. Фараон заслужено покарав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справжніх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організаторів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цього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бунту,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відіславши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їх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добувати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каміння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на 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Синайський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півострів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</a:t>
            </a:r>
            <a:endParaRPr lang="ru-UA" sz="2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198253-2B8B-B766-5044-BAB473A02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676" y="3582217"/>
            <a:ext cx="5715465" cy="32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85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D3034-98F8-7020-2B41-D97BF7FCD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98593"/>
            <a:ext cx="9675812" cy="637131"/>
          </a:xfrm>
        </p:spPr>
        <p:txBody>
          <a:bodyPr>
            <a:normAutofit/>
          </a:bodyPr>
          <a:lstStyle/>
          <a:p>
            <a:r>
              <a:rPr lang="uk-UA" sz="2400" b="1" dirty="0" err="1">
                <a:ln>
                  <a:solidFill>
                    <a:schemeClr val="tx1"/>
                  </a:solidFill>
                </a:ln>
                <a:latin typeface="Georgia" panose="02040502050405020303" pitchFamily="18" charset="0"/>
              </a:rPr>
              <a:t>Хатшепсут</a:t>
            </a:r>
            <a:endParaRPr lang="ru-UA" sz="2400" dirty="0"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93254B-7F89-C14B-E595-D0B59BA15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735723"/>
            <a:ext cx="9675812" cy="2587765"/>
          </a:xfrm>
        </p:spPr>
        <p:txBody>
          <a:bodyPr>
            <a:normAutofit fontScale="92500" lnSpcReduction="10000"/>
          </a:bodyPr>
          <a:lstStyle/>
          <a:p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У </a:t>
            </a:r>
            <a:r>
              <a:rPr lang="ru-RU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1478 </a:t>
            </a:r>
            <a:r>
              <a:rPr lang="ru-RU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році</a:t>
            </a:r>
            <a:r>
              <a:rPr lang="ru-RU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до н. е.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 Хатшепсут проголосила себе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рівноправним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правителем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свого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племінника-небожа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Тутмоса </a:t>
            </a:r>
            <a:r>
              <a:rPr lang="en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II 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і за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сім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років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змогла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утвердитись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як фараон у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власному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праві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22 роки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її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правління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ознаменувались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небувалим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економічним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підйомом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Єгипту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і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розквітом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будівництва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в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усіх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частинах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країни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uk-UA" sz="1800" dirty="0">
                <a:solidFill>
                  <a:schemeClr val="tx1"/>
                </a:solidFill>
                <a:latin typeface="Georgia" panose="02040502050405020303" pitchFamily="18" charset="0"/>
              </a:rPr>
              <a:t>Зображала себе, як чоловіка (носила</a:t>
            </a:r>
            <a:r>
              <a:rPr lang="en-US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uk-UA" sz="1800" dirty="0">
                <a:solidFill>
                  <a:schemeClr val="tx1"/>
                </a:solidFill>
                <a:latin typeface="Georgia" panose="02040502050405020303" pitchFamily="18" charset="0"/>
              </a:rPr>
              <a:t>бороду, чоловічу корону-фараона, чоловічий одяг).</a:t>
            </a:r>
            <a:endParaRPr lang="en-US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buFontTx/>
              <a:buChar char="-"/>
            </a:pPr>
            <a:r>
              <a:rPr lang="uk-UA" sz="1800" dirty="0">
                <a:solidFill>
                  <a:schemeClr val="tx1"/>
                </a:solidFill>
                <a:latin typeface="Georgia" panose="02040502050405020303" pitchFamily="18" charset="0"/>
              </a:rPr>
              <a:t>Не вела війн.</a:t>
            </a:r>
          </a:p>
          <a:p>
            <a:pPr marL="342900" indent="-342900">
              <a:buFontTx/>
              <a:buChar char="-"/>
            </a:pPr>
            <a:r>
              <a:rPr lang="uk-UA" sz="1800" dirty="0">
                <a:solidFill>
                  <a:schemeClr val="tx1"/>
                </a:solidFill>
                <a:latin typeface="Georgia" panose="02040502050405020303" pitchFamily="18" charset="0"/>
              </a:rPr>
              <a:t>Організувала вдалу торгову подорож звідки привезла багато золота та дорогоцінностей.</a:t>
            </a:r>
          </a:p>
          <a:p>
            <a:pPr marL="342900" indent="-342900">
              <a:buFontTx/>
              <a:buChar char="-"/>
            </a:pPr>
            <a:r>
              <a:rPr lang="uk-UA" sz="1800" dirty="0">
                <a:solidFill>
                  <a:schemeClr val="tx1"/>
                </a:solidFill>
                <a:latin typeface="Georgia" panose="02040502050405020303" pitchFamily="18" charset="0"/>
              </a:rPr>
              <a:t>Побудувала собі великий поховальний комплекс.</a:t>
            </a:r>
          </a:p>
          <a:p>
            <a:endParaRPr lang="ru-UA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89FAB9-7DBF-6CE8-630E-84D1DF1ED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75" y="3429001"/>
            <a:ext cx="4454492" cy="33374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F092F6-1846-ABE3-2AC3-F6D04589F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176" y="3419783"/>
            <a:ext cx="4454492" cy="33396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29DC04-C4C7-D1CF-4499-23E087AD76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01" r="18845"/>
          <a:stretch/>
        </p:blipFill>
        <p:spPr>
          <a:xfrm>
            <a:off x="4793044" y="3534513"/>
            <a:ext cx="2793131" cy="312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28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B268D-1223-90DF-4AB3-2F6EA193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407" y="206542"/>
            <a:ext cx="9560198" cy="626621"/>
          </a:xfrm>
        </p:spPr>
        <p:txBody>
          <a:bodyPr>
            <a:normAutofit/>
          </a:bodyPr>
          <a:lstStyle/>
          <a:p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Тутмос </a:t>
            </a:r>
            <a:r>
              <a:rPr lang="en" sz="24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III, </a:t>
            </a:r>
            <a:r>
              <a:rPr lang="ru-RU" sz="2400" b="1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завойовник</a:t>
            </a:r>
            <a:endParaRPr lang="ru-UA" sz="2400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96A500-0F1A-9F38-6266-BA9F2BFDC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013" y="714703"/>
            <a:ext cx="10272987" cy="2714297"/>
          </a:xfrm>
        </p:spPr>
        <p:txBody>
          <a:bodyPr>
            <a:noAutofit/>
          </a:bodyPr>
          <a:lstStyle/>
          <a:p>
            <a:pPr algn="l"/>
            <a:r>
              <a:rPr lang="ru-RU" sz="16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Тутмос ІІІ (</a:t>
            </a:r>
            <a:r>
              <a:rPr lang="ru-RU" sz="16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тронне</a:t>
            </a:r>
            <a:r>
              <a:rPr lang="ru-RU" sz="16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ім'я</a:t>
            </a:r>
            <a:r>
              <a:rPr lang="ru-RU" sz="16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Менхеперра</a:t>
            </a:r>
            <a:r>
              <a:rPr lang="ru-RU" sz="16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)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—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єгипетський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фараон,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шостий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правитель </a:t>
            </a:r>
            <a:r>
              <a:rPr lang="en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XVIII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династії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Тутмос при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підтримці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угруповання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очолюваного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верховним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жерцем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на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ім'я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Менхеперра-сенеб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став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єдиновладним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правителем. </a:t>
            </a:r>
          </a:p>
          <a:p>
            <a:pPr algn="l"/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Насправді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він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провів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стільки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походів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по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територіях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сучасних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Лівану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Сирії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та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Палестини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що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за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його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правління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Єгипетська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імперія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досягла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свого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ru-RU" sz="1600" b="1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максимальне</a:t>
            </a: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1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територіальне</a:t>
            </a: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1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розширення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</a:t>
            </a:r>
            <a:endParaRPr lang="ru-RU" sz="1600" b="0" i="0" u="none" strike="noStrike" dirty="0"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Тут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він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захопив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величезну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здобич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Але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набагато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ціннішими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для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Єгипту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були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численні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майстри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приведені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як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бранці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та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данина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яку Тутмос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збирав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під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час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щорічних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походів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у Палестину й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Сирію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протягом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17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років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</a:t>
            </a:r>
          </a:p>
          <a:p>
            <a:pPr algn="l"/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Завоювання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Тутмоса </a:t>
            </a:r>
            <a:r>
              <a:rPr lang="en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III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були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втрачені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його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наступниками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але написана ним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історія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(так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звані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«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Аннали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Тутмоса ІІІ) пережила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тисячоліття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B23E4-75AB-30CE-6F36-E9A0B5EF1D4C}"/>
              </a:ext>
            </a:extLst>
          </p:cNvPr>
          <p:cNvSpPr txBox="1"/>
          <p:nvPr/>
        </p:nvSpPr>
        <p:spPr>
          <a:xfrm>
            <a:off x="4698725" y="3738962"/>
            <a:ext cx="3573760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>
                <a:latin typeface="Georgia" panose="02040502050405020303" pitchFamily="18" charset="0"/>
              </a:rPr>
              <a:t>Майже весь час свого правління воював.</a:t>
            </a:r>
          </a:p>
          <a:p>
            <a:pPr marL="285750" indent="-285750">
              <a:buFontTx/>
              <a:buChar char="-"/>
            </a:pPr>
            <a:r>
              <a:rPr lang="uk-UA" dirty="0">
                <a:latin typeface="Georgia" panose="02040502050405020303" pitchFamily="18" charset="0"/>
              </a:rPr>
              <a:t>Збільшив територію Єгипту в кілька разів.</a:t>
            </a:r>
          </a:p>
          <a:p>
            <a:pPr marL="285750" indent="-285750">
              <a:buFontTx/>
              <a:buChar char="-"/>
            </a:pPr>
            <a:r>
              <a:rPr lang="uk-UA" dirty="0">
                <a:latin typeface="Georgia" panose="02040502050405020303" pitchFamily="18" charset="0"/>
              </a:rPr>
              <a:t>Створив військовий флот (армія кораблів).</a:t>
            </a:r>
          </a:p>
          <a:p>
            <a:pPr marL="285750" indent="-285750">
              <a:buFontTx/>
              <a:buChar char="-"/>
            </a:pPr>
            <a:r>
              <a:rPr lang="uk-UA" dirty="0">
                <a:latin typeface="Georgia" panose="02040502050405020303" pitchFamily="18" charset="0"/>
              </a:rPr>
              <a:t>Створив сильну армію.</a:t>
            </a:r>
          </a:p>
          <a:p>
            <a:pPr marL="285750" indent="-285750">
              <a:buFontTx/>
              <a:buChar char="-"/>
            </a:pPr>
            <a:r>
              <a:rPr lang="uk-UA" dirty="0">
                <a:latin typeface="Georgia" panose="02040502050405020303" pitchFamily="18" charset="0"/>
              </a:rPr>
              <a:t>Почав активно використовувати бойові </a:t>
            </a:r>
            <a:r>
              <a:rPr lang="uk-UA" u="sng" dirty="0">
                <a:latin typeface="Georgia" panose="02040502050405020303" pitchFamily="18" charset="0"/>
              </a:rPr>
              <a:t>колісниці</a:t>
            </a:r>
            <a:r>
              <a:rPr lang="uk-UA" dirty="0">
                <a:latin typeface="Georgia" panose="02040502050405020303" pitchFamily="18" charset="0"/>
              </a:rPr>
              <a:t> </a:t>
            </a:r>
            <a:r>
              <a:rPr lang="uk-UA" sz="1400" dirty="0">
                <a:latin typeface="Georgia" panose="02040502050405020303" pitchFamily="18" charset="0"/>
              </a:rPr>
              <a:t>(вози на двох колесах запряжені кіньми)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5EF617-A1AD-06C6-4081-CB8BB7CDA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33" y="206542"/>
            <a:ext cx="1778000" cy="2362200"/>
          </a:xfrm>
          <a:prstGeom prst="rect">
            <a:avLst/>
          </a:prstGeom>
        </p:spPr>
      </p:pic>
      <p:pic>
        <p:nvPicPr>
          <p:cNvPr id="8" name="Місце для вмісту 3">
            <a:extLst>
              <a:ext uri="{FF2B5EF4-FFF2-40B4-BE49-F238E27FC236}">
                <a16:creationId xmlns:a16="http://schemas.microsoft.com/office/drawing/2014/main" id="{D45F7F2F-A0F1-DF3D-E27A-124FCD3CC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913" y="3904232"/>
            <a:ext cx="3662969" cy="27472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019402-52D0-8FEB-17F4-C2CA45E78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33" y="3978784"/>
            <a:ext cx="4503780" cy="259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35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5156A-BEAB-0A5F-32B7-65966BBC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573" y="151144"/>
            <a:ext cx="10121462" cy="689684"/>
          </a:xfrm>
        </p:spPr>
        <p:txBody>
          <a:bodyPr>
            <a:normAutofit fontScale="90000"/>
          </a:bodyPr>
          <a:lstStyle/>
          <a:p>
            <a:r>
              <a:rPr lang="ru-RU" sz="24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Аменхотеп </a:t>
            </a:r>
            <a:r>
              <a:rPr lang="en" sz="24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IV </a:t>
            </a:r>
            <a:r>
              <a:rPr lang="ru-RU" sz="24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або</a:t>
            </a:r>
            <a:r>
              <a:rPr lang="ru-RU" sz="24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Ехнатон</a:t>
            </a:r>
            <a:r>
              <a:rPr lang="ru-RU" sz="24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названий фараоном-</a:t>
            </a:r>
            <a:r>
              <a:rPr lang="ru-RU" sz="24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єретиком</a:t>
            </a:r>
            <a:br>
              <a:rPr lang="ru-RU" sz="24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endParaRPr lang="ru-UA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7B928B-E10C-1220-91F0-6933F945B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459" y="599090"/>
            <a:ext cx="10808576" cy="3003480"/>
          </a:xfrm>
        </p:spPr>
        <p:txBody>
          <a:bodyPr>
            <a:normAutofit fontScale="92500" lnSpcReduction="20000"/>
          </a:bodyPr>
          <a:lstStyle/>
          <a:p>
            <a:r>
              <a:rPr lang="ru-RU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В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ін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правив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між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1353 і 1336 роками.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Він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увійшов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в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історію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з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прізвиськом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фараона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Єретика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оскільки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встановив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ru-RU" sz="16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монотеїстичний</a:t>
            </a:r>
            <a:r>
              <a:rPr lang="ru-RU" sz="16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культ Атона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яким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було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не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хто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інший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як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сонце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</a:t>
            </a:r>
          </a:p>
          <a:p>
            <a:pPr algn="l"/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Уславився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тим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що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за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своє-недовге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життя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здійснив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релігійну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реформу,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підійшовши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до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утвердження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єдинобожжя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Аменхотеп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був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верховним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владикою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Палестини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Фінікії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та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Сирії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а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його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власна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держава включала велику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частину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території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сучасних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Судану та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Ліві</a:t>
            </a:r>
            <a:r>
              <a:rPr lang="ru-RU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ї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Єдиним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серйозним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суперником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Аменхотепа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була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Ассирійська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держава. </a:t>
            </a:r>
          </a:p>
          <a:p>
            <a:pPr algn="l"/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Зведення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фараоном храму Атона в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Фівах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призвело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до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повного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розриву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з культом Амона та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його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жерцями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Аменхотеп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змінив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своє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тронне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ім'я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(«Амон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задоволений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») на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Ехнатон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(«слуга Атона»). </a:t>
            </a:r>
          </a:p>
          <a:p>
            <a:pPr algn="l"/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Ехнатон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сам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виступав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як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верховний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жрець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Атона,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складав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гімни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в честь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цього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божества і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проповідував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своє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учення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серед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послідовників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У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центрі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культу Атона стояла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Маат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—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одночасно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і богиня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правди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і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саме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поняття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«правда». </a:t>
            </a:r>
          </a:p>
          <a:p>
            <a:pPr algn="l" fontAlgn="base"/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І ми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також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повинні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поговорити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з вами про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дружинк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фараона.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Жінка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така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прекрасна, і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обдарована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правити</a:t>
            </a: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.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Повертаючись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до теми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мистецтва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саме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до </a:t>
            </a:r>
            <a:r>
              <a:rPr lang="ru-RU" sz="16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погруддя</a:t>
            </a:r>
            <a:r>
              <a:rPr lang="ru-RU" sz="1600" b="1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1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Нефертіті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 -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це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одна з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найвідоміших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скульптур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Стародавнього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0" i="0" u="none" strike="noStrike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Єгипту</a:t>
            </a:r>
            <a:r>
              <a:rPr lang="ru-RU" sz="1600" b="0" i="0" u="none" strike="noStrike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413E9D-0054-C311-491B-B01EE0E0F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93" y="3676143"/>
            <a:ext cx="4954313" cy="31042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B404EE-1640-C372-4E70-795A33A0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537" y="3429000"/>
            <a:ext cx="2379498" cy="33312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B5C069-E423-25AD-E7E8-89360AA11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304" y="3864327"/>
            <a:ext cx="2002220" cy="26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2496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{2BB1B43C-ADE8-CC45-84E3-80E614AB58AD}tf10001069</Template>
  <TotalTime>293</TotalTime>
  <Words>1612</Words>
  <Application>Microsoft Macintosh PowerPoint</Application>
  <PresentationFormat>Широкоэкранный</PresentationFormat>
  <Paragraphs>70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Georgia</vt:lpstr>
      <vt:lpstr>Wingdings 3</vt:lpstr>
      <vt:lpstr>Легкий дым</vt:lpstr>
      <vt:lpstr>Влада фараона в Давньому Єгипті.</vt:lpstr>
      <vt:lpstr>Об’єднання Верхнього і Нижнього Єгипту</vt:lpstr>
      <vt:lpstr>Влада в Давньому Єгипті</vt:lpstr>
      <vt:lpstr>Презентация PowerPoint</vt:lpstr>
      <vt:lpstr>Найвідоміші фараони</vt:lpstr>
      <vt:lpstr>Хеопс, перший серед найважливіших фараонів Стародавнього Єгипту </vt:lpstr>
      <vt:lpstr>Хатшепсут</vt:lpstr>
      <vt:lpstr>Тутмос III, завойовник</vt:lpstr>
      <vt:lpstr>Аменхотеп IV або Ехнатон, названий фараоном-єретиком </vt:lpstr>
      <vt:lpstr>Тутанхамон, наймолодший серед найважливіших фараонів Стародавнього Єгипту</vt:lpstr>
      <vt:lpstr>Рамзес II, Король Будівельників.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Влада фараона в Давньому Єгипті.</dc:title>
  <dc:creator>Microsoft Office User</dc:creator>
  <cp:lastModifiedBy>Microsoft Office User</cp:lastModifiedBy>
  <cp:revision>5</cp:revision>
  <dcterms:created xsi:type="dcterms:W3CDTF">2023-11-13T08:43:39Z</dcterms:created>
  <dcterms:modified xsi:type="dcterms:W3CDTF">2023-11-13T13:37:17Z</dcterms:modified>
</cp:coreProperties>
</file>