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1764" r:id="rId3"/>
    <p:sldId id="2397" r:id="rId4"/>
    <p:sldId id="2398" r:id="rId5"/>
    <p:sldId id="2399" r:id="rId6"/>
    <p:sldId id="2400" r:id="rId7"/>
    <p:sldId id="2401" r:id="rId8"/>
    <p:sldId id="2402" r:id="rId9"/>
    <p:sldId id="2404" r:id="rId10"/>
    <p:sldId id="2409" r:id="rId11"/>
    <p:sldId id="2410" r:id="rId12"/>
    <p:sldId id="2411" r:id="rId13"/>
    <p:sldId id="2412" r:id="rId14"/>
    <p:sldId id="2413" r:id="rId15"/>
    <p:sldId id="2414" r:id="rId16"/>
    <p:sldId id="2415" r:id="rId17"/>
    <p:sldId id="2416" r:id="rId18"/>
    <p:sldId id="2420" r:id="rId19"/>
    <p:sldId id="2421" r:id="rId20"/>
    <p:sldId id="2417" r:id="rId21"/>
    <p:sldId id="2422" r:id="rId22"/>
    <p:sldId id="2423" r:id="rId23"/>
    <p:sldId id="2424" r:id="rId24"/>
    <p:sldId id="2425" r:id="rId25"/>
    <p:sldId id="2426" r:id="rId26"/>
    <p:sldId id="2427" r:id="rId27"/>
    <p:sldId id="2428" r:id="rId28"/>
    <p:sldId id="2434" r:id="rId29"/>
    <p:sldId id="2435" r:id="rId30"/>
    <p:sldId id="2453" r:id="rId31"/>
    <p:sldId id="2436" r:id="rId32"/>
    <p:sldId id="2437" r:id="rId33"/>
    <p:sldId id="2438" r:id="rId34"/>
    <p:sldId id="2439" r:id="rId35"/>
    <p:sldId id="2446" r:id="rId36"/>
    <p:sldId id="2447" r:id="rId37"/>
    <p:sldId id="2441" r:id="rId38"/>
    <p:sldId id="2442" r:id="rId39"/>
    <p:sldId id="2443" r:id="rId40"/>
    <p:sldId id="2444" r:id="rId41"/>
    <p:sldId id="2445" r:id="rId42"/>
    <p:sldId id="2448" r:id="rId43"/>
    <p:sldId id="2449" r:id="rId44"/>
    <p:sldId id="2452" r:id="rId45"/>
    <p:sldId id="401" r:id="rId46"/>
    <p:sldId id="2315" r:id="rId47"/>
    <p:sldId id="2352" r:id="rId48"/>
    <p:sldId id="259" r:id="rId49"/>
    <p:sldId id="261" r:id="rId50"/>
    <p:sldId id="304" r:id="rId5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ій Мацаєнко" initials="СМ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008000"/>
    <a:srgbClr val="B9EDD5"/>
    <a:srgbClr val="FF0000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5" autoAdjust="0"/>
    <p:restoredTop sz="94967" autoAdjust="0"/>
  </p:normalViewPr>
  <p:slideViewPr>
    <p:cSldViewPr snapToGrid="0">
      <p:cViewPr varScale="1">
        <p:scale>
          <a:sx n="81" d="100"/>
          <a:sy n="81" d="100"/>
        </p:scale>
        <p:origin x="74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50FBD1F2-4C55-4F57-89A8-2CE481D690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AD8AF2-E2AE-4C52-B9B4-6AF1129ABC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C7D71-3488-444E-AE19-0433C56E2C7E}" type="datetimeFigureOut">
              <a:rPr lang="uk-UA" smtClean="0"/>
              <a:t>18.10.2022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AD7158-BD18-4335-A692-E24BD6487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324F83E-65E2-4AD5-8920-3D24836695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44EC-BD58-4F28-9CE2-D871C7A72A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284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18.10.2022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>
            <a:extLst>
              <a:ext uri="{FF2B5EF4-FFF2-40B4-BE49-F238E27FC236}">
                <a16:creationId xmlns:a16="http://schemas.microsoft.com/office/drawing/2014/main" id="{15188BC1-6A29-4440-851D-78704FAB54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211B2550-E4FE-40D9-A53F-2775EFA85CB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F61C30A-C0A4-4AFE-B122-7126E4E39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C62D65B1-DDB6-4F1A-88B0-3B1C4F1EA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5E9ACDDD-734C-439C-A7A6-33549EC76CAD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6E5CC459-AFC2-49DE-B801-EEB20CDBE33B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A2B73FD6-F47F-48EE-82AA-5A3168F3F71E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56EC3890-4041-4784-B83D-1B8D1BE6BDB2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64A12066-C274-4EF7-8DE1-E02EED926CDC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AC3714D8-4584-4F0A-800A-5261BA8EF8F4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0F3C65CC-7E77-4C46-89D1-D00C186A3555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2452FC2B-A2F2-462D-8499-66AAA65B8E78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E1C6528E-F6B8-4B28-8A1D-68521FC82926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ECD90067-51ED-4A43-A3BD-CD265C378EEF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1BA7FCFF-2FF9-46D6-B1B8-3DB46F728CDB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78DF5C15-3EF1-447F-9E8A-770F9964A14B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9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74BFAC0B-7266-44AA-95B9-0CDD12C49151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64D47566-C59E-4DF7-B920-1072863AEA5B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46E86B14-EF02-42D6-B109-FEBF549788DB}"/>
              </a:ext>
            </a:extLst>
          </p:cNvPr>
          <p:cNvSpPr/>
          <p:nvPr userDrawn="1"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0A65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Ривкінд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Й.Я.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2E85CBAB-CDEB-4DBC-AC03-90264482228A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771C9307-559A-4419-95B2-3E77B2D2182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FC1D8954-ED9B-48A9-80B2-42A18C99F94F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6" name="Графіка 3">
              <a:extLst>
                <a:ext uri="{FF2B5EF4-FFF2-40B4-BE49-F238E27FC236}">
                  <a16:creationId xmlns:a16="http://schemas.microsoft.com/office/drawing/2014/main" id="{F1FE3724-EA3E-4A0C-94A8-4AFBDC45D173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8" name="Полілінія: фігура 27">
                <a:extLst>
                  <a:ext uri="{FF2B5EF4-FFF2-40B4-BE49-F238E27FC236}">
                    <a16:creationId xmlns:a16="http://schemas.microsoft.com/office/drawing/2014/main" id="{981E16ED-E14F-40A7-8B15-813654CA55EB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9" name="Графіка 3">
                <a:extLst>
                  <a:ext uri="{FF2B5EF4-FFF2-40B4-BE49-F238E27FC236}">
                    <a16:creationId xmlns:a16="http://schemas.microsoft.com/office/drawing/2014/main" id="{190B7C31-3B2A-4E5C-AC3C-33EFC28CA9FF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94C9460F-C214-47E8-AD0C-EDED0B9F4B57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54AA98C1-09FC-4562-ABF4-90551A4EA5B5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A0AB8D5F-4159-466B-993A-4954156D26A7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D5120B30-71C3-41E6-BC35-9B813C947926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5" name="Полілінія: фігура 34">
                  <a:extLst>
                    <a:ext uri="{FF2B5EF4-FFF2-40B4-BE49-F238E27FC236}">
                      <a16:creationId xmlns:a16="http://schemas.microsoft.com/office/drawing/2014/main" id="{B81C0675-9DC1-4482-85AE-41F1F5F055D5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0" name="Полілінія: фігура 29">
                <a:extLst>
                  <a:ext uri="{FF2B5EF4-FFF2-40B4-BE49-F238E27FC236}">
                    <a16:creationId xmlns:a16="http://schemas.microsoft.com/office/drawing/2014/main" id="{F0DC46B9-CC58-4BB8-B634-FD933ED38902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7" name="Прямокутник: округлені кути 26">
              <a:extLst>
                <a:ext uri="{FF2B5EF4-FFF2-40B4-BE49-F238E27FC236}">
                  <a16:creationId xmlns:a16="http://schemas.microsoft.com/office/drawing/2014/main" id="{EED26023-E18F-47A6-88CE-92751A8FAD1C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9CF7F389-44D9-4E27-B849-0760F744231D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40F268-C8DC-4A43-8D79-2ADEF9F52253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99809887-F5FF-4B6D-94D2-FAA822832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71ABBEAD-E17F-403A-9CF1-1AC97AEC0BD2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4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4.4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418C355A-BEF5-45F8-B60D-B62C58B1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7A63514-51BF-4EB1-A1B3-342E4DF89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dirty="0"/>
              <a:t>Фільтрація та сортування даних у таблицях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82FFB42-9BAA-47F7-8720-601FBE84A3B3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</a:t>
            </a:r>
            <a:r>
              <a:rPr lang="uk-UA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38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2401BFB7-CAD7-483F-9C15-FE0F341D8A5D}"/>
              </a:ext>
            </a:extLst>
          </p:cNvPr>
          <p:cNvGrpSpPr/>
          <p:nvPr/>
        </p:nvGrpSpPr>
        <p:grpSpPr>
          <a:xfrm>
            <a:off x="6587449" y="3942640"/>
            <a:ext cx="2336812" cy="2336812"/>
            <a:chOff x="896167" y="607731"/>
            <a:chExt cx="4774296" cy="4774296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868AEC7-7B70-4F35-A0FF-C6D7800B6D24}"/>
                </a:ext>
              </a:extLst>
            </p:cNvPr>
            <p:cNvSpPr/>
            <p:nvPr/>
          </p:nvSpPr>
          <p:spPr>
            <a:xfrm>
              <a:off x="896167" y="607731"/>
              <a:ext cx="4774296" cy="4774296"/>
            </a:xfrm>
            <a:prstGeom prst="ellipse">
              <a:avLst/>
            </a:prstGeom>
            <a:solidFill>
              <a:srgbClr val="AC9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4" name="Picture 2" descr="Ð ÐµÐ·ÑÐ»ÑÑÐ°Ñ Ð¿Ð¾ÑÑÐºÑ Ð·Ð¾Ð±ÑÐ°Ð¶ÐµÐ½Ñ Ð·Ð° Ð·Ð°Ð¿Ð¸ÑÐ¾Ð¼ &quot;Access new icon&quot;">
              <a:extLst>
                <a:ext uri="{FF2B5EF4-FFF2-40B4-BE49-F238E27FC236}">
                  <a16:creationId xmlns:a16="http://schemas.microsoft.com/office/drawing/2014/main" id="{A64E2781-7BF8-4553-BF11-F0E2C763D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082" y="1475976"/>
              <a:ext cx="3017366" cy="301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data filter, digital conversion, funnel analysis, web conversion funnel, website conversion icon">
            <a:extLst>
              <a:ext uri="{FF2B5EF4-FFF2-40B4-BE49-F238E27FC236}">
                <a16:creationId xmlns:a16="http://schemas.microsoft.com/office/drawing/2014/main" id="{C8575CF8-24C6-4E1B-BE9F-A1335B98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431" y="3937636"/>
            <a:ext cx="2336812" cy="23368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Пошук і замінювання даних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5661F-2C53-4A20-9AAD-F0248D4E67B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Слід зауважити, якщо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Зіставити</a:t>
            </a:r>
            <a:r>
              <a:rPr lang="uk-UA" sz="2800" b="1" i="1" kern="0" dirty="0">
                <a:solidFill>
                  <a:srgbClr val="FFFFFF"/>
                </a:solidFill>
              </a:rPr>
              <a:t> вибрати значення: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18D1283-E089-4E5F-B1B1-DBE2890F1DF2}"/>
              </a:ext>
            </a:extLst>
          </p:cNvPr>
          <p:cNvSpPr/>
          <p:nvPr/>
        </p:nvSpPr>
        <p:spPr>
          <a:xfrm>
            <a:off x="69850" y="2248569"/>
            <a:ext cx="3973050" cy="1069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Усе поле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FC3C38B-7996-4020-B8C2-8E69FEE95459}"/>
              </a:ext>
            </a:extLst>
          </p:cNvPr>
          <p:cNvSpPr/>
          <p:nvPr/>
        </p:nvSpPr>
        <p:spPr>
          <a:xfrm>
            <a:off x="4110552" y="2248569"/>
            <a:ext cx="3973050" cy="1069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Будь-яка частина поля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615BBBD-1DA2-4F6B-A0A1-D371C0BB5AB3}"/>
              </a:ext>
            </a:extLst>
          </p:cNvPr>
          <p:cNvSpPr/>
          <p:nvPr/>
        </p:nvSpPr>
        <p:spPr>
          <a:xfrm>
            <a:off x="8149100" y="2248569"/>
            <a:ext cx="3973050" cy="1069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Початок поля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9B67348-F445-4986-A46E-530AE89B467C}"/>
              </a:ext>
            </a:extLst>
          </p:cNvPr>
          <p:cNvSpPr/>
          <p:nvPr/>
        </p:nvSpPr>
        <p:spPr>
          <a:xfrm>
            <a:off x="69850" y="3428999"/>
            <a:ext cx="3973050" cy="25543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під час пошуку зразок буде порівнюватися із вмістом всіх записів поля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5AFAF88-CD79-46FA-BB1B-18B1508F3E6E}"/>
              </a:ext>
            </a:extLst>
          </p:cNvPr>
          <p:cNvSpPr/>
          <p:nvPr/>
        </p:nvSpPr>
        <p:spPr>
          <a:xfrm>
            <a:off x="4110552" y="3428999"/>
            <a:ext cx="3973050" cy="25543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порівнюватися зі зразком буде будь-яка частина вмісту клітинки поля 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BFA0F02E-3EE3-4F82-820D-0D43C622A7FF}"/>
              </a:ext>
            </a:extLst>
          </p:cNvPr>
          <p:cNvSpPr/>
          <p:nvPr/>
        </p:nvSpPr>
        <p:spPr>
          <a:xfrm>
            <a:off x="8149100" y="3428999"/>
            <a:ext cx="3973050" cy="25543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порівняння буде здійснено по початкових символах клітинки поля</a:t>
            </a:r>
          </a:p>
        </p:txBody>
      </p:sp>
    </p:spTree>
    <p:extLst>
      <p:ext uri="{BB962C8B-B14F-4D97-AF65-F5344CB8AC3E}">
        <p14:creationId xmlns:p14="http://schemas.microsoft.com/office/powerpoint/2010/main" val="238384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Пошук і замінювання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E565C-604B-4130-A8E9-2053D443303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Шукати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встановлюють</a:t>
            </a:r>
            <a:r>
              <a:rPr lang="uk-UA" sz="2800" b="1" i="1" kern="0" dirty="0">
                <a:solidFill>
                  <a:srgbClr val="FFFFFF"/>
                </a:solidFill>
              </a:rPr>
              <a:t> напрям пошуку від поточного запису: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13CF596-EC8A-42A3-B4DE-A769CA0F0560}"/>
              </a:ext>
            </a:extLst>
          </p:cNvPr>
          <p:cNvSpPr/>
          <p:nvPr/>
        </p:nvSpPr>
        <p:spPr>
          <a:xfrm>
            <a:off x="69850" y="2248569"/>
            <a:ext cx="3973050" cy="1069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Угору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875EBC7-7A30-4D44-A2A2-8D6297A1E652}"/>
              </a:ext>
            </a:extLst>
          </p:cNvPr>
          <p:cNvSpPr/>
          <p:nvPr/>
        </p:nvSpPr>
        <p:spPr>
          <a:xfrm>
            <a:off x="4110552" y="2248569"/>
            <a:ext cx="3973050" cy="1069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Униз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4927344-E699-4DF0-9089-72C707DCCD36}"/>
              </a:ext>
            </a:extLst>
          </p:cNvPr>
          <p:cNvSpPr/>
          <p:nvPr/>
        </p:nvSpPr>
        <p:spPr>
          <a:xfrm>
            <a:off x="8149100" y="2248569"/>
            <a:ext cx="3973050" cy="10695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Усюди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BDE5F5F-C5B6-4542-828A-00E14DD95E1A}"/>
              </a:ext>
            </a:extLst>
          </p:cNvPr>
          <p:cNvSpPr/>
          <p:nvPr/>
        </p:nvSpPr>
        <p:spPr>
          <a:xfrm>
            <a:off x="69850" y="3428999"/>
            <a:ext cx="3973050" cy="11724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першого запису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28247C7-DC2B-46B6-8F07-F9E9A64A5262}"/>
              </a:ext>
            </a:extLst>
          </p:cNvPr>
          <p:cNvSpPr/>
          <p:nvPr/>
        </p:nvSpPr>
        <p:spPr>
          <a:xfrm>
            <a:off x="4110552" y="3428999"/>
            <a:ext cx="3973050" cy="11724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останнього запису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9A8D5B7-355F-41FE-89CA-CC14CB627D84}"/>
              </a:ext>
            </a:extLst>
          </p:cNvPr>
          <p:cNvSpPr/>
          <p:nvPr/>
        </p:nvSpPr>
        <p:spPr>
          <a:xfrm>
            <a:off x="8149100" y="3428999"/>
            <a:ext cx="3973050" cy="11724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 всій таблиці (</a:t>
            </a:r>
            <a:r>
              <a:rPr lang="ru-RU" sz="2800" b="1" i="1" kern="0" dirty="0" err="1">
                <a:solidFill>
                  <a:srgbClr val="FFFFFF"/>
                </a:solidFill>
              </a:rPr>
              <a:t>всьому</a:t>
            </a:r>
            <a:r>
              <a:rPr lang="ru-RU" sz="2800" b="1" i="1" kern="0" dirty="0">
                <a:solidFill>
                  <a:srgbClr val="FFFFFF"/>
                </a:solidFill>
              </a:rPr>
              <a:t> полю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1" name="Picture 2" descr="arrow, before, first, left, previous icon">
            <a:extLst>
              <a:ext uri="{FF2B5EF4-FFF2-40B4-BE49-F238E27FC236}">
                <a16:creationId xmlns:a16="http://schemas.microsoft.com/office/drawing/2014/main" id="{85B6C704-2003-49D7-B72E-B93E69EC2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 t="23628" r="22280" b="24017"/>
          <a:stretch/>
        </p:blipFill>
        <p:spPr bwMode="auto">
          <a:xfrm>
            <a:off x="1014181" y="4712368"/>
            <a:ext cx="2084387" cy="198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rrow, before, first, left, previous icon">
            <a:extLst>
              <a:ext uri="{FF2B5EF4-FFF2-40B4-BE49-F238E27FC236}">
                <a16:creationId xmlns:a16="http://schemas.microsoft.com/office/drawing/2014/main" id="{B2596966-E567-45F0-AEE0-E7108DE21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 t="23628" r="22280" b="24017"/>
          <a:stretch/>
        </p:blipFill>
        <p:spPr bwMode="auto">
          <a:xfrm flipH="1">
            <a:off x="5053806" y="4712368"/>
            <a:ext cx="2084387" cy="198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able icon">
            <a:extLst>
              <a:ext uri="{FF2B5EF4-FFF2-40B4-BE49-F238E27FC236}">
                <a16:creationId xmlns:a16="http://schemas.microsoft.com/office/drawing/2014/main" id="{34D8920D-EC53-4BA4-9742-8F6614291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19381" r="15296" b="17947"/>
          <a:stretch/>
        </p:blipFill>
        <p:spPr bwMode="auto">
          <a:xfrm>
            <a:off x="8935799" y="4601496"/>
            <a:ext cx="2399651" cy="209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Пошук і замінювання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A2B56-D5AB-46E3-9791-539B76B33B60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Замінення</a:t>
            </a:r>
            <a:r>
              <a:rPr lang="uk-UA" sz="2800" b="1" i="1" kern="0" dirty="0">
                <a:solidFill>
                  <a:srgbClr val="FFFFFF"/>
                </a:solidFill>
              </a:rPr>
              <a:t> даних у полях таблиці бази даних виконується з використанням елементів керування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Замінити</a:t>
            </a:r>
            <a:r>
              <a:rPr lang="uk-UA" sz="2800" b="1" i="1" kern="0" dirty="0">
                <a:solidFill>
                  <a:srgbClr val="FFFFFF"/>
                </a:solidFill>
              </a:rPr>
              <a:t> вікна </a:t>
            </a:r>
            <a:r>
              <a:rPr lang="uk-UA" sz="2800" b="1" i="1" kern="0" dirty="0">
                <a:solidFill>
                  <a:srgbClr val="FFFF00"/>
                </a:solidFill>
              </a:rPr>
              <a:t>Пошук і заміна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592F88-6E48-4A1F-892B-4AE8C0286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36" y="2667134"/>
            <a:ext cx="8858328" cy="3932233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46631C5-D249-4ECF-9E96-9D1B7B621F75}"/>
              </a:ext>
            </a:extLst>
          </p:cNvPr>
          <p:cNvSpPr/>
          <p:nvPr/>
        </p:nvSpPr>
        <p:spPr>
          <a:xfrm>
            <a:off x="2545697" y="3330782"/>
            <a:ext cx="1013580" cy="4273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id="{4D6FE3DA-B21D-4579-A9C6-D1BE0D0966A3}"/>
              </a:ext>
            </a:extLst>
          </p:cNvPr>
          <p:cNvSpPr/>
          <p:nvPr/>
        </p:nvSpPr>
        <p:spPr>
          <a:xfrm rot="18900000">
            <a:off x="3112890" y="267492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Пошук і замінювання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0CC65-0CE6-47A9-BE68-E276A2353ECC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описаних параметрів для пошуку, під час заміни в поле </a:t>
            </a:r>
            <a:r>
              <a:rPr lang="uk-UA" sz="2800" b="1" i="1" kern="0" dirty="0">
                <a:solidFill>
                  <a:srgbClr val="FFFF00"/>
                </a:solidFill>
              </a:rPr>
              <a:t>Замінити на </a:t>
            </a:r>
            <a:r>
              <a:rPr lang="uk-UA" sz="2800" b="1" i="1" kern="0" dirty="0">
                <a:solidFill>
                  <a:srgbClr val="FFFFFF"/>
                </a:solidFill>
              </a:rPr>
              <a:t>вводяться дані, які повинні замінити знайдені. </a:t>
            </a:r>
            <a:r>
              <a:rPr lang="uk-UA" sz="2800" b="1" i="1" kern="0" dirty="0" err="1">
                <a:solidFill>
                  <a:srgbClr val="FFFFFF"/>
                </a:solidFill>
              </a:rPr>
              <a:t>Замінення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здійснювати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9B716C6-DCEB-4E70-9090-E750E449A297}"/>
              </a:ext>
            </a:extLst>
          </p:cNvPr>
          <p:cNvSpPr/>
          <p:nvPr/>
        </p:nvSpPr>
        <p:spPr>
          <a:xfrm>
            <a:off x="72008" y="2690143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 кроках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6163FFE-A77F-45E4-8DD9-42E466C8E3D4}"/>
              </a:ext>
            </a:extLst>
          </p:cNvPr>
          <p:cNvSpPr/>
          <p:nvPr/>
        </p:nvSpPr>
        <p:spPr>
          <a:xfrm>
            <a:off x="6151978" y="2690143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одразу всіх знайдених даних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ABB34C1-BE0E-420D-92A4-EB3891312B14}"/>
              </a:ext>
            </a:extLst>
          </p:cNvPr>
          <p:cNvSpPr/>
          <p:nvPr/>
        </p:nvSpPr>
        <p:spPr>
          <a:xfrm>
            <a:off x="69848" y="4091189"/>
            <a:ext cx="5972332" cy="14935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Кнопки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Знайти</a:t>
            </a:r>
            <a:r>
              <a:rPr lang="uk-UA" sz="3200" b="1" i="1" kern="0" dirty="0">
                <a:solidFill>
                  <a:srgbClr val="FFFFFF"/>
                </a:solidFill>
              </a:rPr>
              <a:t> </a:t>
            </a:r>
            <a:r>
              <a:rPr lang="uk-UA" sz="3200" b="1" i="1" kern="0" dirty="0">
                <a:solidFill>
                  <a:srgbClr val="FFFF00"/>
                </a:solidFill>
              </a:rPr>
              <a:t>далі</a:t>
            </a:r>
            <a:r>
              <a:rPr lang="uk-UA" sz="3200" b="1" i="1" kern="0" dirty="0">
                <a:solidFill>
                  <a:srgbClr val="FFFFFF"/>
                </a:solidFill>
              </a:rPr>
              <a:t> і </a:t>
            </a:r>
            <a:r>
              <a:rPr lang="uk-UA" sz="3200" b="1" i="1" kern="0" dirty="0">
                <a:solidFill>
                  <a:srgbClr val="FFFF00"/>
                </a:solidFill>
              </a:rPr>
              <a:t>Замінити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53CCD9D-9789-436C-BB1B-190F2150468C}"/>
              </a:ext>
            </a:extLst>
          </p:cNvPr>
          <p:cNvSpPr/>
          <p:nvPr/>
        </p:nvSpPr>
        <p:spPr>
          <a:xfrm>
            <a:off x="6149818" y="4091189"/>
            <a:ext cx="5972332" cy="14935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Кнопка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Замінити все</a:t>
            </a:r>
          </a:p>
        </p:txBody>
      </p:sp>
    </p:spTree>
    <p:extLst>
      <p:ext uri="{BB962C8B-B14F-4D97-AF65-F5344CB8AC3E}">
        <p14:creationId xmlns:p14="http://schemas.microsoft.com/office/powerpoint/2010/main" val="3730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A6023-647A-44DC-BF5C-E4B98D9DF8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Часто малодосвідчені користувачі баз даних під час уведення значень у базу даних вводять зайві символи.</a:t>
            </a:r>
          </a:p>
        </p:txBody>
      </p:sp>
      <p:pic>
        <p:nvPicPr>
          <p:cNvPr id="5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E9751E5-F58E-4653-8CAE-3DD4901AE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r="5026" b="3497"/>
          <a:stretch/>
        </p:blipFill>
        <p:spPr bwMode="auto">
          <a:xfrm>
            <a:off x="5388077" y="2278064"/>
            <a:ext cx="6731915" cy="424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192E24-2EBC-48F0-A268-386F096C64DE}"/>
              </a:ext>
            </a:extLst>
          </p:cNvPr>
          <p:cNvSpPr txBox="1"/>
          <p:nvPr/>
        </p:nvSpPr>
        <p:spPr>
          <a:xfrm>
            <a:off x="72008" y="2278064"/>
            <a:ext cx="5207915" cy="424731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Наприклад, зайві пропуски перед або після даних, які вводяться. Візуально встановити наявність зайвих пропусків важко, а їх наявність у полях не дасть змогу правильно відсортувати дані або знайти потрібні. </a:t>
            </a:r>
          </a:p>
        </p:txBody>
      </p:sp>
    </p:spTree>
    <p:extLst>
      <p:ext uri="{BB962C8B-B14F-4D97-AF65-F5344CB8AC3E}">
        <p14:creationId xmlns:p14="http://schemas.microsoft.com/office/powerpoint/2010/main" val="16883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528F4-F78A-4EBF-983E-02619D3724D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бажано періодично здійснювати пошук і  видалення зайвих пропусків. Для цього в  поле  </a:t>
            </a:r>
            <a:r>
              <a:rPr lang="uk-UA" sz="2800" b="1" i="1" kern="0" dirty="0">
                <a:solidFill>
                  <a:srgbClr val="FFFF00"/>
                </a:solidFill>
              </a:rPr>
              <a:t>Знайти</a:t>
            </a:r>
            <a:r>
              <a:rPr lang="uk-UA" sz="2800" b="1" i="1" kern="0" dirty="0">
                <a:solidFill>
                  <a:srgbClr val="FFFFFF"/>
                </a:solidFill>
              </a:rPr>
              <a:t> вводиться пропуск, а в поле </a:t>
            </a:r>
            <a:r>
              <a:rPr lang="uk-UA" sz="2800" b="1" i="1" kern="0" dirty="0">
                <a:solidFill>
                  <a:srgbClr val="FFFF00"/>
                </a:solidFill>
              </a:rPr>
              <a:t>Замінити на </a:t>
            </a:r>
            <a:r>
              <a:rPr lang="uk-UA" sz="2800" b="1" i="1" kern="0" dirty="0">
                <a:solidFill>
                  <a:srgbClr val="FFFFFF"/>
                </a:solidFill>
              </a:rPr>
              <a:t>не вводиться жодного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символа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1A0468-0F11-458F-A220-3DD9A150B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660" y="3161225"/>
            <a:ext cx="6812680" cy="302416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3C37FBE-2BFE-4F91-981B-474A35A60EB7}"/>
              </a:ext>
            </a:extLst>
          </p:cNvPr>
          <p:cNvSpPr/>
          <p:nvPr/>
        </p:nvSpPr>
        <p:spPr>
          <a:xfrm>
            <a:off x="3799840" y="4072479"/>
            <a:ext cx="226060" cy="3147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9B9E1-0BB7-4B60-80CA-1A3DB4D0A56D}"/>
              </a:ext>
            </a:extLst>
          </p:cNvPr>
          <p:cNvSpPr txBox="1"/>
          <p:nvPr/>
        </p:nvSpPr>
        <p:spPr>
          <a:xfrm>
            <a:off x="4233112" y="3429000"/>
            <a:ext cx="2678988" cy="523220"/>
          </a:xfrm>
          <a:prstGeom prst="wedgeRectCallout">
            <a:avLst>
              <a:gd name="adj1" fmla="val -63635"/>
              <a:gd name="adj2" fmla="val 11621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Пропуск</a:t>
            </a:r>
          </a:p>
        </p:txBody>
      </p:sp>
    </p:spTree>
    <p:extLst>
      <p:ext uri="{BB962C8B-B14F-4D97-AF65-F5344CB8AC3E}">
        <p14:creationId xmlns:p14="http://schemas.microsoft.com/office/powerpoint/2010/main" val="22918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A50D5-E63D-4975-8B7E-6385E0CC2259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заміни зайвих пропусків на початку вмісту поля слід вибрати в 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Зіставити</a:t>
            </a:r>
            <a:r>
              <a:rPr lang="uk-UA" sz="2800" b="1" i="1" kern="0" dirty="0">
                <a:solidFill>
                  <a:srgbClr val="FFFFFF"/>
                </a:solidFill>
              </a:rPr>
              <a:t>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Початок поля</a:t>
            </a:r>
            <a:r>
              <a:rPr lang="uk-UA" sz="2800" b="1" i="1" kern="0" dirty="0">
                <a:solidFill>
                  <a:srgbClr val="FFFFFF"/>
                </a:solidFill>
              </a:rPr>
              <a:t>. Для </a:t>
            </a:r>
            <a:r>
              <a:rPr lang="uk-UA" sz="2800" b="1" i="1" kern="0" dirty="0" err="1">
                <a:solidFill>
                  <a:srgbClr val="FFFFFF"/>
                </a:solidFill>
              </a:rPr>
              <a:t>замінення</a:t>
            </a:r>
            <a:r>
              <a:rPr lang="uk-UA" sz="2800" b="1" i="1" kern="0" dirty="0">
                <a:solidFill>
                  <a:srgbClr val="FFFFFF"/>
                </a:solidFill>
              </a:rPr>
              <a:t> зайвих пропусків у середині або в кінці фрагмента тексту пошук і заміну доведеться виконати по черзі для кожного знайденого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символа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12624-9C2E-4F02-8E5B-4A0B4C198B6C}"/>
              </a:ext>
            </a:extLst>
          </p:cNvPr>
          <p:cNvSpPr txBox="1"/>
          <p:nvPr/>
        </p:nvSpPr>
        <p:spPr>
          <a:xfrm>
            <a:off x="72008" y="3584012"/>
            <a:ext cx="602399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середині фрагмента тексту доволі часто необхідно замінювати два пропуска на один.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A9C5EA-7CD4-48D9-B0CC-F279A2D7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117" y="3584012"/>
            <a:ext cx="5857875" cy="2600325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6C73957-4019-45D3-88C8-8F4539D3799D}"/>
              </a:ext>
            </a:extLst>
          </p:cNvPr>
          <p:cNvSpPr/>
          <p:nvPr/>
        </p:nvSpPr>
        <p:spPr>
          <a:xfrm>
            <a:off x="7203190" y="5188317"/>
            <a:ext cx="1716020" cy="3018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A47D1B6D-34C3-42A1-99C1-C5AAAC1A6510}"/>
              </a:ext>
            </a:extLst>
          </p:cNvPr>
          <p:cNvSpPr/>
          <p:nvPr/>
        </p:nvSpPr>
        <p:spPr>
          <a:xfrm rot="18900000">
            <a:off x="7917554" y="456013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6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60FA1-B340-41DC-B670-2B736852FBDB}"/>
              </a:ext>
            </a:extLst>
          </p:cNvPr>
          <p:cNvSpPr txBox="1"/>
          <p:nvPr/>
        </p:nvSpPr>
        <p:spPr>
          <a:xfrm>
            <a:off x="72009" y="5896635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ANSI-89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DA474-213E-4335-A7EC-7CA531312695}"/>
              </a:ext>
            </a:extLst>
          </p:cNvPr>
          <p:cNvSpPr txBox="1"/>
          <p:nvPr/>
        </p:nvSpPr>
        <p:spPr>
          <a:xfrm>
            <a:off x="7134478" y="5896635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ANSI-92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0DFC9F-44CF-4ECE-8D60-31C93A6FF529}"/>
              </a:ext>
            </a:extLst>
          </p:cNvPr>
          <p:cNvSpPr txBox="1"/>
          <p:nvPr/>
        </p:nvSpPr>
        <p:spPr>
          <a:xfrm>
            <a:off x="5172264" y="5896635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893DDF-DA9F-4EEF-BC73-9BD6DEF576F7}"/>
              </a:ext>
            </a:extLst>
          </p:cNvPr>
          <p:cNvSpPr txBox="1"/>
          <p:nvPr/>
        </p:nvSpPr>
        <p:spPr>
          <a:xfrm>
            <a:off x="70929" y="437527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базах даних, створених у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, можуть використовуватися символи узагальнення за різними стандартами:</a:t>
            </a:r>
          </a:p>
        </p:txBody>
      </p:sp>
      <p:pic>
        <p:nvPicPr>
          <p:cNvPr id="1026" name="Picture 2" descr="DevOps for Databases in Azure with MySQL and Terraform Online Class |  LinkedIn Learning, formerly Lynda.com">
            <a:extLst>
              <a:ext uri="{FF2B5EF4-FFF2-40B4-BE49-F238E27FC236}">
                <a16:creationId xmlns:a16="http://schemas.microsoft.com/office/drawing/2014/main" id="{8BD4B673-3996-4FAA-8F74-3AA4B518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43" y="1196763"/>
            <a:ext cx="5408249" cy="30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F23FBCD-599B-4BCA-839D-EBEEDC1E2B04}"/>
              </a:ext>
            </a:extLst>
          </p:cNvPr>
          <p:cNvSpPr/>
          <p:nvPr/>
        </p:nvSpPr>
        <p:spPr>
          <a:xfrm>
            <a:off x="72009" y="1196763"/>
            <a:ext cx="6487817" cy="3042141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900" b="1" i="1" kern="0" dirty="0">
                <a:solidFill>
                  <a:srgbClr val="FFFFFF"/>
                </a:solidFill>
              </a:rPr>
              <a:t>Під час пошуку даних можна використати спеціальні символи, які ще в </a:t>
            </a:r>
            <a:r>
              <a:rPr lang="uk-UA" sz="2900" b="1" i="1" kern="0" dirty="0">
                <a:solidFill>
                  <a:srgbClr val="FFFF00"/>
                </a:solidFill>
              </a:rPr>
              <a:t>Access</a:t>
            </a:r>
            <a:r>
              <a:rPr lang="uk-UA" sz="2900" b="1" i="1" kern="0" dirty="0">
                <a:solidFill>
                  <a:srgbClr val="FFFFFF"/>
                </a:solidFill>
              </a:rPr>
              <a:t> називають </a:t>
            </a:r>
            <a:r>
              <a:rPr lang="uk-UA" sz="2900" b="1" i="1" kern="0" dirty="0">
                <a:solidFill>
                  <a:srgbClr val="FFFF00"/>
                </a:solidFill>
              </a:rPr>
              <a:t>символами узагальнення</a:t>
            </a:r>
            <a:r>
              <a:rPr lang="uk-UA" sz="29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214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3A7D0-8591-411C-A4B8-EDF5E2284ACB}"/>
              </a:ext>
            </a:extLst>
          </p:cNvPr>
          <p:cNvSpPr txBox="1"/>
          <p:nvPr/>
        </p:nvSpPr>
        <p:spPr>
          <a:xfrm>
            <a:off x="70929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Символи узагальнення ANSI-92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A16D56C-6D43-4DAF-B74D-B25E373FF670}"/>
              </a:ext>
            </a:extLst>
          </p:cNvPr>
          <p:cNvSpPr/>
          <p:nvPr/>
        </p:nvSpPr>
        <p:spPr>
          <a:xfrm>
            <a:off x="72008" y="1853680"/>
            <a:ext cx="1094142" cy="9372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Сим-</a:t>
            </a:r>
          </a:p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воли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07DBBD5-CDA5-4E49-9A62-F98B4708755C}"/>
              </a:ext>
            </a:extLst>
          </p:cNvPr>
          <p:cNvSpPr/>
          <p:nvPr/>
        </p:nvSpPr>
        <p:spPr>
          <a:xfrm>
            <a:off x="1272209" y="1853680"/>
            <a:ext cx="3916017" cy="9372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Що позначає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A36DFD4-45E4-42F2-9EE4-C366CC01C9DA}"/>
              </a:ext>
            </a:extLst>
          </p:cNvPr>
          <p:cNvSpPr/>
          <p:nvPr/>
        </p:nvSpPr>
        <p:spPr>
          <a:xfrm>
            <a:off x="5294285" y="1853680"/>
            <a:ext cx="1891706" cy="9372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Приклади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запису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4AA2A99-5960-4B31-992B-5FDBCBFC593D}"/>
              </a:ext>
            </a:extLst>
          </p:cNvPr>
          <p:cNvSpPr/>
          <p:nvPr/>
        </p:nvSpPr>
        <p:spPr>
          <a:xfrm>
            <a:off x="7292051" y="1855598"/>
            <a:ext cx="4824560" cy="9372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Можливі варіанти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результатів пошуку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3DCE584-71F9-4621-A535-2F519A67476D}"/>
              </a:ext>
            </a:extLst>
          </p:cNvPr>
          <p:cNvSpPr/>
          <p:nvPr/>
        </p:nvSpPr>
        <p:spPr>
          <a:xfrm>
            <a:off x="72008" y="2924674"/>
            <a:ext cx="1094142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kern="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301F54B8-24F8-4BC7-85D7-A2CEA46005A5}"/>
              </a:ext>
            </a:extLst>
          </p:cNvPr>
          <p:cNvSpPr/>
          <p:nvPr/>
        </p:nvSpPr>
        <p:spPr>
          <a:xfrm>
            <a:off x="1272209" y="2924674"/>
            <a:ext cx="3916017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Довільна кількість довільних символів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33FBDBE8-C9E6-49B1-BD64-F1E0B7F58780}"/>
              </a:ext>
            </a:extLst>
          </p:cNvPr>
          <p:cNvSpPr/>
          <p:nvPr/>
        </p:nvSpPr>
        <p:spPr>
          <a:xfrm>
            <a:off x="5294285" y="2924674"/>
            <a:ext cx="1891706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 err="1">
                <a:solidFill>
                  <a:srgbClr val="FFFFFF"/>
                </a:solidFill>
              </a:rPr>
              <a:t>Ан</a:t>
            </a:r>
            <a:r>
              <a:rPr lang="uk-UA" sz="2300" b="1" i="1" kern="0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2F905623-7C51-4E31-8278-7D2A50FD480D}"/>
              </a:ext>
            </a:extLst>
          </p:cNvPr>
          <p:cNvSpPr/>
          <p:nvPr/>
        </p:nvSpPr>
        <p:spPr>
          <a:xfrm>
            <a:off x="7292051" y="2926592"/>
            <a:ext cx="4824560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Буде знайдено «Ангола», «Андорра», «Антигуа і Барбадос» тощо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B5A323A8-8239-4E2A-8285-4AFA4A2FCE27}"/>
              </a:ext>
            </a:extLst>
          </p:cNvPr>
          <p:cNvSpPr/>
          <p:nvPr/>
        </p:nvSpPr>
        <p:spPr>
          <a:xfrm>
            <a:off x="72008" y="4276394"/>
            <a:ext cx="1094142" cy="850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kern="0" dirty="0">
                <a:solidFill>
                  <a:srgbClr val="FFFFFF"/>
                </a:solidFill>
              </a:rPr>
              <a:t>_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66C27601-11E8-4BA7-BFBA-2F34E071F111}"/>
              </a:ext>
            </a:extLst>
          </p:cNvPr>
          <p:cNvSpPr/>
          <p:nvPr/>
        </p:nvSpPr>
        <p:spPr>
          <a:xfrm>
            <a:off x="1272209" y="4276394"/>
            <a:ext cx="3916017" cy="850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Будь-який один символ 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847D291A-0C51-4D49-AB60-2E9A78D556AE}"/>
              </a:ext>
            </a:extLst>
          </p:cNvPr>
          <p:cNvSpPr/>
          <p:nvPr/>
        </p:nvSpPr>
        <p:spPr>
          <a:xfrm>
            <a:off x="5294285" y="4276394"/>
            <a:ext cx="1891706" cy="850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Іра_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5A8F833-86B2-4BC1-9207-2A25E3C1587F}"/>
              </a:ext>
            </a:extLst>
          </p:cNvPr>
          <p:cNvSpPr/>
          <p:nvPr/>
        </p:nvSpPr>
        <p:spPr>
          <a:xfrm>
            <a:off x="7292051" y="4278312"/>
            <a:ext cx="4824560" cy="850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Буде знайдено «Ірак» і «Іран»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0867C1F-D58E-4893-B22B-1E9E1519B947}"/>
              </a:ext>
            </a:extLst>
          </p:cNvPr>
          <p:cNvSpPr/>
          <p:nvPr/>
        </p:nvSpPr>
        <p:spPr>
          <a:xfrm>
            <a:off x="70929" y="5260371"/>
            <a:ext cx="1094142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kern="0" dirty="0">
                <a:solidFill>
                  <a:srgbClr val="FFFFFF"/>
                </a:solidFill>
              </a:rPr>
              <a:t>[ ]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9813109C-5FF0-475C-92CC-3B7817DD70FB}"/>
              </a:ext>
            </a:extLst>
          </p:cNvPr>
          <p:cNvSpPr/>
          <p:nvPr/>
        </p:nvSpPr>
        <p:spPr>
          <a:xfrm>
            <a:off x="1271130" y="5260371"/>
            <a:ext cx="3916017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Будь-які символи, вказані в квадратних дужках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B351CBE7-D8A2-47D5-87A9-AD26E9C5780D}"/>
              </a:ext>
            </a:extLst>
          </p:cNvPr>
          <p:cNvSpPr/>
          <p:nvPr/>
        </p:nvSpPr>
        <p:spPr>
          <a:xfrm>
            <a:off x="5293206" y="5260371"/>
            <a:ext cx="1891706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 err="1">
                <a:solidFill>
                  <a:srgbClr val="FFFFFF"/>
                </a:solidFill>
              </a:rPr>
              <a:t>Кр</a:t>
            </a:r>
            <a:r>
              <a:rPr lang="uk-UA" sz="2300" b="1" i="1" kern="0" dirty="0">
                <a:solidFill>
                  <a:srgbClr val="FFFFFF"/>
                </a:solidFill>
              </a:rPr>
              <a:t>[</a:t>
            </a:r>
            <a:r>
              <a:rPr lang="uk-UA" sz="2300" b="1" i="1" kern="0" dirty="0" err="1">
                <a:solidFill>
                  <a:srgbClr val="FFFFFF"/>
                </a:solidFill>
              </a:rPr>
              <a:t>ои</a:t>
            </a:r>
            <a:r>
              <a:rPr lang="uk-UA" sz="2300" b="1" i="1" kern="0" dirty="0">
                <a:solidFill>
                  <a:srgbClr val="FFFFFF"/>
                </a:solidFill>
              </a:rPr>
              <a:t>]к 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6D0982F5-3138-4A99-9458-3FB65F4C42D9}"/>
              </a:ext>
            </a:extLst>
          </p:cNvPr>
          <p:cNvSpPr/>
          <p:nvPr/>
        </p:nvSpPr>
        <p:spPr>
          <a:xfrm>
            <a:off x="7290972" y="5262289"/>
            <a:ext cx="4824560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Буде знайдено «крок» і «крик», але не «крук»</a:t>
            </a:r>
          </a:p>
        </p:txBody>
      </p:sp>
    </p:spTree>
    <p:extLst>
      <p:ext uri="{BB962C8B-B14F-4D97-AF65-F5344CB8AC3E}">
        <p14:creationId xmlns:p14="http://schemas.microsoft.com/office/powerpoint/2010/main" val="7190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Для тих, хто хоче знати більше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58A7C-E7C2-4E67-9D2F-6B6168618EC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7C048-A1E3-47E3-843D-1B204B6C00F5}"/>
              </a:ext>
            </a:extLst>
          </p:cNvPr>
          <p:cNvSpPr txBox="1"/>
          <p:nvPr/>
        </p:nvSpPr>
        <p:spPr>
          <a:xfrm>
            <a:off x="70929" y="1852747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Символи узагальнення </a:t>
            </a:r>
            <a:r>
              <a:rPr lang="en-US" sz="2800" b="1" i="1" kern="0" dirty="0">
                <a:solidFill>
                  <a:srgbClr val="FFFFFF"/>
                </a:solidFill>
              </a:rPr>
              <a:t>ANSI-92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B299CEC-331E-4F2E-9FDC-FAF1B59A2FFA}"/>
              </a:ext>
            </a:extLst>
          </p:cNvPr>
          <p:cNvSpPr/>
          <p:nvPr/>
        </p:nvSpPr>
        <p:spPr>
          <a:xfrm>
            <a:off x="72008" y="2509664"/>
            <a:ext cx="1094142" cy="9372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Сим-</a:t>
            </a:r>
          </a:p>
          <a:p>
            <a:pPr algn="ctr"/>
            <a:r>
              <a:rPr lang="uk-UA" sz="2300" b="1" i="1" kern="0" dirty="0">
                <a:solidFill>
                  <a:srgbClr val="FFFFFF"/>
                </a:solidFill>
              </a:rPr>
              <a:t>воли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E998E46-9CBC-402F-BFC4-E17445B7B0D6}"/>
              </a:ext>
            </a:extLst>
          </p:cNvPr>
          <p:cNvSpPr/>
          <p:nvPr/>
        </p:nvSpPr>
        <p:spPr>
          <a:xfrm>
            <a:off x="1272209" y="2509664"/>
            <a:ext cx="3916017" cy="9372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Що позначає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10CF864-2515-4DA1-B27C-1BDB197C0968}"/>
              </a:ext>
            </a:extLst>
          </p:cNvPr>
          <p:cNvSpPr/>
          <p:nvPr/>
        </p:nvSpPr>
        <p:spPr>
          <a:xfrm>
            <a:off x="5294285" y="2509664"/>
            <a:ext cx="1891706" cy="9372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Приклади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запису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4FD0448-4E17-4F48-94F1-002C878249FB}"/>
              </a:ext>
            </a:extLst>
          </p:cNvPr>
          <p:cNvSpPr/>
          <p:nvPr/>
        </p:nvSpPr>
        <p:spPr>
          <a:xfrm>
            <a:off x="7292051" y="2511582"/>
            <a:ext cx="4824560" cy="9372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Можливі варіанти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результатів пошуку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8A54C1B-6495-4604-815A-3DF287E4E7C8}"/>
              </a:ext>
            </a:extLst>
          </p:cNvPr>
          <p:cNvSpPr/>
          <p:nvPr/>
        </p:nvSpPr>
        <p:spPr>
          <a:xfrm>
            <a:off x="72008" y="3580658"/>
            <a:ext cx="1094142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solidFill>
                  <a:srgbClr val="FFFFFF"/>
                </a:solidFill>
              </a:rPr>
              <a:t>[ ^]</a:t>
            </a:r>
            <a:endParaRPr lang="uk-UA" sz="2000" b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7D5B2EC-5CE3-4CEA-9310-AE4D9F86D3E5}"/>
              </a:ext>
            </a:extLst>
          </p:cNvPr>
          <p:cNvSpPr/>
          <p:nvPr/>
        </p:nvSpPr>
        <p:spPr>
          <a:xfrm>
            <a:off x="1272209" y="3580658"/>
            <a:ext cx="3916017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i="1" kern="0" dirty="0">
                <a:solidFill>
                  <a:srgbClr val="FFFFFF"/>
                </a:solidFill>
              </a:rPr>
              <a:t>Будь-</a:t>
            </a:r>
            <a:r>
              <a:rPr lang="ru-RU" sz="2300" b="1" i="1" kern="0" dirty="0" err="1">
                <a:solidFill>
                  <a:srgbClr val="FFFFFF"/>
                </a:solidFill>
              </a:rPr>
              <a:t>які</a:t>
            </a:r>
            <a:r>
              <a:rPr lang="ru-RU" sz="2300" b="1" i="1" kern="0" dirty="0">
                <a:solidFill>
                  <a:srgbClr val="FFFFFF"/>
                </a:solidFill>
              </a:rPr>
              <a:t> </a:t>
            </a:r>
            <a:r>
              <a:rPr lang="ru-RU" sz="2300" b="1" i="1" kern="0" dirty="0" err="1">
                <a:solidFill>
                  <a:srgbClr val="FFFFFF"/>
                </a:solidFill>
              </a:rPr>
              <a:t>символи</a:t>
            </a:r>
            <a:r>
              <a:rPr lang="ru-RU" sz="2300" b="1" i="1" kern="0" dirty="0">
                <a:solidFill>
                  <a:srgbClr val="FFFFFF"/>
                </a:solidFill>
              </a:rPr>
              <a:t>, не </a:t>
            </a:r>
            <a:r>
              <a:rPr lang="ru-RU" sz="2300" b="1" i="1" kern="0" dirty="0" err="1">
                <a:solidFill>
                  <a:srgbClr val="FFFFFF"/>
                </a:solidFill>
              </a:rPr>
              <a:t>вказані</a:t>
            </a:r>
            <a:r>
              <a:rPr lang="ru-RU" sz="2300" b="1" i="1" kern="0" dirty="0">
                <a:solidFill>
                  <a:srgbClr val="FFFFFF"/>
                </a:solidFill>
              </a:rPr>
              <a:t> в </a:t>
            </a:r>
            <a:r>
              <a:rPr lang="ru-RU" sz="2300" b="1" i="1" kern="0" dirty="0" err="1">
                <a:solidFill>
                  <a:srgbClr val="FFFFFF"/>
                </a:solidFill>
              </a:rPr>
              <a:t>квадратних</a:t>
            </a:r>
            <a:r>
              <a:rPr lang="ru-RU" sz="2300" b="1" i="1" kern="0" dirty="0">
                <a:solidFill>
                  <a:srgbClr val="FFFFFF"/>
                </a:solidFill>
              </a:rPr>
              <a:t> дужках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415E29F-22B9-41E8-969B-4FF8B66505F6}"/>
              </a:ext>
            </a:extLst>
          </p:cNvPr>
          <p:cNvSpPr/>
          <p:nvPr/>
        </p:nvSpPr>
        <p:spPr>
          <a:xfrm>
            <a:off x="5294285" y="3580658"/>
            <a:ext cx="1891706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Іра[к^]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C4EE6D4-5880-4520-B5EB-D45BED55C1C8}"/>
              </a:ext>
            </a:extLst>
          </p:cNvPr>
          <p:cNvSpPr/>
          <p:nvPr/>
        </p:nvSpPr>
        <p:spPr>
          <a:xfrm>
            <a:off x="7292051" y="3582576"/>
            <a:ext cx="4824560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i="1" kern="0" dirty="0">
                <a:solidFill>
                  <a:srgbClr val="FFFFFF"/>
                </a:solidFill>
              </a:rPr>
              <a:t>Буде </a:t>
            </a:r>
            <a:r>
              <a:rPr lang="ru-RU" sz="2300" b="1" i="1" kern="0" dirty="0" err="1">
                <a:solidFill>
                  <a:srgbClr val="FFFFFF"/>
                </a:solidFill>
              </a:rPr>
              <a:t>знайдено</a:t>
            </a:r>
            <a:r>
              <a:rPr lang="ru-RU" sz="2300" b="1" i="1" kern="0" dirty="0">
                <a:solidFill>
                  <a:srgbClr val="FFFFFF"/>
                </a:solidFill>
              </a:rPr>
              <a:t> «</a:t>
            </a:r>
            <a:r>
              <a:rPr lang="ru-RU" sz="2300" b="1" i="1" kern="0" dirty="0" err="1">
                <a:solidFill>
                  <a:srgbClr val="FFFFFF"/>
                </a:solidFill>
              </a:rPr>
              <a:t>Іран</a:t>
            </a:r>
            <a:r>
              <a:rPr lang="ru-RU" sz="2300" b="1" i="1" kern="0" dirty="0">
                <a:solidFill>
                  <a:srgbClr val="FFFFFF"/>
                </a:solidFill>
              </a:rPr>
              <a:t>», але не «</a:t>
            </a:r>
            <a:r>
              <a:rPr lang="ru-RU" sz="2300" b="1" i="1" kern="0" dirty="0" err="1">
                <a:solidFill>
                  <a:srgbClr val="FFFFFF"/>
                </a:solidFill>
              </a:rPr>
              <a:t>Ірак</a:t>
            </a:r>
            <a:r>
              <a:rPr lang="ru-RU" sz="2300" b="1" i="1" kern="0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7EC0C912-1B73-4E3A-84A3-BFC86173887D}"/>
              </a:ext>
            </a:extLst>
          </p:cNvPr>
          <p:cNvSpPr/>
          <p:nvPr/>
        </p:nvSpPr>
        <p:spPr>
          <a:xfrm>
            <a:off x="70929" y="4932377"/>
            <a:ext cx="1094142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kern="0" dirty="0">
                <a:solidFill>
                  <a:srgbClr val="FFFFFF"/>
                </a:solidFill>
              </a:rPr>
              <a:t>[ – ] </a:t>
            </a:r>
            <a:endParaRPr lang="uk-UA" sz="2300" b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D25275C8-11E5-48AC-A6CF-7A494C8E1984}"/>
              </a:ext>
            </a:extLst>
          </p:cNvPr>
          <p:cNvSpPr/>
          <p:nvPr/>
        </p:nvSpPr>
        <p:spPr>
          <a:xfrm>
            <a:off x="1271130" y="4932377"/>
            <a:ext cx="3916017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i="1" kern="0" dirty="0">
                <a:solidFill>
                  <a:srgbClr val="FFFFFF"/>
                </a:solidFill>
              </a:rPr>
              <a:t>Будь-</a:t>
            </a:r>
            <a:r>
              <a:rPr lang="ru-RU" sz="2300" b="1" i="1" kern="0" dirty="0" err="1">
                <a:solidFill>
                  <a:srgbClr val="FFFFFF"/>
                </a:solidFill>
              </a:rPr>
              <a:t>який</a:t>
            </a:r>
            <a:r>
              <a:rPr lang="ru-RU" sz="2300" b="1" i="1" kern="0" dirty="0">
                <a:solidFill>
                  <a:srgbClr val="FFFFFF"/>
                </a:solidFill>
              </a:rPr>
              <a:t> символ з </a:t>
            </a:r>
            <a:r>
              <a:rPr lang="ru-RU" sz="2300" b="1" i="1" kern="0" dirty="0" err="1">
                <a:solidFill>
                  <a:srgbClr val="FFFFFF"/>
                </a:solidFill>
              </a:rPr>
              <a:t>послідовності</a:t>
            </a:r>
            <a:r>
              <a:rPr lang="ru-RU" sz="2300" b="1" i="1" kern="0" dirty="0">
                <a:solidFill>
                  <a:srgbClr val="FFFFFF"/>
                </a:solidFill>
              </a:rPr>
              <a:t> </a:t>
            </a:r>
            <a:r>
              <a:rPr lang="ru-RU" sz="2300" b="1" i="1" kern="0" dirty="0" err="1">
                <a:solidFill>
                  <a:srgbClr val="FFFFFF"/>
                </a:solidFill>
              </a:rPr>
              <a:t>символів</a:t>
            </a:r>
            <a:endParaRPr lang="ru-RU" sz="23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D4B34A5C-81A6-480E-A3C9-20AD89133941}"/>
              </a:ext>
            </a:extLst>
          </p:cNvPr>
          <p:cNvSpPr/>
          <p:nvPr/>
        </p:nvSpPr>
        <p:spPr>
          <a:xfrm>
            <a:off x="5293206" y="4932377"/>
            <a:ext cx="1891706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Іра[д-л] 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EA0FF538-BFEB-4C66-ABD7-2DEDC9673961}"/>
              </a:ext>
            </a:extLst>
          </p:cNvPr>
          <p:cNvSpPr/>
          <p:nvPr/>
        </p:nvSpPr>
        <p:spPr>
          <a:xfrm>
            <a:off x="7290972" y="4934295"/>
            <a:ext cx="4824560" cy="1218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 i="1" kern="0" dirty="0">
                <a:solidFill>
                  <a:srgbClr val="FFFFFF"/>
                </a:solidFill>
              </a:rPr>
              <a:t>Буде </a:t>
            </a:r>
            <a:r>
              <a:rPr lang="ru-RU" sz="2300" b="1" i="1" kern="0" dirty="0" err="1">
                <a:solidFill>
                  <a:srgbClr val="FFFFFF"/>
                </a:solidFill>
              </a:rPr>
              <a:t>знайдено</a:t>
            </a:r>
            <a:r>
              <a:rPr lang="ru-RU" sz="2300" b="1" i="1" kern="0" dirty="0">
                <a:solidFill>
                  <a:srgbClr val="FFFFFF"/>
                </a:solidFill>
              </a:rPr>
              <a:t> «</a:t>
            </a:r>
            <a:r>
              <a:rPr lang="ru-RU" sz="2300" b="1" i="1" kern="0" dirty="0" err="1">
                <a:solidFill>
                  <a:srgbClr val="FFFFFF"/>
                </a:solidFill>
              </a:rPr>
              <a:t>Ірак</a:t>
            </a:r>
            <a:r>
              <a:rPr lang="ru-RU" sz="2300" b="1" i="1" kern="0" dirty="0">
                <a:solidFill>
                  <a:srgbClr val="FFFFFF"/>
                </a:solidFill>
              </a:rPr>
              <a:t>», але не «</a:t>
            </a:r>
            <a:r>
              <a:rPr lang="ru-RU" sz="2300" b="1" i="1" kern="0" dirty="0" err="1">
                <a:solidFill>
                  <a:srgbClr val="FFFFFF"/>
                </a:solidFill>
              </a:rPr>
              <a:t>Іран</a:t>
            </a:r>
            <a:r>
              <a:rPr lang="ru-RU" sz="2300" b="1" i="1" kern="0" dirty="0">
                <a:solidFill>
                  <a:srgbClr val="FFFFFF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752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4ACD7E-5D08-4F7C-B8DF-867AA69B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Упорядкування, пошук і фільтрування даних у таблицях бази даних</a:t>
            </a:r>
          </a:p>
        </p:txBody>
      </p:sp>
      <p:pic>
        <p:nvPicPr>
          <p:cNvPr id="19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DAEFA6DC-3C31-48F8-B382-8D752DA9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9F133AC-0A35-4A65-B93A-631B1EE21DA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здійснюється пошук даних у текстовому процесорі?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DE57F2-9BF2-40E3-93DC-5CC34AF43EB1}"/>
              </a:ext>
            </a:extLst>
          </p:cNvPr>
          <p:cNvSpPr txBox="1"/>
          <p:nvPr/>
        </p:nvSpPr>
        <p:spPr>
          <a:xfrm>
            <a:off x="70928" y="2240455"/>
            <a:ext cx="12050141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сортування даних? Для чого його виконують? Як здійснюється сортування даних у табличному процесорі?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0A9021-1426-4811-8F40-0D9F7DA04E23}"/>
              </a:ext>
            </a:extLst>
          </p:cNvPr>
          <p:cNvSpPr txBox="1"/>
          <p:nvPr/>
        </p:nvSpPr>
        <p:spPr>
          <a:xfrm>
            <a:off x="70928" y="3715035"/>
            <a:ext cx="500796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здійснюється фільтрування даних у табличному процесорі? Для чого його виконувати?</a:t>
            </a:r>
          </a:p>
        </p:txBody>
      </p:sp>
      <p:pic>
        <p:nvPicPr>
          <p:cNvPr id="23" name="Picture 4" descr="filter, funnel, sort, tools icon">
            <a:extLst>
              <a:ext uri="{FF2B5EF4-FFF2-40B4-BE49-F238E27FC236}">
                <a16:creationId xmlns:a16="http://schemas.microsoft.com/office/drawing/2014/main" id="{41472515-BE3C-48FF-BA6B-3BDBA4DF9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7"/>
          <a:stretch/>
        </p:blipFill>
        <p:spPr bwMode="auto">
          <a:xfrm>
            <a:off x="6095998" y="3715035"/>
            <a:ext cx="3176245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Сортування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C0136-5212-47B7-81C7-35F1D64ADE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і в таблицях: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FF6C546-2EDE-4747-82D1-3DE02E418B16}"/>
              </a:ext>
            </a:extLst>
          </p:cNvPr>
          <p:cNvSpPr/>
          <p:nvPr/>
        </p:nvSpPr>
        <p:spPr>
          <a:xfrm>
            <a:off x="72008" y="1801824"/>
            <a:ext cx="5972332" cy="8135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Текстового процесора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5E2177C-D104-4173-87BC-A16F186A8245}"/>
              </a:ext>
            </a:extLst>
          </p:cNvPr>
          <p:cNvSpPr/>
          <p:nvPr/>
        </p:nvSpPr>
        <p:spPr>
          <a:xfrm>
            <a:off x="6151978" y="1801824"/>
            <a:ext cx="5972332" cy="8135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Табличного процесора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B4A69-9569-4E59-ACB2-5D4BC9A4E8B5}"/>
              </a:ext>
            </a:extLst>
          </p:cNvPr>
          <p:cNvSpPr txBox="1"/>
          <p:nvPr/>
        </p:nvSpPr>
        <p:spPr>
          <a:xfrm>
            <a:off x="72008" y="600473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Дані в таблицях баз даних можна сортувати.</a:t>
            </a:r>
          </a:p>
        </p:txBody>
      </p:sp>
      <p:pic>
        <p:nvPicPr>
          <p:cNvPr id="10" name="Picture 4" descr="Microsoft Word Icon - Microsoft Office New Icon Clipart (900x900), Png Download">
            <a:extLst>
              <a:ext uri="{FF2B5EF4-FFF2-40B4-BE49-F238E27FC236}">
                <a16:creationId xmlns:a16="http://schemas.microsoft.com/office/drawing/2014/main" id="{7C6ACCE3-9C2B-413B-B7A4-CA8890336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78" y="2743199"/>
            <a:ext cx="3580754" cy="313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upload.wikimedia.org/wikipedia/commons/thumb/7/7f/Microsoft_Office_Excel_%282018%E2%80%93present%29.svg/1200px-Microsoft_Office_Excel_%282018%E2%80%93present%29.svg.png">
            <a:extLst>
              <a:ext uri="{FF2B5EF4-FFF2-40B4-BE49-F238E27FC236}">
                <a16:creationId xmlns:a16="http://schemas.microsoft.com/office/drawing/2014/main" id="{02D4CFA3-1585-4AE2-BBA5-AB57CB040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3" y="2519681"/>
            <a:ext cx="3580756" cy="358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Сортування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5E18B-0D14-4AED-B9D5-AD8F9597B532}"/>
              </a:ext>
            </a:extLst>
          </p:cNvPr>
          <p:cNvSpPr txBox="1"/>
          <p:nvPr/>
        </p:nvSpPr>
        <p:spPr>
          <a:xfrm>
            <a:off x="72008" y="1196763"/>
            <a:ext cx="8982540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замовчуванням дані в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сортуються за зростанням значень по </a:t>
            </a:r>
            <a:r>
              <a:rPr lang="uk-UA" sz="2800" b="1" i="1" kern="0" dirty="0">
                <a:solidFill>
                  <a:srgbClr val="FFFF00"/>
                </a:solidFill>
              </a:rPr>
              <a:t>ключовому полю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змінення порядку сортування слід виконати таку послідовність дій: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3BDC3-C626-4E80-9B75-68314478DA24}"/>
              </a:ext>
            </a:extLst>
          </p:cNvPr>
          <p:cNvSpPr txBox="1"/>
          <p:nvPr/>
        </p:nvSpPr>
        <p:spPr>
          <a:xfrm>
            <a:off x="72008" y="356535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таблицю бази даних, дані в якій потрібно відсортувати.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EA26B-DA79-449B-90F4-2EB8F101FB69}"/>
              </a:ext>
            </a:extLst>
          </p:cNvPr>
          <p:cNvSpPr txBox="1"/>
          <p:nvPr/>
        </p:nvSpPr>
        <p:spPr>
          <a:xfrm>
            <a:off x="70929" y="464028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курсор у межах поля, за даними якого буде виконано сортування записів.</a:t>
            </a:r>
          </a:p>
        </p:txBody>
      </p:sp>
      <p:pic>
        <p:nvPicPr>
          <p:cNvPr id="8" name="Picture 2" descr="field, filed, key, log in, login, password icon">
            <a:extLst>
              <a:ext uri="{FF2B5EF4-FFF2-40B4-BE49-F238E27FC236}">
                <a16:creationId xmlns:a16="http://schemas.microsoft.com/office/drawing/2014/main" id="{CC173990-F815-48D0-85BA-D77144061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3" b="10251"/>
          <a:stretch/>
        </p:blipFill>
        <p:spPr bwMode="auto">
          <a:xfrm>
            <a:off x="9209306" y="1196763"/>
            <a:ext cx="2910686" cy="23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39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8217BD-00DA-4C35-83D5-0992C4BB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25" y="3429000"/>
            <a:ext cx="10216547" cy="264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Сортування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5585C-2E56-47A1-8720-633FD0AE72B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Для змінення сортування слід виконати таку послідовність дій: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15FD2-FE4B-47C5-8FFA-7ADF0F8657FC}"/>
              </a:ext>
            </a:extLst>
          </p:cNvPr>
          <p:cNvSpPr txBox="1"/>
          <p:nvPr/>
        </p:nvSpPr>
        <p:spPr>
          <a:xfrm>
            <a:off x="72008" y="227806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 й фільтр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За зростанням</a:t>
            </a:r>
            <a:r>
              <a:rPr lang="uk-UA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00"/>
                </a:solidFill>
              </a:rPr>
              <a:t>За спаданням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15A1A20-1087-434B-8805-5DF203BD0E2B}"/>
              </a:ext>
            </a:extLst>
          </p:cNvPr>
          <p:cNvSpPr/>
          <p:nvPr/>
        </p:nvSpPr>
        <p:spPr>
          <a:xfrm>
            <a:off x="2009594" y="3998368"/>
            <a:ext cx="1232716" cy="5850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87A62ED6-FF95-4591-9AA5-389927F7F796}"/>
              </a:ext>
            </a:extLst>
          </p:cNvPr>
          <p:cNvSpPr/>
          <p:nvPr/>
        </p:nvSpPr>
        <p:spPr>
          <a:xfrm rot="18900000">
            <a:off x="2604325" y="339320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C402739-FB55-465D-AA6C-DB3143A365BF}"/>
              </a:ext>
            </a:extLst>
          </p:cNvPr>
          <p:cNvSpPr/>
          <p:nvPr/>
        </p:nvSpPr>
        <p:spPr>
          <a:xfrm>
            <a:off x="6382568" y="4534662"/>
            <a:ext cx="2110121" cy="8489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A3516197-F791-4E07-8409-D1C755FC755C}"/>
              </a:ext>
            </a:extLst>
          </p:cNvPr>
          <p:cNvSpPr/>
          <p:nvPr/>
        </p:nvSpPr>
        <p:spPr>
          <a:xfrm rot="18900000">
            <a:off x="7017517" y="393288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1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Сортування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0913B-FC85-4600-A4EE-BA7F49A60C42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Фрагмент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Країни світу</a:t>
            </a:r>
            <a:r>
              <a:rPr lang="uk-UA" sz="2800" b="1" i="1" kern="0" dirty="0">
                <a:solidFill>
                  <a:srgbClr val="FFFFFF"/>
                </a:solidFill>
              </a:rPr>
              <a:t>, відсортований за спаданням за даними поля </a:t>
            </a:r>
            <a:r>
              <a:rPr lang="uk-UA" sz="2800" b="1" i="1" kern="0" dirty="0">
                <a:solidFill>
                  <a:srgbClr val="FFFF00"/>
                </a:solidFill>
              </a:rPr>
              <a:t>Площа</a:t>
            </a:r>
            <a:r>
              <a:rPr lang="uk-UA" sz="2800" b="1" i="1" kern="0" dirty="0">
                <a:solidFill>
                  <a:srgbClr val="FFFFFF"/>
                </a:solidFill>
              </a:rPr>
              <a:t>, наведено на малюнку.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C279B7-C422-43C3-8DE6-3448BD0E3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862" y="2715053"/>
            <a:ext cx="8452276" cy="3683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E0E8B53-26EB-4D94-9890-2DBF9D1C9337}"/>
              </a:ext>
            </a:extLst>
          </p:cNvPr>
          <p:cNvSpPr/>
          <p:nvPr/>
        </p:nvSpPr>
        <p:spPr>
          <a:xfrm>
            <a:off x="6792897" y="2715052"/>
            <a:ext cx="1089993" cy="368367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7425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Сортування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1434E-7D68-4A3A-8CC1-956E18A1A08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Біля імені поля, за даними якого здійснено сортування, з’являється стрілочка, яка вказує на порядок сортування: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0519434-94D4-450C-9A29-B90BC8D9D057}"/>
              </a:ext>
            </a:extLst>
          </p:cNvPr>
          <p:cNvSpPr/>
          <p:nvPr/>
        </p:nvSpPr>
        <p:spPr>
          <a:xfrm>
            <a:off x="72008" y="2690142"/>
            <a:ext cx="5972332" cy="8494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 зростанням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B5ED423-B73D-44BB-8241-9CD720325E61}"/>
              </a:ext>
            </a:extLst>
          </p:cNvPr>
          <p:cNvSpPr/>
          <p:nvPr/>
        </p:nvSpPr>
        <p:spPr>
          <a:xfrm>
            <a:off x="6151978" y="2690142"/>
            <a:ext cx="5972332" cy="8494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 спаданням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29D744-372B-494A-B50A-FD5524F4C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859"/>
          <a:stretch/>
        </p:blipFill>
        <p:spPr>
          <a:xfrm>
            <a:off x="1869862" y="3937384"/>
            <a:ext cx="8452276" cy="247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64BDAF2-09E1-4A33-BCC2-C7236A71F806}"/>
              </a:ext>
            </a:extLst>
          </p:cNvPr>
          <p:cNvSpPr/>
          <p:nvPr/>
        </p:nvSpPr>
        <p:spPr>
          <a:xfrm>
            <a:off x="7570780" y="3937384"/>
            <a:ext cx="291155" cy="31076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06A4936D-9A64-4291-8129-5C18FBDFBD33}"/>
              </a:ext>
            </a:extLst>
          </p:cNvPr>
          <p:cNvCxnSpPr>
            <a:cxnSpLocks/>
            <a:stCxn id="9" idx="3"/>
            <a:endCxn id="7" idx="2"/>
          </p:cNvCxnSpPr>
          <p:nvPr/>
        </p:nvCxnSpPr>
        <p:spPr>
          <a:xfrm flipV="1">
            <a:off x="7861935" y="3539614"/>
            <a:ext cx="1276209" cy="553153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932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Сортування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4E3AC-68E4-4D09-997C-20B2C145FD6C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відмінити сортування, слід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сортування </a:t>
            </a:r>
            <a:r>
              <a:rPr lang="uk-UA" sz="2800" b="1" i="1" kern="0" dirty="0">
                <a:solidFill>
                  <a:srgbClr val="FFFFFF"/>
                </a:solidFill>
              </a:rPr>
              <a:t>групи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й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фільтр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638688-822C-4A98-9E0B-83A9A3049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04" y="2676418"/>
            <a:ext cx="10767392" cy="279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2322382-C4B9-43C4-B984-B14B4ADB4903}"/>
              </a:ext>
            </a:extLst>
          </p:cNvPr>
          <p:cNvSpPr/>
          <p:nvPr/>
        </p:nvSpPr>
        <p:spPr>
          <a:xfrm>
            <a:off x="6404609" y="4696305"/>
            <a:ext cx="2598421" cy="4375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39B3078B-C7E5-4942-8A7E-1300A1BBFA7B}"/>
              </a:ext>
            </a:extLst>
          </p:cNvPr>
          <p:cNvSpPr/>
          <p:nvPr/>
        </p:nvSpPr>
        <p:spPr>
          <a:xfrm rot="18900000">
            <a:off x="7638100" y="404358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78394A-C3CC-409B-8768-7E1CBC5EB7CA}"/>
              </a:ext>
            </a:extLst>
          </p:cNvPr>
          <p:cNvSpPr txBox="1"/>
          <p:nvPr/>
        </p:nvSpPr>
        <p:spPr>
          <a:xfrm>
            <a:off x="72008" y="558733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Повернеться сортування за зростанням за ключовим полем.</a:t>
            </a:r>
          </a:p>
        </p:txBody>
      </p:sp>
    </p:spTree>
    <p:extLst>
      <p:ext uri="{BB962C8B-B14F-4D97-AF65-F5344CB8AC3E}">
        <p14:creationId xmlns:p14="http://schemas.microsoft.com/office/powerpoint/2010/main" val="39590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29CCDC3-D988-4DEC-8944-D9E085131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764" y="3119530"/>
            <a:ext cx="6976925" cy="330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Сортування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82A5E-E945-4B75-996F-4E48341801B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сортування за даними кількох полів з однаковими значеннями параметрів сортування слід виділити ці поля (виділити можна лише сусідні поля) і виконати: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D3DFB-9152-4877-B77B-2D7605FC5720}"/>
              </a:ext>
            </a:extLst>
          </p:cNvPr>
          <p:cNvSpPr txBox="1"/>
          <p:nvPr/>
        </p:nvSpPr>
        <p:spPr>
          <a:xfrm>
            <a:off x="72007" y="3119530"/>
            <a:ext cx="453975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89B94-E16A-4DE8-8BA5-2E202A15B775}"/>
              </a:ext>
            </a:extLst>
          </p:cNvPr>
          <p:cNvSpPr txBox="1"/>
          <p:nvPr/>
        </p:nvSpPr>
        <p:spPr>
          <a:xfrm>
            <a:off x="72007" y="4295775"/>
            <a:ext cx="453975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Сортування й фільтр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A52F2-DA5E-474E-B4C0-C3E8E2A47CDA}"/>
              </a:ext>
            </a:extLst>
          </p:cNvPr>
          <p:cNvSpPr txBox="1"/>
          <p:nvPr/>
        </p:nvSpPr>
        <p:spPr>
          <a:xfrm>
            <a:off x="72007" y="5472021"/>
            <a:ext cx="4539750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 зростанням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00"/>
                </a:solidFill>
              </a:rPr>
              <a:t>За спаданням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9" name="Стрілка: униз 8">
            <a:extLst>
              <a:ext uri="{FF2B5EF4-FFF2-40B4-BE49-F238E27FC236}">
                <a16:creationId xmlns:a16="http://schemas.microsoft.com/office/drawing/2014/main" id="{73F6A515-3270-4860-99D9-63DCA35A648E}"/>
              </a:ext>
            </a:extLst>
          </p:cNvPr>
          <p:cNvSpPr/>
          <p:nvPr/>
        </p:nvSpPr>
        <p:spPr>
          <a:xfrm>
            <a:off x="1717319" y="3749635"/>
            <a:ext cx="1179871" cy="4597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: униз 9">
            <a:extLst>
              <a:ext uri="{FF2B5EF4-FFF2-40B4-BE49-F238E27FC236}">
                <a16:creationId xmlns:a16="http://schemas.microsoft.com/office/drawing/2014/main" id="{B12AFBB7-E949-41CC-AFE8-995511146177}"/>
              </a:ext>
            </a:extLst>
          </p:cNvPr>
          <p:cNvSpPr/>
          <p:nvPr/>
        </p:nvSpPr>
        <p:spPr>
          <a:xfrm>
            <a:off x="1717318" y="4904374"/>
            <a:ext cx="1179871" cy="4597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A8CFE38-B4D8-43D8-AC8E-7C53C54C9A14}"/>
              </a:ext>
            </a:extLst>
          </p:cNvPr>
          <p:cNvSpPr/>
          <p:nvPr/>
        </p:nvSpPr>
        <p:spPr>
          <a:xfrm>
            <a:off x="5826761" y="4501569"/>
            <a:ext cx="2239009" cy="10305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5074F2C2-4E62-4E97-9B17-D0C6FE4C8C96}"/>
              </a:ext>
            </a:extLst>
          </p:cNvPr>
          <p:cNvSpPr/>
          <p:nvPr/>
        </p:nvSpPr>
        <p:spPr>
          <a:xfrm rot="18900000">
            <a:off x="7104786" y="385989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Сортування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8B8F7-7DD1-42BA-9D58-E7622ABCFB2C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сортування за даними кількох полів спочатку сортування відбувається за даними полів, розміщених ліворуч. Фрагмент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Країни світу</a:t>
            </a:r>
            <a:r>
              <a:rPr lang="uk-UA" sz="2800" b="1" i="1" kern="0" dirty="0">
                <a:solidFill>
                  <a:srgbClr val="FFFFFF"/>
                </a:solidFill>
              </a:rPr>
              <a:t>, відсортований за спаданням за даними полів </a:t>
            </a:r>
            <a:r>
              <a:rPr lang="uk-UA" sz="2800" b="1" i="1" kern="0" dirty="0">
                <a:solidFill>
                  <a:srgbClr val="FFFF00"/>
                </a:solidFill>
              </a:rPr>
              <a:t>Частина світу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Площа</a:t>
            </a:r>
            <a:r>
              <a:rPr lang="uk-UA" sz="2800" b="1" i="1" kern="0" dirty="0">
                <a:solidFill>
                  <a:srgbClr val="FFFFFF"/>
                </a:solidFill>
              </a:rPr>
              <a:t>, наведено на малюнку.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F6AF79-5363-4CA3-B462-5B86C14D2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09" y="3542665"/>
            <a:ext cx="6149782" cy="295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71535F7-FE62-4ACE-9C18-8C9D7E184855}"/>
              </a:ext>
            </a:extLst>
          </p:cNvPr>
          <p:cNvSpPr/>
          <p:nvPr/>
        </p:nvSpPr>
        <p:spPr>
          <a:xfrm>
            <a:off x="72009" y="3542665"/>
            <a:ext cx="5682748" cy="2957950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Площа у відповідному полі вказана в тисячах квадратних кілометрів, а кількість населення — у тисячах осіб.</a:t>
            </a:r>
          </a:p>
        </p:txBody>
      </p:sp>
    </p:spTree>
    <p:extLst>
      <p:ext uri="{BB962C8B-B14F-4D97-AF65-F5344CB8AC3E}">
        <p14:creationId xmlns:p14="http://schemas.microsoft.com/office/powerpoint/2010/main" val="38786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Сортування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2B140-073F-435C-917E-26B069A20CCC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виконати сортування за даними кількох полів, довільно розміщених у таблиці, послідовно виконавши сортування для кожного з них. </a:t>
            </a:r>
          </a:p>
        </p:txBody>
      </p:sp>
      <p:pic>
        <p:nvPicPr>
          <p:cNvPr id="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7AB24E0-845E-4965-966E-63F3E76A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60" y="2693424"/>
            <a:ext cx="7194031" cy="40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956957-87EA-443F-9234-E159886240F2}"/>
              </a:ext>
            </a:extLst>
          </p:cNvPr>
          <p:cNvSpPr txBox="1"/>
          <p:nvPr/>
        </p:nvSpPr>
        <p:spPr>
          <a:xfrm>
            <a:off x="72008" y="2693424"/>
            <a:ext cx="471630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цьому можна використати різні значення параметрів сортування.</a:t>
            </a:r>
          </a:p>
        </p:txBody>
      </p:sp>
      <p:pic>
        <p:nvPicPr>
          <p:cNvPr id="8" name="Picture 4" descr="Ð ÐµÐ·ÑÐ»ÑÑÐ°Ñ Ð¿Ð¾ÑÑÐºÑ Ð·Ð¾Ð±ÑÐ°Ð¶ÐµÐ½Ñ Ð·Ð° Ð·Ð°Ð¿Ð¸ÑÐ¾Ð¼ &quot;filter icon&quot;">
            <a:extLst>
              <a:ext uri="{FF2B5EF4-FFF2-40B4-BE49-F238E27FC236}">
                <a16:creationId xmlns:a16="http://schemas.microsoft.com/office/drawing/2014/main" id="{3C5D1C5D-CAF5-48C4-9202-D653DAA85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45" y="4601308"/>
            <a:ext cx="2008428" cy="200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4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D53F6B-7F19-4CB9-9D58-75A7B8E12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3" y="3555912"/>
            <a:ext cx="11697595" cy="3022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F5237-64B5-4826-B2B5-46BFC6D895B7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відбору записів, дані в яких відповідають певним умовам, використовують фільтри подібно до використання фільтрів у табличному процесорі. Для фільтрування даних використовують елементи керування групи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 й фільтр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FBE00A1-27D2-4D73-8F62-88552AFFD294}"/>
              </a:ext>
            </a:extLst>
          </p:cNvPr>
          <p:cNvSpPr/>
          <p:nvPr/>
        </p:nvSpPr>
        <p:spPr>
          <a:xfrm>
            <a:off x="1416586" y="4217670"/>
            <a:ext cx="1448534" cy="5676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496E4FD2-305A-4791-890D-58C8A97D1051}"/>
              </a:ext>
            </a:extLst>
          </p:cNvPr>
          <p:cNvSpPr/>
          <p:nvPr/>
        </p:nvSpPr>
        <p:spPr>
          <a:xfrm rot="18900000">
            <a:off x="2026557" y="36797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A61BC71-F0A9-4F3B-A496-67B9DD816850}"/>
              </a:ext>
            </a:extLst>
          </p:cNvPr>
          <p:cNvSpPr/>
          <p:nvPr/>
        </p:nvSpPr>
        <p:spPr>
          <a:xfrm>
            <a:off x="5471160" y="4859184"/>
            <a:ext cx="6473637" cy="17193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BB224510-3310-4B56-9BAE-4ED1A3633E00}"/>
              </a:ext>
            </a:extLst>
          </p:cNvPr>
          <p:cNvSpPr/>
          <p:nvPr/>
        </p:nvSpPr>
        <p:spPr>
          <a:xfrm rot="18900000">
            <a:off x="5831622" y="424961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9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Пошук і замінювання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BAD53-0549-48D0-8BF9-4FF4DAC251F7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було зазначено раніше, бази даних призначено для забезпечення швидкого доступу до необхідних даних. Досить часто користувачі здійснюють пошук потрібних даних у базах даних: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66FA099-249F-4D2B-A2EB-E1D3A5DEA197}"/>
              </a:ext>
            </a:extLst>
          </p:cNvPr>
          <p:cNvSpPr/>
          <p:nvPr/>
        </p:nvSpPr>
        <p:spPr>
          <a:xfrm>
            <a:off x="69850" y="3121701"/>
            <a:ext cx="3973050" cy="14011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залізниці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B8ECF94-3F97-4DEA-B73D-C51C3BBCA234}"/>
              </a:ext>
            </a:extLst>
          </p:cNvPr>
          <p:cNvSpPr/>
          <p:nvPr/>
        </p:nvSpPr>
        <p:spPr>
          <a:xfrm>
            <a:off x="4110552" y="3121701"/>
            <a:ext cx="3973050" cy="14011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бібліотеки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FBDF558-11EB-47DC-A2BC-7F384510AE53}"/>
              </a:ext>
            </a:extLst>
          </p:cNvPr>
          <p:cNvSpPr/>
          <p:nvPr/>
        </p:nvSpPr>
        <p:spPr>
          <a:xfrm>
            <a:off x="8149100" y="3121701"/>
            <a:ext cx="3973050" cy="14011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пошукового сервера Інтернету та ін.</a:t>
            </a:r>
          </a:p>
        </p:txBody>
      </p:sp>
      <p:pic>
        <p:nvPicPr>
          <p:cNvPr id="8" name="Picture 2" descr="speed, train icon">
            <a:extLst>
              <a:ext uri="{FF2B5EF4-FFF2-40B4-BE49-F238E27FC236}">
                <a16:creationId xmlns:a16="http://schemas.microsoft.com/office/drawing/2014/main" id="{49759A4E-F0CB-47F6-B66B-D7A6ED46A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53" y="4591664"/>
            <a:ext cx="2022044" cy="20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ooks, bookshelf, library icon">
            <a:extLst>
              <a:ext uri="{FF2B5EF4-FFF2-40B4-BE49-F238E27FC236}">
                <a16:creationId xmlns:a16="http://schemas.microsoft.com/office/drawing/2014/main" id="{46AD2BFE-3947-4255-AA55-208241EA0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38" y="4609185"/>
            <a:ext cx="2004523" cy="20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3FA83A9C-04F3-44A5-9F14-F57627DE6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35" y="4552335"/>
            <a:ext cx="2312014" cy="231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7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F5237-64B5-4826-B2B5-46BFC6D895B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 елементів керування групи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 й фільтр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вкладки 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F9BF2D-E46A-4015-B211-29A5E7E5F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30" y="2686320"/>
            <a:ext cx="11556871" cy="2083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432879A-68E0-4F61-AAEA-BFF7B01D1349}"/>
              </a:ext>
            </a:extLst>
          </p:cNvPr>
          <p:cNvSpPr/>
          <p:nvPr/>
        </p:nvSpPr>
        <p:spPr>
          <a:xfrm>
            <a:off x="4008120" y="3552758"/>
            <a:ext cx="589280" cy="91055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11CB4-D1C7-42CB-BBD0-3E1E730E2CB0}"/>
              </a:ext>
            </a:extLst>
          </p:cNvPr>
          <p:cNvSpPr txBox="1"/>
          <p:nvPr/>
        </p:nvSpPr>
        <p:spPr>
          <a:xfrm>
            <a:off x="814280" y="5075132"/>
            <a:ext cx="2678988" cy="523220"/>
          </a:xfrm>
          <a:prstGeom prst="wedgeRectCallout">
            <a:avLst>
              <a:gd name="adj1" fmla="val 73574"/>
              <a:gd name="adj2" fmla="val -20734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Фільтр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6F9449E5-6F71-4246-867F-C59549E32460}"/>
              </a:ext>
            </a:extLst>
          </p:cNvPr>
          <p:cNvSpPr/>
          <p:nvPr/>
        </p:nvSpPr>
        <p:spPr>
          <a:xfrm>
            <a:off x="6554363" y="3551265"/>
            <a:ext cx="1827637" cy="3176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922EB3ED-34E4-49FB-B7BB-1FEEE3C109F8}"/>
              </a:ext>
            </a:extLst>
          </p:cNvPr>
          <p:cNvSpPr/>
          <p:nvPr/>
        </p:nvSpPr>
        <p:spPr>
          <a:xfrm>
            <a:off x="6554363" y="3868952"/>
            <a:ext cx="1827637" cy="3176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3E4E00-9A37-486B-AFF9-6247A2AA0C61}"/>
              </a:ext>
            </a:extLst>
          </p:cNvPr>
          <p:cNvSpPr txBox="1"/>
          <p:nvPr/>
        </p:nvSpPr>
        <p:spPr>
          <a:xfrm>
            <a:off x="3663366" y="5072509"/>
            <a:ext cx="2678988" cy="523220"/>
          </a:xfrm>
          <a:prstGeom prst="wedgeRectCallout">
            <a:avLst>
              <a:gd name="adj1" fmla="val 62714"/>
              <a:gd name="adj2" fmla="val -29075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Виділення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556396FE-C110-4DDA-83A7-CB592F40B98F}"/>
              </a:ext>
            </a:extLst>
          </p:cNvPr>
          <p:cNvSpPr/>
          <p:nvPr/>
        </p:nvSpPr>
        <p:spPr>
          <a:xfrm>
            <a:off x="6554363" y="4201879"/>
            <a:ext cx="1827637" cy="3176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094C41-C650-4B2C-913C-3E08DF9509E5}"/>
              </a:ext>
            </a:extLst>
          </p:cNvPr>
          <p:cNvSpPr txBox="1"/>
          <p:nvPr/>
        </p:nvSpPr>
        <p:spPr>
          <a:xfrm>
            <a:off x="6623969" y="5303632"/>
            <a:ext cx="3010620" cy="954107"/>
          </a:xfrm>
          <a:prstGeom prst="wedgeRectCallout">
            <a:avLst>
              <a:gd name="adj1" fmla="val -38175"/>
              <a:gd name="adj2" fmla="val -13723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Застосувати фільтр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0C2F67-6E17-4EED-B7E5-9DC559EFA4E5}"/>
              </a:ext>
            </a:extLst>
          </p:cNvPr>
          <p:cNvSpPr txBox="1"/>
          <p:nvPr/>
        </p:nvSpPr>
        <p:spPr>
          <a:xfrm>
            <a:off x="9111530" y="3815381"/>
            <a:ext cx="3010620" cy="1384995"/>
          </a:xfrm>
          <a:prstGeom prst="wedgeRectCallout">
            <a:avLst>
              <a:gd name="adj1" fmla="val -87229"/>
              <a:gd name="adj2" fmla="val -353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Параметри розширеного фільтра</a:t>
            </a:r>
          </a:p>
        </p:txBody>
      </p:sp>
    </p:spTree>
    <p:extLst>
      <p:ext uri="{BB962C8B-B14F-4D97-AF65-F5344CB8AC3E}">
        <p14:creationId xmlns:p14="http://schemas.microsoft.com/office/powerpoint/2010/main" val="3971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233AE7D-B596-4C1C-9B9E-638947C8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574" y="4138589"/>
            <a:ext cx="5179497" cy="1600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0B3265-3101-465E-805D-80233A2EFF50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для знаходження записів про країни, у яких державний устрій Монархія або Конституційна монархія, слід виконати таку послідовність дій: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D04386-AF6F-4C05-AB9C-7563A7FDC008}"/>
              </a:ext>
            </a:extLst>
          </p:cNvPr>
          <p:cNvSpPr txBox="1"/>
          <p:nvPr/>
        </p:nvSpPr>
        <p:spPr>
          <a:xfrm>
            <a:off x="70929" y="2667676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Зробити поточним поле, за даними якого буде здійснено фільтрування, наприклад </a:t>
            </a:r>
            <a:r>
              <a:rPr lang="uk-UA" sz="2800" b="1" i="1" kern="0" dirty="0">
                <a:solidFill>
                  <a:srgbClr val="FFFF00"/>
                </a:solidFill>
              </a:rPr>
              <a:t>Державний устрій.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20C38F-2653-4C85-91E4-31542FEC54FF}"/>
              </a:ext>
            </a:extLst>
          </p:cNvPr>
          <p:cNvSpPr txBox="1"/>
          <p:nvPr/>
        </p:nvSpPr>
        <p:spPr>
          <a:xfrm>
            <a:off x="70929" y="4138589"/>
            <a:ext cx="6772323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Фільтр</a:t>
            </a:r>
            <a:r>
              <a:rPr lang="uk-UA" sz="2800" b="1" i="1" kern="0" dirty="0">
                <a:solidFill>
                  <a:srgbClr val="FFFFFF"/>
                </a:solidFill>
              </a:rPr>
              <a:t> групи елементів керування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 й фільтр </a:t>
            </a:r>
            <a:r>
              <a:rPr lang="uk-UA" sz="2800" b="1" i="1" kern="0" dirty="0">
                <a:solidFill>
                  <a:srgbClr val="FFFFFF"/>
                </a:solidFill>
              </a:rPr>
              <a:t>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або кнопку       справа від імені поля.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61FD78AB-9263-46B2-A0D5-BE8F2AE807D7}"/>
              </a:ext>
            </a:extLst>
          </p:cNvPr>
          <p:cNvSpPr/>
          <p:nvPr/>
        </p:nvSpPr>
        <p:spPr>
          <a:xfrm>
            <a:off x="6979920" y="4230624"/>
            <a:ext cx="680720" cy="10627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92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12DD8-5CDE-4E3E-B221-63258BC99DA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Фільтрування даних: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2E407-4E9A-4706-9251-4D99D11D9DB3}"/>
              </a:ext>
            </a:extLst>
          </p:cNvPr>
          <p:cNvSpPr txBox="1"/>
          <p:nvPr/>
        </p:nvSpPr>
        <p:spPr>
          <a:xfrm>
            <a:off x="70929" y="1811656"/>
            <a:ext cx="8129174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Установити/зняти зайві у списку позначки прапорців біля одного або кількох значень, які відповідають умові фільтрування, наприклад  </a:t>
            </a:r>
            <a:r>
              <a:rPr lang="uk-UA" sz="2800" b="1" i="1" u="sng" kern="0" dirty="0">
                <a:solidFill>
                  <a:srgbClr val="FFFFFF"/>
                </a:solidFill>
              </a:rPr>
              <a:t>Монархія</a:t>
            </a:r>
            <a:r>
              <a:rPr lang="uk-UA" sz="2800" b="1" i="1" kern="0" dirty="0">
                <a:solidFill>
                  <a:srgbClr val="FFFFFF"/>
                </a:solidFill>
              </a:rPr>
              <a:t> і  </a:t>
            </a:r>
            <a:r>
              <a:rPr lang="uk-UA" sz="2800" b="1" i="1" u="sng" kern="0" dirty="0">
                <a:solidFill>
                  <a:srgbClr val="FFFFFF"/>
                </a:solidFill>
              </a:rPr>
              <a:t>Конституційна монархія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3D9C02-4619-4E96-984A-1378F4F55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436" y="1801824"/>
            <a:ext cx="3757635" cy="4893664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D9D2E86-7AE4-49E8-9819-94C2BA0D0A3D}"/>
              </a:ext>
            </a:extLst>
          </p:cNvPr>
          <p:cNvSpPr/>
          <p:nvPr/>
        </p:nvSpPr>
        <p:spPr>
          <a:xfrm>
            <a:off x="8745428" y="4563205"/>
            <a:ext cx="2384852" cy="52187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53316844-0D65-46AC-AE74-B317A9DE6731}"/>
              </a:ext>
            </a:extLst>
          </p:cNvPr>
          <p:cNvSpPr/>
          <p:nvPr/>
        </p:nvSpPr>
        <p:spPr>
          <a:xfrm rot="18900000">
            <a:off x="8787710" y="391191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C5FCAF-D4C0-4795-9942-21B635E53393}"/>
              </a:ext>
            </a:extLst>
          </p:cNvPr>
          <p:cNvSpPr txBox="1"/>
          <p:nvPr/>
        </p:nvSpPr>
        <p:spPr>
          <a:xfrm>
            <a:off x="70929" y="4580985"/>
            <a:ext cx="8129174" cy="523220"/>
          </a:xfrm>
          <a:prstGeom prst="wedgeRectCallout">
            <a:avLst>
              <a:gd name="adj1" fmla="val 59236"/>
              <a:gd name="adj2" fmla="val 2842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8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8E880-15D1-48B4-8DC3-AF8BEF21854B}"/>
              </a:ext>
            </a:extLst>
          </p:cNvPr>
          <p:cNvSpPr txBox="1"/>
          <p:nvPr/>
        </p:nvSpPr>
        <p:spPr>
          <a:xfrm>
            <a:off x="72008" y="1196763"/>
            <a:ext cx="5542211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Фрагмент 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, що утворилася в результаті застосування зазначеного фільтра, подано на малюнку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22154-F766-483B-9A90-9EA31765F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700" y="1196763"/>
            <a:ext cx="6161644" cy="546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ata, database, filter, server, storage icon">
            <a:extLst>
              <a:ext uri="{FF2B5EF4-FFF2-40B4-BE49-F238E27FC236}">
                <a16:creationId xmlns:a16="http://schemas.microsoft.com/office/drawing/2014/main" id="{BAB78F22-B793-42DB-8A64-2F1104A9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82" y="3429000"/>
            <a:ext cx="3190462" cy="319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B6701-F71A-4F78-AE95-42DA6448673E}"/>
              </a:ext>
            </a:extLst>
          </p:cNvPr>
          <p:cNvSpPr txBox="1"/>
          <p:nvPr/>
        </p:nvSpPr>
        <p:spPr>
          <a:xfrm>
            <a:off x="72008" y="1196763"/>
            <a:ext cx="754799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потрібно в довгому списку вибрати одне або кілька значень, то простіше спочатку зняти позначку прапорця </a:t>
            </a:r>
            <a:r>
              <a:rPr lang="uk-UA" sz="2800" b="1" i="1" kern="0" dirty="0">
                <a:solidFill>
                  <a:srgbClr val="FFFF00"/>
                </a:solidFill>
              </a:rPr>
              <a:t>Виділити все </a:t>
            </a:r>
            <a:r>
              <a:rPr lang="uk-UA" sz="2800" b="1" i="1" kern="0" dirty="0">
                <a:solidFill>
                  <a:srgbClr val="FFFFFF"/>
                </a:solidFill>
              </a:rPr>
              <a:t>(при цьому будуть зняті позначки всіх прапорців), а потім установити позначки прапорців біля потрібних значень.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5DE9C-C60C-46A4-B00B-2DBE5CFFB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310" y="1196762"/>
            <a:ext cx="4126168" cy="540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CBA3E66-8845-4B12-BC84-6C02137CA3B3}"/>
              </a:ext>
            </a:extLst>
          </p:cNvPr>
          <p:cNvSpPr/>
          <p:nvPr/>
        </p:nvSpPr>
        <p:spPr>
          <a:xfrm>
            <a:off x="8289899" y="3340607"/>
            <a:ext cx="1591717" cy="3484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id="{282CC51B-66AD-44DF-9780-AC0B9F8596EB}"/>
              </a:ext>
            </a:extLst>
          </p:cNvPr>
          <p:cNvSpPr/>
          <p:nvPr/>
        </p:nvSpPr>
        <p:spPr>
          <a:xfrm rot="18900000">
            <a:off x="8325917" y="273464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040CB-F526-4F3F-90D5-52760C8DA1EA}"/>
              </a:ext>
            </a:extLst>
          </p:cNvPr>
          <p:cNvSpPr txBox="1"/>
          <p:nvPr/>
        </p:nvSpPr>
        <p:spPr>
          <a:xfrm>
            <a:off x="72008" y="1196763"/>
            <a:ext cx="8019940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здійснювати фільтрування за кількома полями. Наприклад, для визначення країн </a:t>
            </a:r>
            <a:r>
              <a:rPr lang="uk-UA" sz="2800" b="1" i="1" kern="0" dirty="0">
                <a:solidFill>
                  <a:srgbClr val="FFFF00"/>
                </a:solidFill>
              </a:rPr>
              <a:t>Африки</a:t>
            </a:r>
            <a:r>
              <a:rPr lang="uk-UA" sz="2800" b="1" i="1" kern="0" dirty="0">
                <a:solidFill>
                  <a:srgbClr val="FFFFFF"/>
                </a:solidFill>
              </a:rPr>
              <a:t>, у яких державний устрій Монархія або Конституційна монархія, слід після проведення фільтрування за полем </a:t>
            </a:r>
            <a:r>
              <a:rPr lang="uk-UA" sz="2800" b="1" i="1" kern="0" dirty="0">
                <a:solidFill>
                  <a:srgbClr val="FFFF00"/>
                </a:solidFill>
              </a:rPr>
              <a:t>Державний устрій </a:t>
            </a:r>
            <a:r>
              <a:rPr lang="uk-UA" sz="2800" b="1" i="1" kern="0" dirty="0">
                <a:solidFill>
                  <a:srgbClr val="FFFFFF"/>
                </a:solidFill>
              </a:rPr>
              <a:t>ще провести фільтрування за полем </a:t>
            </a:r>
            <a:r>
              <a:rPr lang="uk-UA" sz="2800" b="1" i="1" kern="0" dirty="0">
                <a:solidFill>
                  <a:srgbClr val="FFFF00"/>
                </a:solidFill>
              </a:rPr>
              <a:t>Частина світу </a:t>
            </a:r>
            <a:r>
              <a:rPr lang="uk-UA" sz="2800" b="1" i="1" kern="0" dirty="0">
                <a:solidFill>
                  <a:srgbClr val="FFFFFF"/>
                </a:solidFill>
              </a:rPr>
              <a:t>зі значенням параметра фільтрування Африка.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CBBBCC-15AA-44C0-BCD7-C44046C8C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427" y="1215807"/>
            <a:ext cx="3683870" cy="5364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4B66CC3-100F-4F54-AD1E-A2CFAA9CF5F2}"/>
              </a:ext>
            </a:extLst>
          </p:cNvPr>
          <p:cNvSpPr/>
          <p:nvPr/>
        </p:nvSpPr>
        <p:spPr>
          <a:xfrm>
            <a:off x="8682990" y="4766310"/>
            <a:ext cx="1716463" cy="3238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id="{C70CC9DA-9835-46FF-ADCD-BA578BBC05E7}"/>
              </a:ext>
            </a:extLst>
          </p:cNvPr>
          <p:cNvSpPr/>
          <p:nvPr/>
        </p:nvSpPr>
        <p:spPr>
          <a:xfrm rot="18900000">
            <a:off x="8743393" y="414108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1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C0927-510D-4EC0-9AA8-A44410AB8964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записів, що відповідають умовам фільтрування, можна визначити за лічильником у нижній лівій частині вікна програми – там указано номер поточного запису і загальну кількість відфільтрованих записів.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D41F8D-E387-46D4-920C-64CA70E0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23" y="3798252"/>
            <a:ext cx="11485153" cy="145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03BCA6C-0691-4E72-9D8C-F8488C701B99}"/>
              </a:ext>
            </a:extLst>
          </p:cNvPr>
          <p:cNvSpPr/>
          <p:nvPr/>
        </p:nvSpPr>
        <p:spPr>
          <a:xfrm>
            <a:off x="3356754" y="4435526"/>
            <a:ext cx="3732303" cy="46957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id="{81C75042-5561-41E3-AAFD-09765424F6B6}"/>
              </a:ext>
            </a:extLst>
          </p:cNvPr>
          <p:cNvSpPr/>
          <p:nvPr/>
        </p:nvSpPr>
        <p:spPr>
          <a:xfrm rot="18900000">
            <a:off x="4992949" y="370981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8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682DD-9183-4264-987E-7FF7B302992A}"/>
              </a:ext>
            </a:extLst>
          </p:cNvPr>
          <p:cNvSpPr txBox="1"/>
          <p:nvPr/>
        </p:nvSpPr>
        <p:spPr>
          <a:xfrm>
            <a:off x="72008" y="1196763"/>
            <a:ext cx="5198082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проведення фільтрування є можливість задати більш складні умови фільтрування. Так, у списку фільтрування будь-якого текстового поля після наведення вказівника на напис </a:t>
            </a:r>
            <a:r>
              <a:rPr lang="uk-UA" sz="2800" b="1" i="1" kern="0" dirty="0">
                <a:solidFill>
                  <a:srgbClr val="FFFF00"/>
                </a:solidFill>
              </a:rPr>
              <a:t>Текстові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фільтри</a:t>
            </a:r>
            <a:r>
              <a:rPr lang="uk-UA" sz="2800" b="1" i="1" kern="0" dirty="0">
                <a:solidFill>
                  <a:srgbClr val="FFFFFF"/>
                </a:solidFill>
              </a:rPr>
              <a:t> відкривається список умов фільтрування.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8FBFB7-70C6-4A76-8714-46472EC80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545" y="1196763"/>
            <a:ext cx="6708447" cy="526298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CCC1326-1A5D-4969-9DB6-1A11F223452F}"/>
              </a:ext>
            </a:extLst>
          </p:cNvPr>
          <p:cNvSpPr/>
          <p:nvPr/>
        </p:nvSpPr>
        <p:spPr>
          <a:xfrm>
            <a:off x="9605258" y="2658599"/>
            <a:ext cx="2514733" cy="30026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id="{82E410B2-8CD2-42EA-9EEC-B702F585188F}"/>
              </a:ext>
            </a:extLst>
          </p:cNvPr>
          <p:cNvSpPr/>
          <p:nvPr/>
        </p:nvSpPr>
        <p:spPr>
          <a:xfrm rot="18900000">
            <a:off x="10469516" y="194864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94971-E4AB-4520-A1E5-1C7F0A311C1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Вибір будь-якого елемента цього списку відкриває додаткове вікно з полем для введення фрагмента тексту, що стане складовою відповідної умови: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682DCC-87BA-4016-B0A0-6CB425FB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484" y="3886773"/>
            <a:ext cx="8107031" cy="2494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781170C-D4D4-4997-8F11-96FD3431695E}"/>
              </a:ext>
            </a:extLst>
          </p:cNvPr>
          <p:cNvSpPr/>
          <p:nvPr/>
        </p:nvSpPr>
        <p:spPr>
          <a:xfrm>
            <a:off x="72008" y="2675642"/>
            <a:ext cx="3973050" cy="10114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Дорівнює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1DCEB72-F077-4FE9-A05C-1AFC47969716}"/>
              </a:ext>
            </a:extLst>
          </p:cNvPr>
          <p:cNvSpPr/>
          <p:nvPr/>
        </p:nvSpPr>
        <p:spPr>
          <a:xfrm>
            <a:off x="4112710" y="2675642"/>
            <a:ext cx="3973050" cy="10114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 містить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3CDDED4-8085-479D-9DDD-48A55B7FD8E2}"/>
              </a:ext>
            </a:extLst>
          </p:cNvPr>
          <p:cNvSpPr/>
          <p:nvPr/>
        </p:nvSpPr>
        <p:spPr>
          <a:xfrm>
            <a:off x="8151258" y="2675642"/>
            <a:ext cx="3973050" cy="10114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Закінчується тощо</a:t>
            </a:r>
          </a:p>
        </p:txBody>
      </p:sp>
    </p:spTree>
    <p:extLst>
      <p:ext uri="{BB962C8B-B14F-4D97-AF65-F5344CB8AC3E}">
        <p14:creationId xmlns:p14="http://schemas.microsoft.com/office/powerpoint/2010/main" val="6599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324AB-CD35-4BAA-997F-DEC10FCC82F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поле містить: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B516CA2-6FC4-4D0E-A843-E3BB61F07146}"/>
              </a:ext>
            </a:extLst>
          </p:cNvPr>
          <p:cNvSpPr/>
          <p:nvPr/>
        </p:nvSpPr>
        <p:spPr>
          <a:xfrm>
            <a:off x="69848" y="1826800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числові дані</a:t>
            </a:r>
            <a:r>
              <a:rPr lang="uk-UA" sz="2800" b="1" i="1" kern="0" dirty="0">
                <a:solidFill>
                  <a:srgbClr val="FFFFFF"/>
                </a:solidFill>
              </a:rPr>
              <a:t>, то список умов </a:t>
            </a:r>
            <a:r>
              <a:rPr lang="uk-UA" sz="2800" b="1" i="1" kern="0" dirty="0">
                <a:solidFill>
                  <a:srgbClr val="FFFF00"/>
                </a:solidFill>
              </a:rPr>
              <a:t>Фільтри чисел </a:t>
            </a:r>
            <a:r>
              <a:rPr lang="uk-UA" sz="2800" b="1" i="1" kern="0" dirty="0">
                <a:solidFill>
                  <a:srgbClr val="FFFFFF"/>
                </a:solidFill>
              </a:rPr>
              <a:t>буде іншим: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01384BA-80D3-43A5-9B38-C1DD1A8455F7}"/>
              </a:ext>
            </a:extLst>
          </p:cNvPr>
          <p:cNvSpPr/>
          <p:nvPr/>
        </p:nvSpPr>
        <p:spPr>
          <a:xfrm>
            <a:off x="6149818" y="1826800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дані </a:t>
            </a:r>
            <a:r>
              <a:rPr lang="uk-UA" sz="2800" b="1" i="1" kern="0" dirty="0">
                <a:solidFill>
                  <a:srgbClr val="FFFF00"/>
                </a:solidFill>
              </a:rPr>
              <a:t>дата й час</a:t>
            </a:r>
            <a:r>
              <a:rPr lang="uk-UA" sz="2800" b="1" i="1" kern="0" dirty="0">
                <a:solidFill>
                  <a:srgbClr val="FFFFFF"/>
                </a:solidFill>
              </a:rPr>
              <a:t>, то список умов Фільтри дат/Фільтри часу містять 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3105DED-3C70-4FA0-93A1-3DE94E3624C3}"/>
              </a:ext>
            </a:extLst>
          </p:cNvPr>
          <p:cNvSpPr/>
          <p:nvPr/>
        </p:nvSpPr>
        <p:spPr>
          <a:xfrm>
            <a:off x="69848" y="3226278"/>
            <a:ext cx="5972332" cy="3086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Дорівнює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Не дорівнює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Більше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Менше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Між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DD71DA3-DFFF-4213-AA60-EDC4E359859E}"/>
              </a:ext>
            </a:extLst>
          </p:cNvPr>
          <p:cNvSpPr/>
          <p:nvPr/>
        </p:nvSpPr>
        <p:spPr>
          <a:xfrm>
            <a:off x="6149818" y="3226278"/>
            <a:ext cx="5972332" cy="308603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Дорівнює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Не дорівнює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Перед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Після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Між</a:t>
            </a:r>
          </a:p>
        </p:txBody>
      </p:sp>
    </p:spTree>
    <p:extLst>
      <p:ext uri="{BB962C8B-B14F-4D97-AF65-F5344CB8AC3E}">
        <p14:creationId xmlns:p14="http://schemas.microsoft.com/office/powerpoint/2010/main" val="6245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Пошук і замінювання даних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25488E-86FD-484B-AF89-85C2958E6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7" y="4595999"/>
            <a:ext cx="12050141" cy="186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2AC01-7BDD-4189-B475-AD47AEE7F2B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Access</a:t>
            </a:r>
            <a:r>
              <a:rPr lang="uk-UA" sz="2800" b="1" i="1" kern="0" dirty="0">
                <a:solidFill>
                  <a:srgbClr val="FFFFFF"/>
                </a:solidFill>
              </a:rPr>
              <a:t> пошук у базі даних здійснюється аналогічно до пошуку в </a:t>
            </a:r>
            <a:r>
              <a:rPr lang="uk-UA" sz="2800" b="1" i="1" kern="0" dirty="0">
                <a:solidFill>
                  <a:srgbClr val="FFFF00"/>
                </a:solidFill>
              </a:rPr>
              <a:t>Word</a:t>
            </a:r>
            <a:r>
              <a:rPr lang="uk-UA" sz="2800" b="1" i="1" kern="0" dirty="0">
                <a:solidFill>
                  <a:srgbClr val="FFFFFF"/>
                </a:solidFill>
              </a:rPr>
              <a:t>. Для пошуку потрібних даних слід: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91DE8-2B06-486C-910C-C238DC5BDE41}"/>
              </a:ext>
            </a:extLst>
          </p:cNvPr>
          <p:cNvSpPr txBox="1"/>
          <p:nvPr/>
        </p:nvSpPr>
        <p:spPr>
          <a:xfrm>
            <a:off x="70929" y="2219708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файл бази даних, у якій потрібно здійснити пошук.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43B95-DC56-48D2-8E42-B80A342E1F51}"/>
              </a:ext>
            </a:extLst>
          </p:cNvPr>
          <p:cNvSpPr txBox="1"/>
          <p:nvPr/>
        </p:nvSpPr>
        <p:spPr>
          <a:xfrm>
            <a:off x="70929" y="32990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таблицю, у якій здійснюватиметься пошук.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4A0D6D-49D2-442A-B0A1-5C3D0EA519CD}"/>
              </a:ext>
            </a:extLst>
          </p:cNvPr>
          <p:cNvSpPr txBox="1"/>
          <p:nvPr/>
        </p:nvSpPr>
        <p:spPr>
          <a:xfrm>
            <a:off x="70927" y="3947531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Пошук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Знайти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F1A14D4-D4CD-43CE-91D6-A2D222F56D68}"/>
              </a:ext>
            </a:extLst>
          </p:cNvPr>
          <p:cNvSpPr/>
          <p:nvPr/>
        </p:nvSpPr>
        <p:spPr>
          <a:xfrm>
            <a:off x="10431780" y="5354480"/>
            <a:ext cx="590474" cy="9050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F81BBDF6-28CF-4751-B53D-5221EB372FA6}"/>
              </a:ext>
            </a:extLst>
          </p:cNvPr>
          <p:cNvSpPr/>
          <p:nvPr/>
        </p:nvSpPr>
        <p:spPr>
          <a:xfrm rot="18900000">
            <a:off x="10730562" y="483475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73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708B7-7A2B-4FD7-BFF0-7C606BCCB82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виділеними даними (фрагментом даних) можна здійснити фільтрування. Для цього слід: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9CB59-1AF5-4370-8B27-69F80722E8F8}"/>
              </a:ext>
            </a:extLst>
          </p:cNvPr>
          <p:cNvSpPr txBox="1"/>
          <p:nvPr/>
        </p:nvSpPr>
        <p:spPr>
          <a:xfrm>
            <a:off x="72008" y="2258400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Виділити фрагмент даних в одній з  клітинок поля, за яким буде здійснено фільтрування, наприклад в одній з  клітинок поля </a:t>
            </a:r>
            <a:r>
              <a:rPr lang="uk-UA" sz="2800" b="1" i="1" kern="0" dirty="0">
                <a:solidFill>
                  <a:srgbClr val="FFFF00"/>
                </a:solidFill>
              </a:rPr>
              <a:t>Курс валюти </a:t>
            </a:r>
            <a:r>
              <a:rPr lang="uk-UA" sz="2800" b="1" i="1" kern="0" dirty="0">
                <a:solidFill>
                  <a:srgbClr val="FFFFFF"/>
                </a:solidFill>
              </a:rPr>
              <a:t>значення 0,17.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EC61E-385F-4CF6-AF86-4058AF0F9B01}"/>
              </a:ext>
            </a:extLst>
          </p:cNvPr>
          <p:cNvSpPr txBox="1"/>
          <p:nvPr/>
        </p:nvSpPr>
        <p:spPr>
          <a:xfrm>
            <a:off x="72008" y="3750925"/>
            <a:ext cx="5831835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список кнопки  </a:t>
            </a:r>
            <a:r>
              <a:rPr lang="uk-UA" sz="2800" b="1" i="1" kern="0" dirty="0">
                <a:solidFill>
                  <a:srgbClr val="FFFF00"/>
                </a:solidFill>
              </a:rPr>
              <a:t>Виділення</a:t>
            </a:r>
            <a:r>
              <a:rPr lang="uk-UA" sz="2800" b="1" i="1" kern="0" dirty="0">
                <a:solidFill>
                  <a:srgbClr val="FFFFFF"/>
                </a:solidFill>
              </a:rPr>
              <a:t>   групи елементів керування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 й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фільтр </a:t>
            </a:r>
            <a:r>
              <a:rPr lang="uk-UA" sz="2800" b="1" i="1" kern="0" dirty="0">
                <a:solidFill>
                  <a:srgbClr val="FFFFFF"/>
                </a:solidFill>
              </a:rPr>
              <a:t>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A29ED8-2348-41AA-B6D2-772419815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87" y="3750924"/>
            <a:ext cx="6093205" cy="294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E6F6744-58BF-4F6F-8F2A-04041FBBD548}"/>
              </a:ext>
            </a:extLst>
          </p:cNvPr>
          <p:cNvSpPr/>
          <p:nvPr/>
        </p:nvSpPr>
        <p:spPr>
          <a:xfrm>
            <a:off x="9521952" y="4919471"/>
            <a:ext cx="1926336" cy="5242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8C2AD4A9-EF54-48D4-AD5E-DAE04AB6E30B}"/>
              </a:ext>
            </a:extLst>
          </p:cNvPr>
          <p:cNvSpPr/>
          <p:nvPr/>
        </p:nvSpPr>
        <p:spPr>
          <a:xfrm rot="18900000">
            <a:off x="10234730" y="426995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5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A2774-7E3F-461F-B3D8-8139904C168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Застосування фільтра: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370F8-17E9-4405-856A-8B4AAF178EF7}"/>
              </a:ext>
            </a:extLst>
          </p:cNvPr>
          <p:cNvSpPr txBox="1"/>
          <p:nvPr/>
        </p:nvSpPr>
        <p:spPr>
          <a:xfrm>
            <a:off x="72008" y="1835612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списку одну з умов застосування виділеного фрагмента для фільтрування даних, наприклад Менше або дорівнює 0,17.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B29270-2CEE-4BA9-8941-799E149E5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03" y="3316357"/>
            <a:ext cx="9120394" cy="314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52F583B-9157-4373-B669-719C8376C151}"/>
              </a:ext>
            </a:extLst>
          </p:cNvPr>
          <p:cNvSpPr/>
          <p:nvPr/>
        </p:nvSpPr>
        <p:spPr>
          <a:xfrm>
            <a:off x="7846446" y="4545003"/>
            <a:ext cx="2809751" cy="192031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49E692CA-852C-4ACE-86B1-D955C90B046F}"/>
              </a:ext>
            </a:extLst>
          </p:cNvPr>
          <p:cNvSpPr/>
          <p:nvPr/>
        </p:nvSpPr>
        <p:spPr>
          <a:xfrm rot="18900000">
            <a:off x="9442638" y="3929908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4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448A81A5-7D2D-4469-8476-6D2D66988319}"/>
              </a:ext>
            </a:extLst>
          </p:cNvPr>
          <p:cNvGrpSpPr/>
          <p:nvPr/>
        </p:nvGrpSpPr>
        <p:grpSpPr>
          <a:xfrm>
            <a:off x="72008" y="1196763"/>
            <a:ext cx="6736296" cy="2677656"/>
            <a:chOff x="72008" y="1196763"/>
            <a:chExt cx="6736296" cy="26776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42D20B-E5EC-4920-B97D-B6811522575E}"/>
                </a:ext>
              </a:extLst>
            </p:cNvPr>
            <p:cNvSpPr txBox="1"/>
            <p:nvPr/>
          </p:nvSpPr>
          <p:spPr>
            <a:xfrm>
              <a:off x="72008" y="1196763"/>
              <a:ext cx="6736296" cy="2677656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Для відмови від використання фільтра в певному полі слід вибрати кнопку     справа від імені поля та у списку фільтрування вибрати кнопку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Видалення фільтра. 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sp>
          <p:nvSpPr>
            <p:cNvPr id="6" name="Рівнобедрений трикутник 5">
              <a:extLst>
                <a:ext uri="{FF2B5EF4-FFF2-40B4-BE49-F238E27FC236}">
                  <a16:creationId xmlns:a16="http://schemas.microsoft.com/office/drawing/2014/main" id="{2651B113-E8BC-435A-8C64-6093D02CEC7C}"/>
                </a:ext>
              </a:extLst>
            </p:cNvPr>
            <p:cNvSpPr/>
            <p:nvPr/>
          </p:nvSpPr>
          <p:spPr>
            <a:xfrm rot="10800000">
              <a:off x="3785179" y="2191623"/>
              <a:ext cx="399003" cy="34396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E2A7B-20DE-470B-86C0-D5C1D3FFB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783" y="1196762"/>
            <a:ext cx="5213209" cy="538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C56C16B-2ED9-4F95-A5B4-D9A23CBA4D06}"/>
              </a:ext>
            </a:extLst>
          </p:cNvPr>
          <p:cNvSpPr/>
          <p:nvPr/>
        </p:nvSpPr>
        <p:spPr>
          <a:xfrm>
            <a:off x="6867027" y="2325756"/>
            <a:ext cx="5213209" cy="5141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id="{FECC4DDC-C3D0-4048-9633-5226543E996C}"/>
              </a:ext>
            </a:extLst>
          </p:cNvPr>
          <p:cNvSpPr/>
          <p:nvPr/>
        </p:nvSpPr>
        <p:spPr>
          <a:xfrm rot="18900000">
            <a:off x="8564357" y="1651079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79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18E64-B577-4DBF-95E9-05FC1830AA9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видалення всіх фільтрів потрібно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Сортування й фільтр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Додатково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Очистити всі фільтри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38C571-D2D4-4F5C-A2B6-0D75387BA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815"/>
          <a:stretch/>
        </p:blipFill>
        <p:spPr>
          <a:xfrm>
            <a:off x="180837" y="2707764"/>
            <a:ext cx="11830327" cy="378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7AC2A63-F609-4467-A540-831475C05597}"/>
              </a:ext>
            </a:extLst>
          </p:cNvPr>
          <p:cNvSpPr/>
          <p:nvPr/>
        </p:nvSpPr>
        <p:spPr>
          <a:xfrm>
            <a:off x="985311" y="3159547"/>
            <a:ext cx="1036530" cy="4218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8C9BD066-A1FA-45A3-AFEE-24FDBA2FEF95}"/>
              </a:ext>
            </a:extLst>
          </p:cNvPr>
          <p:cNvSpPr/>
          <p:nvPr/>
        </p:nvSpPr>
        <p:spPr>
          <a:xfrm rot="18900000">
            <a:off x="1545751" y="255229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23932A2E-7CD9-4F30-A915-89EA8466FFF3}"/>
              </a:ext>
            </a:extLst>
          </p:cNvPr>
          <p:cNvSpPr/>
          <p:nvPr/>
        </p:nvSpPr>
        <p:spPr>
          <a:xfrm>
            <a:off x="6431275" y="3909059"/>
            <a:ext cx="1348745" cy="34438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id="{C65A249A-9B8C-4171-9E12-4BB7A51A6D3E}"/>
              </a:ext>
            </a:extLst>
          </p:cNvPr>
          <p:cNvSpPr/>
          <p:nvPr/>
        </p:nvSpPr>
        <p:spPr>
          <a:xfrm rot="18900000">
            <a:off x="7203955" y="321470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45079D2D-3A20-440B-BAD6-30B5EA170390}"/>
              </a:ext>
            </a:extLst>
          </p:cNvPr>
          <p:cNvSpPr/>
          <p:nvPr/>
        </p:nvSpPr>
        <p:spPr>
          <a:xfrm>
            <a:off x="6431275" y="4253443"/>
            <a:ext cx="3272795" cy="3860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Стрілка вліво 20">
            <a:extLst>
              <a:ext uri="{FF2B5EF4-FFF2-40B4-BE49-F238E27FC236}">
                <a16:creationId xmlns:a16="http://schemas.microsoft.com/office/drawing/2014/main" id="{1C5DF46E-1257-452E-AC49-AAFEAF0332AB}"/>
              </a:ext>
            </a:extLst>
          </p:cNvPr>
          <p:cNvSpPr/>
          <p:nvPr/>
        </p:nvSpPr>
        <p:spPr>
          <a:xfrm rot="18900000">
            <a:off x="7940396" y="358502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noProof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Фільтрування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5AED2-6940-4F17-823B-0B4B4A67B9C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відміни фільтрування потрібно вибрати підсвічену іншим кольором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Застосувати фільтр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833F39-358F-4152-8C14-D90CB6C8B441}"/>
              </a:ext>
            </a:extLst>
          </p:cNvPr>
          <p:cNvSpPr txBox="1"/>
          <p:nvPr/>
        </p:nvSpPr>
        <p:spPr>
          <a:xfrm>
            <a:off x="72008" y="500889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повторного застосування вже визначених значень параметрів фільтрування слід знову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Застосувати фільтр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942BDB-A3D1-403A-9705-B56832387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2411688"/>
            <a:ext cx="12050142" cy="216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A9067061-86DA-4A2A-BB8B-19BC3D7C02EB}"/>
              </a:ext>
            </a:extLst>
          </p:cNvPr>
          <p:cNvSpPr/>
          <p:nvPr/>
        </p:nvSpPr>
        <p:spPr>
          <a:xfrm>
            <a:off x="908271" y="2880901"/>
            <a:ext cx="1057690" cy="44903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8DFFEB23-E5AD-4B1C-B2AE-AA9EDE57C3B9}"/>
              </a:ext>
            </a:extLst>
          </p:cNvPr>
          <p:cNvSpPr/>
          <p:nvPr/>
        </p:nvSpPr>
        <p:spPr>
          <a:xfrm>
            <a:off x="6526675" y="3972147"/>
            <a:ext cx="1897235" cy="3674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9" name="Стрілка вліво 20">
            <a:extLst>
              <a:ext uri="{FF2B5EF4-FFF2-40B4-BE49-F238E27FC236}">
                <a16:creationId xmlns:a16="http://schemas.microsoft.com/office/drawing/2014/main" id="{4D640A73-2EF0-475E-B283-6C546F18DA67}"/>
              </a:ext>
            </a:extLst>
          </p:cNvPr>
          <p:cNvSpPr/>
          <p:nvPr/>
        </p:nvSpPr>
        <p:spPr>
          <a:xfrm rot="18900000">
            <a:off x="7664159" y="3293157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4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Фільтр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00" y="1342939"/>
            <a:ext cx="6337935" cy="40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5A52F-5A87-49E5-B1E3-BFA1E869464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сортування? Які види сортування ви знаєте? </a:t>
            </a:r>
          </a:p>
        </p:txBody>
      </p:sp>
      <p:pic>
        <p:nvPicPr>
          <p:cNvPr id="5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02ACDEA9-F442-4613-B65E-0D91A214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1EF0E-18B6-48D7-AE66-B46EEE74E70A}"/>
              </a:ext>
            </a:extLst>
          </p:cNvPr>
          <p:cNvSpPr txBox="1"/>
          <p:nvPr/>
        </p:nvSpPr>
        <p:spPr>
          <a:xfrm>
            <a:off x="69850" y="1829789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виконати сортування за даними одного з полів? Як відмінити сортування?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D9B3D-6A54-4125-9EAB-0B85B492A184}"/>
              </a:ext>
            </a:extLst>
          </p:cNvPr>
          <p:cNvSpPr txBox="1"/>
          <p:nvPr/>
        </p:nvSpPr>
        <p:spPr>
          <a:xfrm>
            <a:off x="69850" y="289370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послідовність операцій під час здійснення сортування за даними кількох полів?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74D1C-D67E-492C-8A73-3A8A6B60382A}"/>
              </a:ext>
            </a:extLst>
          </p:cNvPr>
          <p:cNvSpPr txBox="1"/>
          <p:nvPr/>
        </p:nvSpPr>
        <p:spPr>
          <a:xfrm>
            <a:off x="68771" y="3957615"/>
            <a:ext cx="12050142" cy="5078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Порівняйте сортування в таблицях Word, Excel, Access.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59E11-1C6D-46C3-A4AA-5CEF70570C22}"/>
              </a:ext>
            </a:extLst>
          </p:cNvPr>
          <p:cNvSpPr txBox="1"/>
          <p:nvPr/>
        </p:nvSpPr>
        <p:spPr>
          <a:xfrm>
            <a:off x="72008" y="4575252"/>
            <a:ext cx="10453766" cy="175432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Яка послідовність операцій під час здійснення пошуку, наприклад слова інформатика, що міститься на початку клітинки поля; у будь-якій частині вмісту клітинки поля?</a:t>
            </a:r>
          </a:p>
        </p:txBody>
      </p:sp>
    </p:spTree>
    <p:extLst>
      <p:ext uri="{BB962C8B-B14F-4D97-AF65-F5344CB8AC3E}">
        <p14:creationId xmlns:p14="http://schemas.microsoft.com/office/powerpoint/2010/main" val="34179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5A52F-5A87-49E5-B1E3-BFA1E8694642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можна здійснити пошук тільки в межах одного поля; одного запису; однієї таблиці; усіх таблиць бази даних? </a:t>
            </a:r>
          </a:p>
        </p:txBody>
      </p:sp>
      <p:pic>
        <p:nvPicPr>
          <p:cNvPr id="5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02ACDEA9-F442-4613-B65E-0D91A214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1EF0E-18B6-48D7-AE66-B46EEE74E70A}"/>
              </a:ext>
            </a:extLst>
          </p:cNvPr>
          <p:cNvSpPr txBox="1"/>
          <p:nvPr/>
        </p:nvSpPr>
        <p:spPr>
          <a:xfrm>
            <a:off x="72008" y="2688147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Для чого використовують фільтрування даних у таблиці бази даних?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D9B3D-6A54-4125-9EAB-0B85B492A184}"/>
              </a:ext>
            </a:extLst>
          </p:cNvPr>
          <p:cNvSpPr txBox="1"/>
          <p:nvPr/>
        </p:nvSpPr>
        <p:spPr>
          <a:xfrm>
            <a:off x="72008" y="3748643"/>
            <a:ext cx="10453766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послідовність операцій під час здійснення фільтрування за значенням одного з полів таблиці? Кількох?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74D1C-D67E-492C-8A73-3A8A6B60382A}"/>
              </a:ext>
            </a:extLst>
          </p:cNvPr>
          <p:cNvSpPr txBox="1"/>
          <p:nvPr/>
        </p:nvSpPr>
        <p:spPr>
          <a:xfrm>
            <a:off x="71469" y="5240027"/>
            <a:ext cx="1045484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визначити кількість записів, що задовольняють умови фільтрування?</a:t>
            </a:r>
          </a:p>
        </p:txBody>
      </p:sp>
    </p:spTree>
    <p:extLst>
      <p:ext uri="{BB962C8B-B14F-4D97-AF65-F5344CB8AC3E}">
        <p14:creationId xmlns:p14="http://schemas.microsoft.com/office/powerpoint/2010/main" val="28743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4.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212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219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216-218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Пошук і замінювання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FB247-28D2-448B-84AF-EBB5CB754D5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Для пошуку потрібних даних слід: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8E0CDC-0B39-4469-9256-3564166F8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30" y="3268660"/>
            <a:ext cx="6900142" cy="306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7ED8C6-CDB2-4DBD-8C35-E931EAB9C264}"/>
              </a:ext>
            </a:extLst>
          </p:cNvPr>
          <p:cNvSpPr txBox="1"/>
          <p:nvPr/>
        </p:nvSpPr>
        <p:spPr>
          <a:xfrm>
            <a:off x="70929" y="3268660"/>
            <a:ext cx="5022181" cy="2677656"/>
          </a:xfrm>
          <a:prstGeom prst="wedgeRectCallout">
            <a:avLst>
              <a:gd name="adj1" fmla="val 56303"/>
              <a:gd name="adj2" fmla="val 1660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Шукати в</a:t>
            </a:r>
            <a:r>
              <a:rPr lang="uk-UA" sz="2800" b="1" i="1" kern="0" dirty="0">
                <a:solidFill>
                  <a:srgbClr val="FFFFFF"/>
                </a:solidFill>
              </a:rPr>
              <a:t> область пошуку: у поточному полі або в поточному документі (таблиці).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58458-0DAA-4970-8CEE-DA0FD6AAF127}"/>
              </a:ext>
            </a:extLst>
          </p:cNvPr>
          <p:cNvSpPr txBox="1"/>
          <p:nvPr/>
        </p:nvSpPr>
        <p:spPr>
          <a:xfrm>
            <a:off x="70929" y="1801824"/>
            <a:ext cx="12050142" cy="1384995"/>
          </a:xfrm>
          <a:prstGeom prst="wedgeRectCallout">
            <a:avLst>
              <a:gd name="adj1" fmla="val 4706"/>
              <a:gd name="adj2" fmla="val 12852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Пошук і заміна </a:t>
            </a: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Знайти</a:t>
            </a:r>
            <a:r>
              <a:rPr lang="uk-UA" sz="2800" b="1" i="1" kern="0" dirty="0">
                <a:solidFill>
                  <a:srgbClr val="FFFFFF"/>
                </a:solidFill>
              </a:rPr>
              <a:t> в полі </a:t>
            </a:r>
            <a:r>
              <a:rPr lang="uk-UA" sz="2800" b="1" i="1" kern="0" dirty="0">
                <a:solidFill>
                  <a:srgbClr val="FFFF00"/>
                </a:solidFill>
              </a:rPr>
              <a:t>Знайти</a:t>
            </a:r>
            <a:r>
              <a:rPr lang="uk-UA" sz="2800" b="1" i="1" kern="0" dirty="0">
                <a:solidFill>
                  <a:srgbClr val="FFFFFF"/>
                </a:solidFill>
              </a:rPr>
              <a:t> ввести зразок даних, за яким буде здійснено пошук.</a:t>
            </a:r>
          </a:p>
        </p:txBody>
      </p:sp>
    </p:spTree>
    <p:extLst>
      <p:ext uri="{BB962C8B-B14F-4D97-AF65-F5344CB8AC3E}">
        <p14:creationId xmlns:p14="http://schemas.microsoft.com/office/powerpoint/2010/main" val="42579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CA54CA7-B382-49DF-896E-EC03BA8A9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DF1FAAC-DACA-4D88-A361-755B62ACE3DC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</a:t>
            </a:r>
            <a:r>
              <a:rPr lang="uk-UA" sz="3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38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2E178255-7A44-4724-A525-AFD17D599D8D}"/>
              </a:ext>
            </a:extLst>
          </p:cNvPr>
          <p:cNvGrpSpPr/>
          <p:nvPr/>
        </p:nvGrpSpPr>
        <p:grpSpPr>
          <a:xfrm>
            <a:off x="6587449" y="3942640"/>
            <a:ext cx="2336812" cy="2336812"/>
            <a:chOff x="896167" y="607731"/>
            <a:chExt cx="4774296" cy="4774296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D44C3AE9-7B7C-4305-86D4-28BDA0583A40}"/>
                </a:ext>
              </a:extLst>
            </p:cNvPr>
            <p:cNvSpPr/>
            <p:nvPr/>
          </p:nvSpPr>
          <p:spPr>
            <a:xfrm>
              <a:off x="896167" y="607731"/>
              <a:ext cx="4774296" cy="4774296"/>
            </a:xfrm>
            <a:prstGeom prst="ellipse">
              <a:avLst/>
            </a:prstGeom>
            <a:solidFill>
              <a:srgbClr val="AC9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9" name="Picture 2" descr="Ð ÐµÐ·ÑÐ»ÑÑÐ°Ñ Ð¿Ð¾ÑÑÐºÑ Ð·Ð¾Ð±ÑÐ°Ð¶ÐµÐ½Ñ Ð·Ð° Ð·Ð°Ð¿Ð¸ÑÐ¾Ð¼ &quot;Access new icon&quot;">
              <a:extLst>
                <a:ext uri="{FF2B5EF4-FFF2-40B4-BE49-F238E27FC236}">
                  <a16:creationId xmlns:a16="http://schemas.microsoft.com/office/drawing/2014/main" id="{FA645439-2563-46FB-BB29-B9AA40C09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082" y="1475976"/>
              <a:ext cx="3017366" cy="301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data filter, digital conversion, funnel analysis, web conversion funnel, website conversion icon">
            <a:extLst>
              <a:ext uri="{FF2B5EF4-FFF2-40B4-BE49-F238E27FC236}">
                <a16:creationId xmlns:a16="http://schemas.microsoft.com/office/drawing/2014/main" id="{782B188D-5E38-47CA-8A4A-2EC770A1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431" y="3937636"/>
            <a:ext cx="2336812" cy="23368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Пошук і замінювання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7E297-B72B-41A8-A480-85E77BD3D2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Для пошуку потрібних даних слід: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E0F77-1F87-4721-850B-77B793C87E14}"/>
              </a:ext>
            </a:extLst>
          </p:cNvPr>
          <p:cNvSpPr txBox="1"/>
          <p:nvPr/>
        </p:nvSpPr>
        <p:spPr>
          <a:xfrm>
            <a:off x="70929" y="180182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Зіставити</a:t>
            </a:r>
            <a:r>
              <a:rPr lang="uk-UA" sz="2800" b="1" i="1" kern="0" dirty="0">
                <a:solidFill>
                  <a:srgbClr val="FFFFFF"/>
                </a:solidFill>
              </a:rPr>
              <a:t> одне </a:t>
            </a:r>
            <a:r>
              <a:rPr lang="ru-RU" sz="2800" b="1" i="1" kern="0" dirty="0">
                <a:solidFill>
                  <a:srgbClr val="FFFFFF"/>
                </a:solidFill>
              </a:rPr>
              <a:t>з</a:t>
            </a:r>
            <a:r>
              <a:rPr lang="uk-UA" sz="2800" b="1" i="1" kern="0" dirty="0">
                <a:solidFill>
                  <a:srgbClr val="FFFFFF"/>
                </a:solidFill>
              </a:rPr>
              <a:t> значень: Усе поле, Будь-яка частина поля, Початок поля.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634A4B-F393-4696-B210-5C9A65CD4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26" y="2916735"/>
            <a:ext cx="7755548" cy="344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B64D27F-5833-4860-AAC3-690A6A6E6A36}"/>
              </a:ext>
            </a:extLst>
          </p:cNvPr>
          <p:cNvSpPr/>
          <p:nvPr/>
        </p:nvSpPr>
        <p:spPr>
          <a:xfrm>
            <a:off x="3519092" y="5065904"/>
            <a:ext cx="2193450" cy="10399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6CD87F2D-D936-4641-9995-44A694063DE1}"/>
              </a:ext>
            </a:extLst>
          </p:cNvPr>
          <p:cNvSpPr/>
          <p:nvPr/>
        </p:nvSpPr>
        <p:spPr>
          <a:xfrm rot="18900000">
            <a:off x="5451112" y="449809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Пошук і замінювання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D4319-A138-436A-B496-12B8CCA431E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Для пошуку потрібних даних слід: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3EF35-3761-4EF5-BC18-DD71A402F181}"/>
              </a:ext>
            </a:extLst>
          </p:cNvPr>
          <p:cNvSpPr txBox="1"/>
          <p:nvPr/>
        </p:nvSpPr>
        <p:spPr>
          <a:xfrm>
            <a:off x="70929" y="180182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Шукати</a:t>
            </a:r>
            <a:r>
              <a:rPr lang="uk-UA" sz="2800" b="1" i="1" kern="0" dirty="0">
                <a:solidFill>
                  <a:srgbClr val="FFFFFF"/>
                </a:solidFill>
              </a:rPr>
              <a:t> один з напрямів пошуку: Усюди, Угору, Вниз.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A5C825-CEE1-4DB5-9774-2AEEF190E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796" y="2877100"/>
            <a:ext cx="7766408" cy="344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F8F899E-3270-41FB-AFBA-87B8E3350822}"/>
              </a:ext>
            </a:extLst>
          </p:cNvPr>
          <p:cNvSpPr/>
          <p:nvPr/>
        </p:nvSpPr>
        <p:spPr>
          <a:xfrm>
            <a:off x="3509259" y="5405868"/>
            <a:ext cx="977397" cy="91875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9BA7AE54-3563-4602-9341-755D441F001E}"/>
              </a:ext>
            </a:extLst>
          </p:cNvPr>
          <p:cNvSpPr/>
          <p:nvPr/>
        </p:nvSpPr>
        <p:spPr>
          <a:xfrm rot="18900000">
            <a:off x="4222079" y="480147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42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Пошук і замінювання даних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42D34-8C31-4EE9-BFD9-D6EF40CB1F1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Для пошуку потрібних даних слід: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D4991-4DB3-4D09-8480-C1C5072896DD}"/>
              </a:ext>
            </a:extLst>
          </p:cNvPr>
          <p:cNvSpPr txBox="1"/>
          <p:nvPr/>
        </p:nvSpPr>
        <p:spPr>
          <a:xfrm>
            <a:off x="70929" y="1801824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за потреби відповідні позначки прапорців для пошуку з урахуванням регістру (великі чи малі літери) та пошуку з використанням шаблонів уведення (</a:t>
            </a:r>
            <a:r>
              <a:rPr lang="uk-UA" sz="2800" b="1" i="1" kern="0" dirty="0">
                <a:solidFill>
                  <a:srgbClr val="FFFF00"/>
                </a:solidFill>
              </a:rPr>
              <a:t>з урахуванням формату полів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55697C-4AE0-4ACB-91A4-9530BFE37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721" y="3738877"/>
            <a:ext cx="6060641" cy="2690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3B45033-C35A-44D0-A0B2-BA15D55C9573}"/>
              </a:ext>
            </a:extLst>
          </p:cNvPr>
          <p:cNvSpPr/>
          <p:nvPr/>
        </p:nvSpPr>
        <p:spPr>
          <a:xfrm>
            <a:off x="6291789" y="5988120"/>
            <a:ext cx="3835439" cy="2577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CA52B5C4-1A42-4C95-A82D-8033E5BC2522}"/>
              </a:ext>
            </a:extLst>
          </p:cNvPr>
          <p:cNvSpPr/>
          <p:nvPr/>
        </p:nvSpPr>
        <p:spPr>
          <a:xfrm rot="18900000">
            <a:off x="8564029" y="528535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557AF-8D6D-46EA-B0A5-26DC3A3A4535}"/>
              </a:ext>
            </a:extLst>
          </p:cNvPr>
          <p:cNvSpPr txBox="1"/>
          <p:nvPr/>
        </p:nvSpPr>
        <p:spPr>
          <a:xfrm>
            <a:off x="70929" y="3738877"/>
            <a:ext cx="456989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Знайти далі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3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F51BA-457E-446D-8F26-2955562F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Пошук і замінювання даних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76453-1AE0-484F-BC45-F74645FB602A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випадку, якщо буде знайдено потрібні дані, буде виділена клітинка, яка містить ці дані. Для переходу до наступних записів, значення яких відповідають пошуковому запиту та параметрам пошуку, слід послідовно натискати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Знайти далі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FEEA8F-BCDB-4EF1-B67B-95B5A6DA2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179" y="3533113"/>
            <a:ext cx="6603643" cy="2931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A1460E1-034C-4C6B-A4FF-70893B8C2C8B}"/>
              </a:ext>
            </a:extLst>
          </p:cNvPr>
          <p:cNvSpPr/>
          <p:nvPr/>
        </p:nvSpPr>
        <p:spPr>
          <a:xfrm>
            <a:off x="8124765" y="4404497"/>
            <a:ext cx="1115756" cy="3681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ілка вліво 20">
            <a:extLst>
              <a:ext uri="{FF2B5EF4-FFF2-40B4-BE49-F238E27FC236}">
                <a16:creationId xmlns:a16="http://schemas.microsoft.com/office/drawing/2014/main" id="{E325513F-70D8-47BC-A4D8-F84C144D95B1}"/>
              </a:ext>
            </a:extLst>
          </p:cNvPr>
          <p:cNvSpPr/>
          <p:nvPr/>
        </p:nvSpPr>
        <p:spPr>
          <a:xfrm rot="18900000">
            <a:off x="8673226" y="376866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1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34710</TotalTime>
  <Words>1865</Words>
  <Application>Microsoft Office PowerPoint</Application>
  <PresentationFormat>Широкий екран</PresentationFormat>
  <Paragraphs>236</Paragraphs>
  <Slides>50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50</vt:i4>
      </vt:variant>
    </vt:vector>
  </HeadingPairs>
  <TitlesOfParts>
    <vt:vector size="57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Фільтрація та сортування даних у таблицях</vt:lpstr>
      <vt:lpstr>Упорядкування, пошук і фільтрування даних у таблицях бази даних</vt:lpstr>
      <vt:lpstr>Пошук і замінювання даних </vt:lpstr>
      <vt:lpstr>Пошук і замінювання даних </vt:lpstr>
      <vt:lpstr>Пошук і замінювання даних </vt:lpstr>
      <vt:lpstr>Пошук і замінювання даних </vt:lpstr>
      <vt:lpstr>Пошук і замінювання даних </vt:lpstr>
      <vt:lpstr>Пошук і замінювання даних </vt:lpstr>
      <vt:lpstr>Пошук і замінювання даних </vt:lpstr>
      <vt:lpstr>Пошук і замінювання даних </vt:lpstr>
      <vt:lpstr>Пошук і замінювання даних </vt:lpstr>
      <vt:lpstr>Пошук і замінювання даних </vt:lpstr>
      <vt:lpstr>Пошук і замінювання даних 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Для тих, хто хоче знати більше</vt:lpstr>
      <vt:lpstr>Сортування даних </vt:lpstr>
      <vt:lpstr>Сортування даних </vt:lpstr>
      <vt:lpstr>Сортування даних </vt:lpstr>
      <vt:lpstr>Сортування даних </vt:lpstr>
      <vt:lpstr>Сортування даних </vt:lpstr>
      <vt:lpstr>Сортування даних </vt:lpstr>
      <vt:lpstr>Сортування даних </vt:lpstr>
      <vt:lpstr>Сортування даних </vt:lpstr>
      <vt:lpstr>Сортування даних </vt:lpstr>
      <vt:lpstr>Фільтрування даних </vt:lpstr>
      <vt:lpstr>Фільтрування даних </vt:lpstr>
      <vt:lpstr>Фільтрування даних </vt:lpstr>
      <vt:lpstr>Фільтрування даних </vt:lpstr>
      <vt:lpstr>Фільтрування даних </vt:lpstr>
      <vt:lpstr>Фільтрування даних </vt:lpstr>
      <vt:lpstr>Фільтрування даних </vt:lpstr>
      <vt:lpstr>Фільтрування даних </vt:lpstr>
      <vt:lpstr>Фільтрування даних </vt:lpstr>
      <vt:lpstr>Фільтрування даних </vt:lpstr>
      <vt:lpstr>Фільтрування даних </vt:lpstr>
      <vt:lpstr>Фільтрування даних </vt:lpstr>
      <vt:lpstr>Фільтрування даних </vt:lpstr>
      <vt:lpstr>Фільтрування даних </vt:lpstr>
      <vt:lpstr>Фільтрування даних </vt:lpstr>
      <vt:lpstr>Фільтрування даних </vt:lpstr>
      <vt:lpstr>Розгадайте ребус</vt:lpstr>
      <vt:lpstr>Дайте відповіді на запитання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1644</cp:revision>
  <dcterms:created xsi:type="dcterms:W3CDTF">2016-06-06T19:48:43Z</dcterms:created>
  <dcterms:modified xsi:type="dcterms:W3CDTF">2022-10-18T07:21:38Z</dcterms:modified>
</cp:coreProperties>
</file>