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325" r:id="rId3"/>
    <p:sldId id="2447" r:id="rId4"/>
    <p:sldId id="2368" r:id="rId5"/>
    <p:sldId id="2369" r:id="rId6"/>
    <p:sldId id="2370" r:id="rId7"/>
    <p:sldId id="2375" r:id="rId8"/>
    <p:sldId id="2384" r:id="rId9"/>
    <p:sldId id="2448" r:id="rId10"/>
    <p:sldId id="2377" r:id="rId11"/>
    <p:sldId id="2380" r:id="rId12"/>
    <p:sldId id="2387" r:id="rId13"/>
    <p:sldId id="2396" r:id="rId14"/>
    <p:sldId id="259" r:id="rId15"/>
    <p:sldId id="306" r:id="rId16"/>
    <p:sldId id="261" r:id="rId17"/>
    <p:sldId id="304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ій Мацаєнко" initials="СМ" lastIdx="1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19426B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5" autoAdjust="0"/>
    <p:restoredTop sz="94892" autoAdjust="0"/>
  </p:normalViewPr>
  <p:slideViewPr>
    <p:cSldViewPr snapToGrid="0">
      <p:cViewPr varScale="1">
        <p:scale>
          <a:sx n="81" d="100"/>
          <a:sy n="81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>
            <a:extLst>
              <a:ext uri="{FF2B5EF4-FFF2-40B4-BE49-F238E27FC236}">
                <a16:creationId xmlns:a16="http://schemas.microsoft.com/office/drawing/2014/main" id="{3EA30F14-41D3-41A9-A554-4D68610AD8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5F9E3812-1553-4B9C-8BD3-972148708A2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FD1AEFA5-F416-4F83-B20B-509D8D70A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947" y="203189"/>
            <a:ext cx="6191410" cy="2791689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0" name="Підзаголовок 2">
            <a:extLst>
              <a:ext uri="{FF2B5EF4-FFF2-40B4-BE49-F238E27FC236}">
                <a16:creationId xmlns:a16="http://schemas.microsoft.com/office/drawing/2014/main" id="{6F18FF29-EFFE-4A4F-A907-58D96D9B6B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7947" y="3184362"/>
            <a:ext cx="6363424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0CFCD863-E836-408E-ACD3-4E291DC71E95}"/>
              </a:ext>
            </a:extLst>
          </p:cNvPr>
          <p:cNvGrpSpPr/>
          <p:nvPr userDrawn="1"/>
        </p:nvGrpSpPr>
        <p:grpSpPr>
          <a:xfrm>
            <a:off x="110888" y="992033"/>
            <a:ext cx="6123569" cy="4834253"/>
            <a:chOff x="498986" y="752629"/>
            <a:chExt cx="5959414" cy="4704661"/>
          </a:xfrm>
        </p:grpSpPr>
        <p:grpSp>
          <p:nvGrpSpPr>
            <p:cNvPr id="32" name="Графіка 3">
              <a:extLst>
                <a:ext uri="{FF2B5EF4-FFF2-40B4-BE49-F238E27FC236}">
                  <a16:creationId xmlns:a16="http://schemas.microsoft.com/office/drawing/2014/main" id="{8B55CDBE-81E1-4C25-87D0-0E0C4C497666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34" name="Полілінія: фігура 33">
                <a:extLst>
                  <a:ext uri="{FF2B5EF4-FFF2-40B4-BE49-F238E27FC236}">
                    <a16:creationId xmlns:a16="http://schemas.microsoft.com/office/drawing/2014/main" id="{7046B7BD-2CC6-4627-A3EB-3313FF285E8D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35" name="Графіка 3">
                <a:extLst>
                  <a:ext uri="{FF2B5EF4-FFF2-40B4-BE49-F238E27FC236}">
                    <a16:creationId xmlns:a16="http://schemas.microsoft.com/office/drawing/2014/main" id="{38C1F8FA-0BA9-4F39-AA1B-D6A3484D0601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7" name="Полілінія: фігура 36">
                  <a:extLst>
                    <a:ext uri="{FF2B5EF4-FFF2-40B4-BE49-F238E27FC236}">
                      <a16:creationId xmlns:a16="http://schemas.microsoft.com/office/drawing/2014/main" id="{E3FD6C85-8EB9-4087-BDD1-C54DA28037FD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8" name="Полілінія: фігура 37">
                  <a:extLst>
                    <a:ext uri="{FF2B5EF4-FFF2-40B4-BE49-F238E27FC236}">
                      <a16:creationId xmlns:a16="http://schemas.microsoft.com/office/drawing/2014/main" id="{A4D8DB54-FEEE-421B-BA52-053A9F9B9D07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9" name="Полілінія: фігура 38">
                  <a:extLst>
                    <a:ext uri="{FF2B5EF4-FFF2-40B4-BE49-F238E27FC236}">
                      <a16:creationId xmlns:a16="http://schemas.microsoft.com/office/drawing/2014/main" id="{95933723-8537-485E-9C6E-8D5E19CCA105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0" name="Полілінія: фігура 39">
                  <a:extLst>
                    <a:ext uri="{FF2B5EF4-FFF2-40B4-BE49-F238E27FC236}">
                      <a16:creationId xmlns:a16="http://schemas.microsoft.com/office/drawing/2014/main" id="{3D2FA4BC-0796-4737-AC18-41C54A483E14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1" name="Полілінія: фігура 40">
                  <a:extLst>
                    <a:ext uri="{FF2B5EF4-FFF2-40B4-BE49-F238E27FC236}">
                      <a16:creationId xmlns:a16="http://schemas.microsoft.com/office/drawing/2014/main" id="{84BAAC36-A30F-4E0D-BA13-FCD4644AB51A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6" name="Полілінія: фігура 35">
                <a:extLst>
                  <a:ext uri="{FF2B5EF4-FFF2-40B4-BE49-F238E27FC236}">
                    <a16:creationId xmlns:a16="http://schemas.microsoft.com/office/drawing/2014/main" id="{19FADB57-74DF-46F3-B0AC-5194BA6F93F9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4D3F9964-DB47-42C5-9B5B-0EE0232697AF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0D94E01F-A72B-4490-BC1A-CFEB4D2EBE3E}"/>
              </a:ext>
            </a:extLst>
          </p:cNvPr>
          <p:cNvSpPr/>
          <p:nvPr userDrawn="1"/>
        </p:nvSpPr>
        <p:spPr>
          <a:xfrm>
            <a:off x="840927" y="1370500"/>
            <a:ext cx="4408377" cy="806701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Інформатика 9</a:t>
            </a:r>
          </a:p>
        </p:txBody>
      </p:sp>
      <p:sp>
        <p:nvSpPr>
          <p:cNvPr id="43" name="Прямокутник 42">
            <a:hlinkClick r:id="rId2"/>
            <a:extLst>
              <a:ext uri="{FF2B5EF4-FFF2-40B4-BE49-F238E27FC236}">
                <a16:creationId xmlns:a16="http://schemas.microsoft.com/office/drawing/2014/main" id="{33CE19DE-56BB-4E86-9F29-5EBB07B4B340}"/>
              </a:ext>
            </a:extLst>
          </p:cNvPr>
          <p:cNvSpPr/>
          <p:nvPr userDrawn="1"/>
        </p:nvSpPr>
        <p:spPr>
          <a:xfrm>
            <a:off x="3496407" y="3413512"/>
            <a:ext cx="1991775" cy="4034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1600" b="1" kern="0" dirty="0">
              <a:solidFill>
                <a:srgbClr val="40404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2CEA593A-A0CA-4388-9CF8-1E8041BD576E}"/>
              </a:ext>
            </a:extLst>
          </p:cNvPr>
          <p:cNvSpPr/>
          <p:nvPr userDrawn="1"/>
        </p:nvSpPr>
        <p:spPr>
          <a:xfrm>
            <a:off x="840927" y="2967652"/>
            <a:ext cx="1582233" cy="442463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за підручником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4EB48E15-EB52-4FFB-AAD8-F4E6A17D456E}"/>
              </a:ext>
            </a:extLst>
          </p:cNvPr>
          <p:cNvSpPr/>
          <p:nvPr userDrawn="1"/>
        </p:nvSpPr>
        <p:spPr>
          <a:xfrm>
            <a:off x="1133931" y="3338852"/>
            <a:ext cx="2201553" cy="381395"/>
          </a:xfrm>
          <a:prstGeom prst="rect">
            <a:avLst/>
          </a:prstGeom>
          <a:solidFill>
            <a:srgbClr val="0A65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Ривкінд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Й.Я. та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>
            <a:extLst>
              <a:ext uri="{FF2B5EF4-FFF2-40B4-BE49-F238E27FC236}">
                <a16:creationId xmlns:a16="http://schemas.microsoft.com/office/drawing/2014/main" id="{269F8592-B6D0-4E61-80EA-7292286B77AB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51995626-EC58-404D-A9C4-6212BB7B070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A84EE70C-3024-401A-9BB0-1FD66284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1" y="162512"/>
            <a:ext cx="10487609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7A3A9498-FFA9-42FE-903C-0D26305D3B06}"/>
              </a:ext>
            </a:extLst>
          </p:cNvPr>
          <p:cNvGrpSpPr/>
          <p:nvPr userDrawn="1"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26" name="Графіка 3">
              <a:extLst>
                <a:ext uri="{FF2B5EF4-FFF2-40B4-BE49-F238E27FC236}">
                  <a16:creationId xmlns:a16="http://schemas.microsoft.com/office/drawing/2014/main" id="{C2533DA6-D764-4F12-BD68-22D5ED5BBC7D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28" name="Полілінія: фігура 27">
                <a:extLst>
                  <a:ext uri="{FF2B5EF4-FFF2-40B4-BE49-F238E27FC236}">
                    <a16:creationId xmlns:a16="http://schemas.microsoft.com/office/drawing/2014/main" id="{FC362422-B34F-4DD8-A873-F2EAF460700E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29" name="Графіка 3">
                <a:extLst>
                  <a:ext uri="{FF2B5EF4-FFF2-40B4-BE49-F238E27FC236}">
                    <a16:creationId xmlns:a16="http://schemas.microsoft.com/office/drawing/2014/main" id="{D4DC23B0-1D7E-49AF-9A6F-724F5EB2E94A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1" name="Полілінія: фігура 30">
                  <a:extLst>
                    <a:ext uri="{FF2B5EF4-FFF2-40B4-BE49-F238E27FC236}">
                      <a16:creationId xmlns:a16="http://schemas.microsoft.com/office/drawing/2014/main" id="{5374C2BC-A749-45CA-9392-B86727FA8A3B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2" name="Полілінія: фігура 31">
                  <a:extLst>
                    <a:ext uri="{FF2B5EF4-FFF2-40B4-BE49-F238E27FC236}">
                      <a16:creationId xmlns:a16="http://schemas.microsoft.com/office/drawing/2014/main" id="{23F90632-FF52-4FF1-9055-A6F7FBA535F8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3" name="Полілінія: фігура 32">
                  <a:extLst>
                    <a:ext uri="{FF2B5EF4-FFF2-40B4-BE49-F238E27FC236}">
                      <a16:creationId xmlns:a16="http://schemas.microsoft.com/office/drawing/2014/main" id="{859C2C78-5360-4793-86EA-A9AFE9DA293B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4" name="Полілінія: фігура 33">
                  <a:extLst>
                    <a:ext uri="{FF2B5EF4-FFF2-40B4-BE49-F238E27FC236}">
                      <a16:creationId xmlns:a16="http://schemas.microsoft.com/office/drawing/2014/main" id="{61EBA64D-3AEC-4280-BC96-4BD2A8107106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5" name="Полілінія: фігура 34">
                  <a:extLst>
                    <a:ext uri="{FF2B5EF4-FFF2-40B4-BE49-F238E27FC236}">
                      <a16:creationId xmlns:a16="http://schemas.microsoft.com/office/drawing/2014/main" id="{B4E7D204-D2AF-4B9A-A675-150EDD4B6AF1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0" name="Полілінія: фігура 29">
                <a:extLst>
                  <a:ext uri="{FF2B5EF4-FFF2-40B4-BE49-F238E27FC236}">
                    <a16:creationId xmlns:a16="http://schemas.microsoft.com/office/drawing/2014/main" id="{DE7D279E-59E4-4C4D-9408-38A5399A0FFB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27" name="Прямокутник: округлені кути 26">
              <a:extLst>
                <a:ext uri="{FF2B5EF4-FFF2-40B4-BE49-F238E27FC236}">
                  <a16:creationId xmlns:a16="http://schemas.microsoft.com/office/drawing/2014/main" id="{2A4A4269-29DC-446C-85C1-8E28CF976C01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003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9981C83F-3D00-4848-A2A3-54237F1CC7C7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9DD8B03-7B2A-4E28-96AA-7222780789AB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2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9736B0F7-58D9-4D4C-B00E-B22AA4280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D4737AA0-3CA8-490E-AF5B-3E8BB1B6533F}"/>
              </a:ext>
            </a:extLst>
          </p:cNvPr>
          <p:cNvSpPr/>
          <p:nvPr userDrawn="1"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4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4.3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3F11A35-1F95-4CA3-B6F2-BFA31D1430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dirty="0"/>
              <a:t>Практична робота 7 </a:t>
            </a:r>
            <a:br>
              <a:rPr lang="uk-UA" sz="4000" dirty="0"/>
            </a:br>
            <a:br>
              <a:rPr lang="uk-UA" sz="4000" dirty="0"/>
            </a:br>
            <a:r>
              <a:rPr lang="uk-UA" sz="4000" dirty="0"/>
              <a:t>Редагування таблиці бази даних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502613A-FFFF-4B6B-8185-BEAC9325E780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37</a:t>
            </a:r>
          </a:p>
        </p:txBody>
      </p:sp>
      <p:pic>
        <p:nvPicPr>
          <p:cNvPr id="13" name="Picture 2" descr="computer, programmer, scientist icon">
            <a:extLst>
              <a:ext uri="{FF2B5EF4-FFF2-40B4-BE49-F238E27FC236}">
                <a16:creationId xmlns:a16="http://schemas.microsoft.com/office/drawing/2014/main" id="{F15FBF4A-9A64-4C9D-8FEA-B4EC5DFB6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6066628" y="3924572"/>
            <a:ext cx="3378454" cy="2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7419DE-E4C7-47BE-B1E6-01DBD465A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271" y="3940572"/>
            <a:ext cx="2334970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Подання таблиці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8470D9-DF5A-4476-B64E-8E405380079D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Додавання нових полів в таблиці: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F7508-F096-45A4-9198-76D26BA53B6F}"/>
              </a:ext>
            </a:extLst>
          </p:cNvPr>
          <p:cNvSpPr txBox="1"/>
          <p:nvPr/>
        </p:nvSpPr>
        <p:spPr>
          <a:xfrm>
            <a:off x="72008" y="1822927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замість імені поля за замовченням (Поле 1) потрібне ім’я, наприклад Прізвище.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399D3-A4BB-41C0-AD29-63F4B0E89B7F}"/>
              </a:ext>
            </a:extLst>
          </p:cNvPr>
          <p:cNvSpPr txBox="1"/>
          <p:nvPr/>
        </p:nvSpPr>
        <p:spPr>
          <a:xfrm>
            <a:off x="70929" y="2879978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дії 1–3 потрібну кількість разів для введення імен та типів даних усіх необхідних полів.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3A687-158F-4CBF-867F-6EC12820E4FE}"/>
              </a:ext>
            </a:extLst>
          </p:cNvPr>
          <p:cNvSpPr txBox="1"/>
          <p:nvPr/>
        </p:nvSpPr>
        <p:spPr>
          <a:xfrm>
            <a:off x="70929" y="5586921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Завершити процес уведення імен полів вибором рядка під іменем поля.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BBF532-7A15-4C94-AB45-712A4E1B7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799" y="3929004"/>
            <a:ext cx="6504401" cy="1533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25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Конструктор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редагування таблиці бази даних, додавання нових полів установлення формату типів даних також використовують подання 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7E1C81-AB84-48CC-A862-ACA46AFBD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201"/>
          <a:stretch/>
        </p:blipFill>
        <p:spPr>
          <a:xfrm>
            <a:off x="72008" y="2756017"/>
            <a:ext cx="12050142" cy="362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B3B24F6-1625-488C-AC46-04D4E760806A}"/>
              </a:ext>
            </a:extLst>
          </p:cNvPr>
          <p:cNvSpPr/>
          <p:nvPr/>
        </p:nvSpPr>
        <p:spPr>
          <a:xfrm>
            <a:off x="154477" y="3448282"/>
            <a:ext cx="622763" cy="8151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6EC50AF-2679-407E-9898-E862328A62D3}"/>
              </a:ext>
            </a:extLst>
          </p:cNvPr>
          <p:cNvSpPr/>
          <p:nvPr/>
        </p:nvSpPr>
        <p:spPr>
          <a:xfrm>
            <a:off x="191634" y="4738637"/>
            <a:ext cx="1842906" cy="50336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B2FA24FB-5133-4CEB-A9F2-F798D84CE265}"/>
              </a:ext>
            </a:extLst>
          </p:cNvPr>
          <p:cNvSpPr/>
          <p:nvPr/>
        </p:nvSpPr>
        <p:spPr>
          <a:xfrm rot="18900000">
            <a:off x="1033852" y="4087762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1824B6C-471D-463D-9900-4C76DFF0DC85}"/>
              </a:ext>
            </a:extLst>
          </p:cNvPr>
          <p:cNvSpPr/>
          <p:nvPr/>
        </p:nvSpPr>
        <p:spPr>
          <a:xfrm>
            <a:off x="777240" y="3161946"/>
            <a:ext cx="750570" cy="3211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82938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Конструктор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Вікно таблиці в поданні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67FCE6-EC24-4746-B0EC-23468235A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2254072"/>
            <a:ext cx="11687175" cy="407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875382A-AA90-447F-8ED4-0B65D1AD4A52}"/>
              </a:ext>
            </a:extLst>
          </p:cNvPr>
          <p:cNvSpPr/>
          <p:nvPr/>
        </p:nvSpPr>
        <p:spPr>
          <a:xfrm>
            <a:off x="252412" y="2551540"/>
            <a:ext cx="2508568" cy="198627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D5626-EBA3-498E-B542-986A8D7E5C43}"/>
              </a:ext>
            </a:extLst>
          </p:cNvPr>
          <p:cNvSpPr txBox="1"/>
          <p:nvPr/>
        </p:nvSpPr>
        <p:spPr>
          <a:xfrm>
            <a:off x="5621345" y="2254072"/>
            <a:ext cx="4791039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Структура таблиці: перелік полів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6E20349-AB44-4C06-BC65-AFE653742C19}"/>
              </a:ext>
            </a:extLst>
          </p:cNvPr>
          <p:cNvSpPr/>
          <p:nvPr/>
        </p:nvSpPr>
        <p:spPr>
          <a:xfrm>
            <a:off x="2760980" y="2551540"/>
            <a:ext cx="1940560" cy="198627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40B08D-4C9A-45C8-AF4C-FB958C53EA7E}"/>
              </a:ext>
            </a:extLst>
          </p:cNvPr>
          <p:cNvSpPr txBox="1"/>
          <p:nvPr/>
        </p:nvSpPr>
        <p:spPr>
          <a:xfrm>
            <a:off x="5621345" y="3209751"/>
            <a:ext cx="4791039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Типи даних полів таблиці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B3238-3C8D-4DBE-950D-303A5AA5143E}"/>
              </a:ext>
            </a:extLst>
          </p:cNvPr>
          <p:cNvSpPr txBox="1"/>
          <p:nvPr/>
        </p:nvSpPr>
        <p:spPr>
          <a:xfrm>
            <a:off x="5621344" y="3796098"/>
            <a:ext cx="4791039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Властивості обраного поля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B88D21-AFD9-4B12-951C-0DA52EE4C79C}"/>
              </a:ext>
            </a:extLst>
          </p:cNvPr>
          <p:cNvSpPr txBox="1"/>
          <p:nvPr/>
        </p:nvSpPr>
        <p:spPr>
          <a:xfrm>
            <a:off x="4479548" y="5209408"/>
            <a:ext cx="3740229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Інструкції щодо обраної властивості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E8D2039-9EBA-4FB9-9D04-4971B3F10E86}"/>
              </a:ext>
            </a:extLst>
          </p:cNvPr>
          <p:cNvSpPr/>
          <p:nvPr/>
        </p:nvSpPr>
        <p:spPr>
          <a:xfrm>
            <a:off x="252412" y="4879865"/>
            <a:ext cx="4083614" cy="14509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B45549C-6561-4DAE-B989-5012226276BB}"/>
              </a:ext>
            </a:extLst>
          </p:cNvPr>
          <p:cNvSpPr/>
          <p:nvPr/>
        </p:nvSpPr>
        <p:spPr>
          <a:xfrm>
            <a:off x="8697597" y="5053834"/>
            <a:ext cx="3241990" cy="98657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4" name="Сполучна лінія: уступом 13">
            <a:extLst>
              <a:ext uri="{FF2B5EF4-FFF2-40B4-BE49-F238E27FC236}">
                <a16:creationId xmlns:a16="http://schemas.microsoft.com/office/drawing/2014/main" id="{0A5C83AD-5717-4321-9E2C-8B9BC1BE3DEE}"/>
              </a:ext>
            </a:extLst>
          </p:cNvPr>
          <p:cNvCxnSpPr>
            <a:stCxn id="6" idx="0"/>
            <a:endCxn id="5" idx="0"/>
          </p:cNvCxnSpPr>
          <p:nvPr/>
        </p:nvCxnSpPr>
        <p:spPr>
          <a:xfrm rot="16200000" flipH="1" flipV="1">
            <a:off x="4613047" y="-852279"/>
            <a:ext cx="297468" cy="6510169"/>
          </a:xfrm>
          <a:prstGeom prst="bentConnector3">
            <a:avLst>
              <a:gd name="adj1" fmla="val -53712"/>
            </a:avLst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206661CA-0A83-4530-B834-8CECBCCA755A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4701540" y="3440584"/>
            <a:ext cx="919805" cy="104096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4CD24386-2525-4372-AF3E-B9F3DB520A25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336026" y="4211597"/>
            <a:ext cx="1285318" cy="830997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1C3E1AAB-A933-4EC5-86C4-12442094A699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8219777" y="5547120"/>
            <a:ext cx="477820" cy="77787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74523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57F0C6-68AF-4B73-A733-BE690B2509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90"/>
          <a:stretch/>
        </p:blipFill>
        <p:spPr>
          <a:xfrm>
            <a:off x="72008" y="3590533"/>
            <a:ext cx="5972331" cy="186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Конструктор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C950E-1CD8-4006-B914-8C53AC75EAA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встановлення ключового поля слід зробити поточним відповідне поле і: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667668C-C75B-40CC-9806-81BF90E97CCF}"/>
              </a:ext>
            </a:extLst>
          </p:cNvPr>
          <p:cNvSpPr/>
          <p:nvPr/>
        </p:nvSpPr>
        <p:spPr>
          <a:xfrm>
            <a:off x="72008" y="223837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4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>
                <a:solidFill>
                  <a:srgbClr val="FFFF00"/>
                </a:solidFill>
              </a:rPr>
              <a:t>Знаряддя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>
                <a:solidFill>
                  <a:srgbClr val="FFFF00"/>
                </a:solidFill>
              </a:rPr>
              <a:t>Ключове поле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DF206A9-62A8-46D0-9FDE-EAB25E575B55}"/>
              </a:ext>
            </a:extLst>
          </p:cNvPr>
          <p:cNvSpPr/>
          <p:nvPr/>
        </p:nvSpPr>
        <p:spPr>
          <a:xfrm>
            <a:off x="6151978" y="223837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відкрити контекстне меню поля і у списку команд вибрати </a:t>
            </a:r>
            <a:r>
              <a:rPr lang="uk-UA" sz="2400" b="1" i="1" kern="0" dirty="0">
                <a:solidFill>
                  <a:srgbClr val="FFFF00"/>
                </a:solidFill>
              </a:rPr>
              <a:t>Ключове поле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A790E0-14A1-40C3-A2C3-7C9CEF8155C7}"/>
              </a:ext>
            </a:extLst>
          </p:cNvPr>
          <p:cNvSpPr txBox="1"/>
          <p:nvPr/>
        </p:nvSpPr>
        <p:spPr>
          <a:xfrm>
            <a:off x="72008" y="566123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відмови від установлення ключового поля слід ще раз повторити описані вище операції.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E6F1B27-6E75-4247-B34B-F4863CAF9BB7}"/>
              </a:ext>
            </a:extLst>
          </p:cNvPr>
          <p:cNvSpPr/>
          <p:nvPr/>
        </p:nvSpPr>
        <p:spPr>
          <a:xfrm>
            <a:off x="941155" y="4341774"/>
            <a:ext cx="679365" cy="91094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042AB29C-ACFD-46BA-B8CB-D291C6042233}"/>
              </a:ext>
            </a:extLst>
          </p:cNvPr>
          <p:cNvSpPr/>
          <p:nvPr/>
        </p:nvSpPr>
        <p:spPr>
          <a:xfrm rot="18900000">
            <a:off x="1277136" y="381336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B9BF86-D554-4523-AC15-1B1FF2FCD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661" y="3618541"/>
            <a:ext cx="5972330" cy="1842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7671976-24EB-4731-9966-A6D7B87F8F77}"/>
              </a:ext>
            </a:extLst>
          </p:cNvPr>
          <p:cNvSpPr/>
          <p:nvPr/>
        </p:nvSpPr>
        <p:spPr>
          <a:xfrm>
            <a:off x="6223000" y="4531360"/>
            <a:ext cx="1798320" cy="33210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08225226-2E24-45B8-8E62-C1F849B6E37C}"/>
              </a:ext>
            </a:extLst>
          </p:cNvPr>
          <p:cNvSpPr/>
          <p:nvPr/>
        </p:nvSpPr>
        <p:spPr>
          <a:xfrm rot="18900000">
            <a:off x="6881143" y="390296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19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4.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210-211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</a:t>
            </a:r>
            <a:r>
              <a:rPr lang="uk-UA" sz="4400" b="1" i="1" dirty="0"/>
              <a:t>7</a:t>
            </a:r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i="1" dirty="0">
                <a:solidFill>
                  <a:srgbClr val="002060"/>
                </a:solidFill>
              </a:rPr>
              <a:t>Редагування таблиці бази даних</a:t>
            </a:r>
          </a:p>
        </p:txBody>
      </p:sp>
      <p:pic>
        <p:nvPicPr>
          <p:cNvPr id="11" name="Picture 2" descr="computer, programmer, scientist icon">
            <a:extLst>
              <a:ext uri="{FF2B5EF4-FFF2-40B4-BE49-F238E27FC236}">
                <a16:creationId xmlns:a16="http://schemas.microsoft.com/office/drawing/2014/main" id="{F1F1D441-8D96-41AF-B83E-F99AB9A87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9637812" y="4113715"/>
            <a:ext cx="2328636" cy="161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6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5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210-211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3F04ADD-111A-4317-97A3-08A2D7B84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Дякую за увагу!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6CEB5D2-5AE4-4781-A422-B5C40F075C5A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37</a:t>
            </a:r>
          </a:p>
        </p:txBody>
      </p:sp>
      <p:pic>
        <p:nvPicPr>
          <p:cNvPr id="10" name="Picture 2" descr="computer, programmer, scientist icon">
            <a:extLst>
              <a:ext uri="{FF2B5EF4-FFF2-40B4-BE49-F238E27FC236}">
                <a16:creationId xmlns:a16="http://schemas.microsoft.com/office/drawing/2014/main" id="{D9D01B83-6E84-4C44-81FE-1AB73D43C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6066628" y="3924572"/>
            <a:ext cx="3378454" cy="2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702460-4055-4A17-9D36-71EAA1570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271" y="3940572"/>
            <a:ext cx="2334970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Система управління базами даних</a:t>
            </a:r>
            <a:br>
              <a:rPr lang="uk-UA" dirty="0"/>
            </a:br>
            <a:r>
              <a:rPr lang="en-US" dirty="0"/>
              <a:t>Microsoft Office Access 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B73EA8-1C89-417B-BCD1-B0647925D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86" y="3304590"/>
            <a:ext cx="4064655" cy="3170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62251F-DA8F-44CF-87DB-443CBB608D5D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запустити на виконання кількома способами. Наприклад,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F49619F-C029-4FC8-8EF0-9D0D9210AB08}"/>
              </a:ext>
            </a:extLst>
          </p:cNvPr>
          <p:cNvSpPr/>
          <p:nvPr/>
        </p:nvSpPr>
        <p:spPr>
          <a:xfrm>
            <a:off x="69848" y="2267307"/>
            <a:ext cx="5972332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Пуск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A005BA3-812F-431D-BFC8-2C7EEE02718E}"/>
              </a:ext>
            </a:extLst>
          </p:cNvPr>
          <p:cNvSpPr/>
          <p:nvPr/>
        </p:nvSpPr>
        <p:spPr>
          <a:xfrm>
            <a:off x="6149818" y="2267306"/>
            <a:ext cx="5972332" cy="179908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двічі клацнути на значку вже існуючого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бази даних формату СУБД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6BA7E41-B400-47E5-A965-C179B3A44680}"/>
              </a:ext>
            </a:extLst>
          </p:cNvPr>
          <p:cNvSpPr/>
          <p:nvPr/>
        </p:nvSpPr>
        <p:spPr>
          <a:xfrm>
            <a:off x="1810512" y="3786371"/>
            <a:ext cx="3277828" cy="48210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6E9176-DCFF-416D-B5BF-F84BA2DC0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99"/>
          <a:stretch/>
        </p:blipFill>
        <p:spPr>
          <a:xfrm>
            <a:off x="9230062" y="4107180"/>
            <a:ext cx="2603350" cy="25488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2DE6A4-9DD1-40FA-9A09-1A9AA051C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705" y="4107180"/>
            <a:ext cx="2175482" cy="248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2896F5C-1220-44E1-B1AA-C4B46A704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7" y="1680585"/>
            <a:ext cx="11544607" cy="482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20C-1F2C-4677-93BD-36A27B8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Вікно СКБД </a:t>
            </a:r>
            <a:r>
              <a:rPr lang="en-US" dirty="0"/>
              <a:t>Access</a:t>
            </a:r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7D2A59C-CCE7-41D9-9D1B-95BB76EA218B}"/>
              </a:ext>
            </a:extLst>
          </p:cNvPr>
          <p:cNvSpPr/>
          <p:nvPr/>
        </p:nvSpPr>
        <p:spPr>
          <a:xfrm>
            <a:off x="304797" y="3011696"/>
            <a:ext cx="1412243" cy="329078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E345A-AB39-462F-81C5-98B74983FCDF}"/>
              </a:ext>
            </a:extLst>
          </p:cNvPr>
          <p:cNvSpPr txBox="1"/>
          <p:nvPr/>
        </p:nvSpPr>
        <p:spPr>
          <a:xfrm>
            <a:off x="4758812" y="3358119"/>
            <a:ext cx="2300749" cy="1569660"/>
          </a:xfrm>
          <a:prstGeom prst="wedgeRectCallout">
            <a:avLst>
              <a:gd name="adj1" fmla="val -71786"/>
              <a:gd name="adj2" fmla="val -3144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Контекстне меню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поточного об’єкта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4DE629-3838-4EBF-A209-695A959F86CF}"/>
              </a:ext>
            </a:extLst>
          </p:cNvPr>
          <p:cNvSpPr txBox="1"/>
          <p:nvPr/>
        </p:nvSpPr>
        <p:spPr>
          <a:xfrm>
            <a:off x="424055" y="5642367"/>
            <a:ext cx="4236433" cy="461665"/>
          </a:xfrm>
          <a:prstGeom prst="wedgeRectCallout">
            <a:avLst>
              <a:gd name="adj1" fmla="val -40432"/>
              <a:gd name="adj2" fmla="val -10129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Область переходів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D38E3B0-4CE5-4E0F-8251-CBF795DAB681}"/>
              </a:ext>
            </a:extLst>
          </p:cNvPr>
          <p:cNvSpPr/>
          <p:nvPr/>
        </p:nvSpPr>
        <p:spPr>
          <a:xfrm>
            <a:off x="304799" y="1990513"/>
            <a:ext cx="11544605" cy="102118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19C5E5-3AE2-44BB-A2DC-6ADD86271FF7}"/>
              </a:ext>
            </a:extLst>
          </p:cNvPr>
          <p:cNvSpPr txBox="1"/>
          <p:nvPr/>
        </p:nvSpPr>
        <p:spPr>
          <a:xfrm>
            <a:off x="7157885" y="3348060"/>
            <a:ext cx="4771638" cy="1200329"/>
          </a:xfrm>
          <a:prstGeom prst="wedgeRectCallout">
            <a:avLst>
              <a:gd name="adj1" fmla="val -48479"/>
              <a:gd name="adj2" fmla="val -10422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Стрічка, на якій відображаються команди активної вкладки СКБД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A5B77F50-7E22-497A-B781-C9282E60D7C2}"/>
              </a:ext>
            </a:extLst>
          </p:cNvPr>
          <p:cNvSpPr/>
          <p:nvPr/>
        </p:nvSpPr>
        <p:spPr>
          <a:xfrm>
            <a:off x="342596" y="2027204"/>
            <a:ext cx="533704" cy="98449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14C0D6-B779-4F37-A573-D3D38254A381}"/>
              </a:ext>
            </a:extLst>
          </p:cNvPr>
          <p:cNvSpPr txBox="1"/>
          <p:nvPr/>
        </p:nvSpPr>
        <p:spPr>
          <a:xfrm>
            <a:off x="75665" y="1161781"/>
            <a:ext cx="4154347" cy="461665"/>
          </a:xfrm>
          <a:prstGeom prst="wedgeRectCallout">
            <a:avLst>
              <a:gd name="adj1" fmla="val -33768"/>
              <a:gd name="adj2" fmla="val 16868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Вибір виду подання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7981BF50-0BE2-4857-A7FD-BE891E9FBD88}"/>
              </a:ext>
            </a:extLst>
          </p:cNvPr>
          <p:cNvSpPr/>
          <p:nvPr/>
        </p:nvSpPr>
        <p:spPr>
          <a:xfrm>
            <a:off x="10995660" y="6301181"/>
            <a:ext cx="853744" cy="23677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633629-82AE-4648-9E8D-888D6CB4AA32}"/>
              </a:ext>
            </a:extLst>
          </p:cNvPr>
          <p:cNvSpPr txBox="1"/>
          <p:nvPr/>
        </p:nvSpPr>
        <p:spPr>
          <a:xfrm>
            <a:off x="7157885" y="4709482"/>
            <a:ext cx="4771638" cy="1200329"/>
          </a:xfrm>
          <a:prstGeom prst="wedgeRectCallout">
            <a:avLst>
              <a:gd name="adj1" fmla="val 42297"/>
              <a:gd name="adj2" fmla="val 8573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Режими роботи з поточним об’єктом бази даних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891CF0CA-AEF4-40FC-9AF9-66F0BA9893AB}"/>
              </a:ext>
            </a:extLst>
          </p:cNvPr>
          <p:cNvSpPr/>
          <p:nvPr/>
        </p:nvSpPr>
        <p:spPr>
          <a:xfrm>
            <a:off x="1720948" y="3011695"/>
            <a:ext cx="1869596" cy="22528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E3718E-0D20-41B7-B580-855259E8392F}"/>
              </a:ext>
            </a:extLst>
          </p:cNvPr>
          <p:cNvSpPr txBox="1"/>
          <p:nvPr/>
        </p:nvSpPr>
        <p:spPr>
          <a:xfrm>
            <a:off x="424055" y="4472950"/>
            <a:ext cx="4236433" cy="830997"/>
          </a:xfrm>
          <a:prstGeom prst="wedgeRectCallout">
            <a:avLst>
              <a:gd name="adj1" fmla="val -1778"/>
              <a:gd name="adj2" fmla="val -20683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Вкладки з відкритими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об’єктами бази даних</a:t>
            </a:r>
          </a:p>
        </p:txBody>
      </p:sp>
    </p:spTree>
    <p:extLst>
      <p:ext uri="{BB962C8B-B14F-4D97-AF65-F5344CB8AC3E}">
        <p14:creationId xmlns:p14="http://schemas.microsoft.com/office/powerpoint/2010/main" val="37979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88D56F-1F62-4569-BAB2-1869F60B7885}"/>
              </a:ext>
            </a:extLst>
          </p:cNvPr>
          <p:cNvSpPr txBox="1"/>
          <p:nvPr/>
        </p:nvSpPr>
        <p:spPr>
          <a:xfrm>
            <a:off x="70929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установити </a:t>
            </a:r>
            <a:r>
              <a:rPr lang="uk-UA" sz="2800" b="1" i="1" kern="0" dirty="0">
                <a:solidFill>
                  <a:srgbClr val="FFFF00"/>
                </a:solidFill>
              </a:rPr>
              <a:t>Обчислюваний</a:t>
            </a:r>
            <a:r>
              <a:rPr lang="uk-UA" sz="2800" b="1" i="1" kern="0" dirty="0">
                <a:solidFill>
                  <a:srgbClr val="FFFFFF"/>
                </a:solidFill>
              </a:rPr>
              <a:t> тип даних під час створення нового поля, слід: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Типи даних у СУБД Access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1C182B-B072-4083-BBF8-D538F67B7C9D}"/>
              </a:ext>
            </a:extLst>
          </p:cNvPr>
          <p:cNvSpPr txBox="1"/>
          <p:nvPr/>
        </p:nvSpPr>
        <p:spPr>
          <a:xfrm>
            <a:off x="70929" y="2280128"/>
            <a:ext cx="4629201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Клацнути по напису </a:t>
            </a:r>
            <a:r>
              <a:rPr lang="uk-UA" sz="2800" b="1" i="1" kern="0" dirty="0">
                <a:solidFill>
                  <a:srgbClr val="FFFF00"/>
                </a:solidFill>
              </a:rPr>
              <a:t>Клацніть, щоб додати </a:t>
            </a:r>
            <a:r>
              <a:rPr lang="uk-UA" sz="2800" b="1" i="1" kern="0" dirty="0">
                <a:solidFill>
                  <a:srgbClr val="FFFFFF"/>
                </a:solidFill>
              </a:rPr>
              <a:t>у рядку імен полів, справа від існуючих полів в базі даних.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4AC487-DDFE-4E34-B326-DA2EE039A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74" b="15192"/>
          <a:stretch/>
        </p:blipFill>
        <p:spPr>
          <a:xfrm>
            <a:off x="4850900" y="2280128"/>
            <a:ext cx="7268014" cy="3108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92097C0-C807-45C0-8461-89C605DE3A07}"/>
              </a:ext>
            </a:extLst>
          </p:cNvPr>
          <p:cNvSpPr/>
          <p:nvPr/>
        </p:nvSpPr>
        <p:spPr>
          <a:xfrm>
            <a:off x="8315653" y="4519277"/>
            <a:ext cx="2042658" cy="27618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30F50A58-37FA-44C6-B8C4-AE1C0628526C}"/>
              </a:ext>
            </a:extLst>
          </p:cNvPr>
          <p:cNvSpPr/>
          <p:nvPr/>
        </p:nvSpPr>
        <p:spPr>
          <a:xfrm rot="18900000">
            <a:off x="9496961" y="3792932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2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Типи даних у СУБД Access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7322704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BF7FA-D960-4598-84FC-CDC125286885}"/>
              </a:ext>
            </a:extLst>
          </p:cNvPr>
          <p:cNvSpPr txBox="1"/>
          <p:nvPr/>
        </p:nvSpPr>
        <p:spPr>
          <a:xfrm>
            <a:off x="72007" y="1862684"/>
            <a:ext cx="7322705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тип даних  </a:t>
            </a:r>
            <a:r>
              <a:rPr lang="uk-UA" sz="2800" b="1" i="1" kern="0" dirty="0">
                <a:solidFill>
                  <a:srgbClr val="FFFF00"/>
                </a:solidFill>
              </a:rPr>
              <a:t>Обчислюване поле </a:t>
            </a:r>
            <a:r>
              <a:rPr lang="uk-UA" sz="2800" b="1" i="1" kern="0" dirty="0">
                <a:solidFill>
                  <a:srgbClr val="FFFFFF"/>
                </a:solidFill>
              </a:rPr>
              <a:t>і в списку обрати потрібний тип даних, над якими можна здійснювати операції.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254D5B-E8C3-4BE3-BEB4-87D3ED887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861" y="1196763"/>
            <a:ext cx="4586131" cy="553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42F580C-E642-4D3A-84A0-41D1E60BB203}"/>
              </a:ext>
            </a:extLst>
          </p:cNvPr>
          <p:cNvSpPr/>
          <p:nvPr/>
        </p:nvSpPr>
        <p:spPr>
          <a:xfrm>
            <a:off x="7556721" y="5859357"/>
            <a:ext cx="2402619" cy="40428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CB78988-61DD-4A1A-A6B3-7DB3ABDFFC69}"/>
              </a:ext>
            </a:extLst>
          </p:cNvPr>
          <p:cNvSpPr/>
          <p:nvPr/>
        </p:nvSpPr>
        <p:spPr>
          <a:xfrm>
            <a:off x="9959340" y="4351853"/>
            <a:ext cx="2131462" cy="19117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365C95F8-6DA4-47F0-B0AA-79646DB2DABD}"/>
              </a:ext>
            </a:extLst>
          </p:cNvPr>
          <p:cNvSpPr/>
          <p:nvPr/>
        </p:nvSpPr>
        <p:spPr>
          <a:xfrm rot="18900000">
            <a:off x="10653123" y="3705281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60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Типи даних у СУБД Access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602399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BF7FA-D960-4598-84FC-CDC125286885}"/>
              </a:ext>
            </a:extLst>
          </p:cNvPr>
          <p:cNvSpPr txBox="1"/>
          <p:nvPr/>
        </p:nvSpPr>
        <p:spPr>
          <a:xfrm>
            <a:off x="72007" y="1862684"/>
            <a:ext cx="6023993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у  вікні  </a:t>
            </a:r>
            <a:r>
              <a:rPr lang="uk-UA" sz="2800" b="1" i="1" kern="0" dirty="0" err="1">
                <a:solidFill>
                  <a:srgbClr val="FFFF00"/>
                </a:solidFill>
              </a:rPr>
              <a:t>Побудовник</a:t>
            </a:r>
            <a:r>
              <a:rPr lang="uk-UA" sz="2800" b="1" i="1" kern="0" dirty="0">
                <a:solidFill>
                  <a:srgbClr val="FFFF00"/>
                </a:solidFill>
              </a:rPr>
              <a:t> виразів</a:t>
            </a:r>
            <a:r>
              <a:rPr lang="uk-UA" sz="2800" b="1" i="1" kern="0" dirty="0">
                <a:solidFill>
                  <a:srgbClr val="FFFFFF"/>
                </a:solidFill>
              </a:rPr>
              <a:t> вираз, за яким буде здійснено обчислення, та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47A7B6-D875-4B85-94CD-BE1D2074E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697" y="1196762"/>
            <a:ext cx="5820296" cy="553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BF2E5E8E-DABD-41E6-B214-2E6545CC9BD2}"/>
              </a:ext>
            </a:extLst>
          </p:cNvPr>
          <p:cNvSpPr/>
          <p:nvPr/>
        </p:nvSpPr>
        <p:spPr>
          <a:xfrm>
            <a:off x="10915650" y="2093572"/>
            <a:ext cx="1131952" cy="33339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6" name="Стрілка вліво 20">
            <a:extLst>
              <a:ext uri="{FF2B5EF4-FFF2-40B4-BE49-F238E27FC236}">
                <a16:creationId xmlns:a16="http://schemas.microsoft.com/office/drawing/2014/main" id="{22AF5120-1CB5-42C4-9ACB-357170BBE03A}"/>
              </a:ext>
            </a:extLst>
          </p:cNvPr>
          <p:cNvSpPr/>
          <p:nvPr/>
        </p:nvSpPr>
        <p:spPr>
          <a:xfrm rot="18900000">
            <a:off x="10978442" y="1395946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Подання таблиці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Операції над полями бази даних здебільшого виконуються з використанням елементів керування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Поля 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395B2A-2DE1-4E84-BF0B-B4B672DC6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3083189"/>
            <a:ext cx="12050142" cy="1857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34A8EC2-F827-4BAF-97B1-F4EC57B7C8B2}"/>
              </a:ext>
            </a:extLst>
          </p:cNvPr>
          <p:cNvSpPr/>
          <p:nvPr/>
        </p:nvSpPr>
        <p:spPr>
          <a:xfrm>
            <a:off x="6845814" y="3496380"/>
            <a:ext cx="1273787" cy="3707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7" name="Стрілка вліво 20">
            <a:extLst>
              <a:ext uri="{FF2B5EF4-FFF2-40B4-BE49-F238E27FC236}">
                <a16:creationId xmlns:a16="http://schemas.microsoft.com/office/drawing/2014/main" id="{92E1F1C5-D27F-4F93-9181-AF819A7A7C6C}"/>
              </a:ext>
            </a:extLst>
          </p:cNvPr>
          <p:cNvSpPr/>
          <p:nvPr/>
        </p:nvSpPr>
        <p:spPr>
          <a:xfrm rot="18900000">
            <a:off x="7651179" y="2806060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3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Подання таблиці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Додавати нові поля </a:t>
            </a:r>
            <a:r>
              <a:rPr lang="uk-UA" sz="2800" b="1" i="1" kern="0" dirty="0">
                <a:solidFill>
                  <a:srgbClr val="FFFFFF"/>
                </a:solidFill>
              </a:rPr>
              <a:t>в таблиці бази даних можна також з використанням елементів керування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Додавання і видалення </a:t>
            </a:r>
            <a:r>
              <a:rPr lang="uk-UA" sz="2800" b="1" i="1" kern="0" dirty="0">
                <a:solidFill>
                  <a:srgbClr val="FFFFFF"/>
                </a:solidFill>
              </a:rPr>
              <a:t>вкладки  </a:t>
            </a:r>
            <a:r>
              <a:rPr lang="uk-UA" sz="2800" b="1" i="1" kern="0" dirty="0">
                <a:solidFill>
                  <a:srgbClr val="FFFF00"/>
                </a:solidFill>
              </a:rPr>
              <a:t>Поля 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цього слід: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BC617-549F-4B7F-845A-200A76093DED}"/>
              </a:ext>
            </a:extLst>
          </p:cNvPr>
          <p:cNvSpPr txBox="1"/>
          <p:nvPr/>
        </p:nvSpPr>
        <p:spPr>
          <a:xfrm>
            <a:off x="72008" y="3144832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Зробити поточною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Поля 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797072-F76E-454A-89E6-B39CFCC9D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3838564"/>
            <a:ext cx="12050142" cy="1857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324EC1D-2B8B-4DC1-B235-1F491DC42B4D}"/>
              </a:ext>
            </a:extLst>
          </p:cNvPr>
          <p:cNvSpPr/>
          <p:nvPr/>
        </p:nvSpPr>
        <p:spPr>
          <a:xfrm>
            <a:off x="6845814" y="4251755"/>
            <a:ext cx="1273787" cy="3707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31784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Редагування таблиць бази даних у</a:t>
            </a:r>
            <a:br>
              <a:rPr lang="uk-UA" dirty="0"/>
            </a:br>
            <a:r>
              <a:rPr lang="uk-UA" dirty="0"/>
              <a:t>поданні Подання таблиці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Додавання нових полів в таблиці: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21906-3C95-4183-BC28-1876C9890267}"/>
              </a:ext>
            </a:extLst>
          </p:cNvPr>
          <p:cNvSpPr txBox="1"/>
          <p:nvPr/>
        </p:nvSpPr>
        <p:spPr>
          <a:xfrm>
            <a:off x="72008" y="1822927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в групі елементів керування </a:t>
            </a:r>
            <a:r>
              <a:rPr lang="uk-UA" sz="2800" b="1" i="1" kern="0" dirty="0">
                <a:solidFill>
                  <a:srgbClr val="FFFF00"/>
                </a:solidFill>
              </a:rPr>
              <a:t>Додавання і видалення</a:t>
            </a:r>
            <a:r>
              <a:rPr lang="uk-UA" sz="2800" b="1" i="1" kern="0" dirty="0">
                <a:solidFill>
                  <a:srgbClr val="FFFFFF"/>
                </a:solidFill>
              </a:rPr>
              <a:t> потрібний тип даних.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1EE2D7-EFB8-4DFD-A16A-606E570CA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3103069"/>
            <a:ext cx="12050142" cy="1857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0ED9EA-8263-466C-A5C1-3A66BFBEAC33}"/>
              </a:ext>
            </a:extLst>
          </p:cNvPr>
          <p:cNvSpPr txBox="1"/>
          <p:nvPr/>
        </p:nvSpPr>
        <p:spPr>
          <a:xfrm>
            <a:off x="72008" y="5520283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Повний список типів даних і їх форматів відкривається за вибору кнопки зі списком </a:t>
            </a:r>
            <a:r>
              <a:rPr lang="uk-UA" sz="2800" b="1" i="1" kern="0" dirty="0">
                <a:solidFill>
                  <a:srgbClr val="FFFF00"/>
                </a:solidFill>
              </a:rPr>
              <a:t>Інші поля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156B2C4-FEAB-489C-BC8B-72D12E6D616C}"/>
              </a:ext>
            </a:extLst>
          </p:cNvPr>
          <p:cNvSpPr/>
          <p:nvPr/>
        </p:nvSpPr>
        <p:spPr>
          <a:xfrm>
            <a:off x="898993" y="3809509"/>
            <a:ext cx="3166277" cy="115098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A88F69CB-4D2A-424B-BB12-D1FEA694E782}"/>
              </a:ext>
            </a:extLst>
          </p:cNvPr>
          <p:cNvCxnSpPr>
            <a:cxnSpLocks/>
            <a:stCxn id="6" idx="0"/>
            <a:endCxn id="9" idx="2"/>
          </p:cNvCxnSpPr>
          <p:nvPr/>
        </p:nvCxnSpPr>
        <p:spPr>
          <a:xfrm flipH="1" flipV="1">
            <a:off x="3537585" y="4724400"/>
            <a:ext cx="2559494" cy="795883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BE4894F-0DA9-4D53-9EE6-7CE3A8E25827}"/>
              </a:ext>
            </a:extLst>
          </p:cNvPr>
          <p:cNvSpPr/>
          <p:nvPr/>
        </p:nvSpPr>
        <p:spPr>
          <a:xfrm>
            <a:off x="3009900" y="4421656"/>
            <a:ext cx="1055370" cy="30274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AF9CB5D4-7FE5-40AA-B591-6D50B6DFE962}"/>
              </a:ext>
            </a:extLst>
          </p:cNvPr>
          <p:cNvCxnSpPr>
            <a:cxnSpLocks/>
            <a:stCxn id="7" idx="0"/>
            <a:endCxn id="4" idx="2"/>
          </p:cNvCxnSpPr>
          <p:nvPr/>
        </p:nvCxnSpPr>
        <p:spPr>
          <a:xfrm flipV="1">
            <a:off x="2482132" y="2777034"/>
            <a:ext cx="3614947" cy="1032475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24481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12007</TotalTime>
  <Words>486</Words>
  <Application>Microsoft Office PowerPoint</Application>
  <PresentationFormat>Широкий екран</PresentationFormat>
  <Paragraphs>65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Практична робота 7   Редагування таблиці бази даних</vt:lpstr>
      <vt:lpstr>Система управління базами даних Microsoft Office Access </vt:lpstr>
      <vt:lpstr>Вікно СКБД Access</vt:lpstr>
      <vt:lpstr>Типи даних у СУБД Access </vt:lpstr>
      <vt:lpstr>Типи даних у СУБД Access </vt:lpstr>
      <vt:lpstr>Типи даних у СУБД Access </vt:lpstr>
      <vt:lpstr>Редагування таблиць бази даних у поданні Подання таблиці </vt:lpstr>
      <vt:lpstr>Редагування таблиць бази даних у поданні Подання таблиці </vt:lpstr>
      <vt:lpstr>Редагування таблиць бази даних у поданні Подання таблиці </vt:lpstr>
      <vt:lpstr>Редагування таблиць бази даних у поданні Подання таблиці </vt:lpstr>
      <vt:lpstr>Редагування таблиць бази даних у поданні Конструктор</vt:lpstr>
      <vt:lpstr>Редагування таблиць бази даних у поданні Конструктор</vt:lpstr>
      <vt:lpstr>Редагування таблиць бази даних у поданні Конструктор</vt:lpstr>
      <vt:lpstr>Домашнє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441</cp:revision>
  <dcterms:created xsi:type="dcterms:W3CDTF">2016-06-06T19:48:43Z</dcterms:created>
  <dcterms:modified xsi:type="dcterms:W3CDTF">2022-10-12T21:07:39Z</dcterms:modified>
</cp:coreProperties>
</file>