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1764" r:id="rId3"/>
    <p:sldId id="2323" r:id="rId4"/>
    <p:sldId id="2353" r:id="rId5"/>
    <p:sldId id="2354" r:id="rId6"/>
    <p:sldId id="2355" r:id="rId7"/>
    <p:sldId id="2356" r:id="rId8"/>
    <p:sldId id="2357" r:id="rId9"/>
    <p:sldId id="2358" r:id="rId10"/>
    <p:sldId id="2364" r:id="rId11"/>
    <p:sldId id="2365" r:id="rId12"/>
    <p:sldId id="2359" r:id="rId13"/>
    <p:sldId id="2360" r:id="rId14"/>
    <p:sldId id="2361" r:id="rId15"/>
    <p:sldId id="2366" r:id="rId16"/>
    <p:sldId id="2368" r:id="rId17"/>
    <p:sldId id="2369" r:id="rId18"/>
    <p:sldId id="2370" r:id="rId19"/>
    <p:sldId id="2362" r:id="rId20"/>
    <p:sldId id="2371" r:id="rId21"/>
    <p:sldId id="2372" r:id="rId22"/>
    <p:sldId id="2373" r:id="rId23"/>
    <p:sldId id="2374" r:id="rId24"/>
    <p:sldId id="2375" r:id="rId25"/>
    <p:sldId id="2376" r:id="rId26"/>
    <p:sldId id="2384" r:id="rId27"/>
    <p:sldId id="2385" r:id="rId28"/>
    <p:sldId id="2377" r:id="rId29"/>
    <p:sldId id="2378" r:id="rId30"/>
    <p:sldId id="2379" r:id="rId31"/>
    <p:sldId id="2380" r:id="rId32"/>
    <p:sldId id="2386" r:id="rId33"/>
    <p:sldId id="2387" r:id="rId34"/>
    <p:sldId id="2394" r:id="rId35"/>
    <p:sldId id="2395" r:id="rId36"/>
    <p:sldId id="2388" r:id="rId37"/>
    <p:sldId id="2389" r:id="rId38"/>
    <p:sldId id="2390" r:id="rId39"/>
    <p:sldId id="2391" r:id="rId40"/>
    <p:sldId id="2392" r:id="rId41"/>
    <p:sldId id="2396" r:id="rId42"/>
    <p:sldId id="2315" r:id="rId43"/>
    <p:sldId id="2352" r:id="rId44"/>
    <p:sldId id="259" r:id="rId45"/>
    <p:sldId id="261" r:id="rId46"/>
    <p:sldId id="304" r:id="rId4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ргій Мацаєнко" initials="СМ" lastIdx="1" clrIdx="0">
    <p:extLst>
      <p:ext uri="{19B8F6BF-5375-455C-9EA6-DF929625EA0E}">
        <p15:presenceInfo xmlns:p15="http://schemas.microsoft.com/office/powerpoint/2012/main" userId="1a9c3d308a22d4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  <a:srgbClr val="B9EDD5"/>
    <a:srgbClr val="FF0000"/>
    <a:srgbClr val="E1292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25" autoAdjust="0"/>
    <p:restoredTop sz="94967" autoAdjust="0"/>
  </p:normalViewPr>
  <p:slideViewPr>
    <p:cSldViewPr snapToGrid="0">
      <p:cViewPr varScale="1">
        <p:scale>
          <a:sx n="77" d="100"/>
          <a:sy n="77" d="100"/>
        </p:scale>
        <p:origin x="43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>
            <a:extLst>
              <a:ext uri="{FF2B5EF4-FFF2-40B4-BE49-F238E27FC236}">
                <a16:creationId xmlns:a16="http://schemas.microsoft.com/office/drawing/2014/main" id="{50FBD1F2-4C55-4F57-89A8-2CE481D690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6AD8AF2-E2AE-4C52-B9B4-6AF1129ABC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C7D71-3488-444E-AE19-0433C56E2C7E}" type="datetimeFigureOut">
              <a:rPr lang="uk-UA" smtClean="0"/>
              <a:t>12.10.2022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9AD7158-BD18-4335-A692-E24BD6487D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324F83E-65E2-4AD5-8920-3D24836695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044EC-BD58-4F28-9CE2-D871C7A72A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284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C1D0A-B9C4-4548-91F6-1922859C24DA}" type="datetimeFigureOut">
              <a:rPr lang="uk-UA" smtClean="0"/>
              <a:t>12.10.2022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CB05D-96F8-4967-8A65-A7CBBD7B18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537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teach-inf.com.ua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teach-inf.com.ua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>
            <a:extLst>
              <a:ext uri="{FF2B5EF4-FFF2-40B4-BE49-F238E27FC236}">
                <a16:creationId xmlns:a16="http://schemas.microsoft.com/office/drawing/2014/main" id="{15188BC1-6A29-4440-851D-78704FAB540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211B2550-E4FE-40D9-A53F-2775EFA85CB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6F61C30A-C0A4-4AFE-B122-7126E4E39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947" y="203189"/>
            <a:ext cx="6191410" cy="2791689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30" name="Підзаголовок 2">
            <a:extLst>
              <a:ext uri="{FF2B5EF4-FFF2-40B4-BE49-F238E27FC236}">
                <a16:creationId xmlns:a16="http://schemas.microsoft.com/office/drawing/2014/main" id="{C62D65B1-DDB6-4F1A-88B0-3B1C4F1EA4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07947" y="3184362"/>
            <a:ext cx="6363424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5E9ACDDD-734C-439C-A7A6-33549EC76CAD}"/>
              </a:ext>
            </a:extLst>
          </p:cNvPr>
          <p:cNvGrpSpPr/>
          <p:nvPr userDrawn="1"/>
        </p:nvGrpSpPr>
        <p:grpSpPr>
          <a:xfrm>
            <a:off x="110888" y="992033"/>
            <a:ext cx="6123569" cy="4834253"/>
            <a:chOff x="498986" y="752629"/>
            <a:chExt cx="5959414" cy="4704661"/>
          </a:xfrm>
        </p:grpSpPr>
        <p:grpSp>
          <p:nvGrpSpPr>
            <p:cNvPr id="32" name="Графіка 3">
              <a:extLst>
                <a:ext uri="{FF2B5EF4-FFF2-40B4-BE49-F238E27FC236}">
                  <a16:creationId xmlns:a16="http://schemas.microsoft.com/office/drawing/2014/main" id="{6E5CC459-AFC2-49DE-B801-EEB20CDBE33B}"/>
                </a:ext>
              </a:extLst>
            </p:cNvPr>
            <p:cNvGrpSpPr/>
            <p:nvPr/>
          </p:nvGrpSpPr>
          <p:grpSpPr>
            <a:xfrm>
              <a:off x="498986" y="752629"/>
              <a:ext cx="5959414" cy="4704661"/>
              <a:chOff x="498986" y="752629"/>
              <a:chExt cx="5959414" cy="4704661"/>
            </a:xfrm>
          </p:grpSpPr>
          <p:sp>
            <p:nvSpPr>
              <p:cNvPr id="34" name="Полілінія: фігура 33">
                <a:extLst>
                  <a:ext uri="{FF2B5EF4-FFF2-40B4-BE49-F238E27FC236}">
                    <a16:creationId xmlns:a16="http://schemas.microsoft.com/office/drawing/2014/main" id="{A2B73FD6-F47F-48EE-82AA-5A3168F3F71E}"/>
                  </a:ext>
                </a:extLst>
              </p:cNvPr>
              <p:cNvSpPr/>
              <p:nvPr/>
            </p:nvSpPr>
            <p:spPr>
              <a:xfrm>
                <a:off x="498986" y="5024729"/>
                <a:ext cx="5959414" cy="432561"/>
              </a:xfrm>
              <a:custGeom>
                <a:avLst/>
                <a:gdLst>
                  <a:gd name="connsiteX0" fmla="*/ 5959415 w 5959414"/>
                  <a:gd name="connsiteY0" fmla="*/ 216281 h 432561"/>
                  <a:gd name="connsiteX1" fmla="*/ 2979707 w 5959414"/>
                  <a:gd name="connsiteY1" fmla="*/ 432561 h 432561"/>
                  <a:gd name="connsiteX2" fmla="*/ 0 w 5959414"/>
                  <a:gd name="connsiteY2" fmla="*/ 216281 h 432561"/>
                  <a:gd name="connsiteX3" fmla="*/ 2979707 w 5959414"/>
                  <a:gd name="connsiteY3" fmla="*/ 0 h 432561"/>
                  <a:gd name="connsiteX4" fmla="*/ 5959415 w 5959414"/>
                  <a:gd name="connsiteY4" fmla="*/ 216281 h 432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59414" h="432561">
                    <a:moveTo>
                      <a:pt x="5959415" y="216281"/>
                    </a:moveTo>
                    <a:cubicBezTo>
                      <a:pt x="5959415" y="335713"/>
                      <a:pt x="4625312" y="432561"/>
                      <a:pt x="2979707" y="432561"/>
                    </a:cubicBezTo>
                    <a:cubicBezTo>
                      <a:pt x="1334103" y="432561"/>
                      <a:pt x="0" y="335713"/>
                      <a:pt x="0" y="216281"/>
                    </a:cubicBezTo>
                    <a:cubicBezTo>
                      <a:pt x="0" y="96848"/>
                      <a:pt x="1334103" y="0"/>
                      <a:pt x="2979707" y="0"/>
                    </a:cubicBezTo>
                    <a:cubicBezTo>
                      <a:pt x="4625312" y="203"/>
                      <a:pt x="5959415" y="96848"/>
                      <a:pt x="5959415" y="21628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  <p:grpSp>
            <p:nvGrpSpPr>
              <p:cNvPr id="35" name="Графіка 3">
                <a:extLst>
                  <a:ext uri="{FF2B5EF4-FFF2-40B4-BE49-F238E27FC236}">
                    <a16:creationId xmlns:a16="http://schemas.microsoft.com/office/drawing/2014/main" id="{56EC3890-4041-4784-B83D-1B8D1BE6BDB2}"/>
                  </a:ext>
                </a:extLst>
              </p:cNvPr>
              <p:cNvGrpSpPr/>
              <p:nvPr/>
            </p:nvGrpSpPr>
            <p:grpSpPr>
              <a:xfrm>
                <a:off x="818828" y="752629"/>
                <a:ext cx="5132543" cy="4562847"/>
                <a:chOff x="818828" y="752629"/>
                <a:chExt cx="5132543" cy="4562847"/>
              </a:xfrm>
            </p:grpSpPr>
            <p:sp>
              <p:nvSpPr>
                <p:cNvPr id="37" name="Полілінія: фігура 36">
                  <a:extLst>
                    <a:ext uri="{FF2B5EF4-FFF2-40B4-BE49-F238E27FC236}">
                      <a16:creationId xmlns:a16="http://schemas.microsoft.com/office/drawing/2014/main" id="{64A12066-C274-4EF7-8DE1-E02EED926CDC}"/>
                    </a:ext>
                  </a:extLst>
                </p:cNvPr>
                <p:cNvSpPr/>
                <p:nvPr/>
              </p:nvSpPr>
              <p:spPr>
                <a:xfrm>
                  <a:off x="818828" y="752629"/>
                  <a:ext cx="5132339" cy="3033014"/>
                </a:xfrm>
                <a:custGeom>
                  <a:avLst/>
                  <a:gdLst>
                    <a:gd name="connsiteX0" fmla="*/ 5132340 w 5132339"/>
                    <a:gd name="connsiteY0" fmla="*/ 3033015 h 3033014"/>
                    <a:gd name="connsiteX1" fmla="*/ 0 w 5132339"/>
                    <a:gd name="connsiteY1" fmla="*/ 3033015 h 3033014"/>
                    <a:gd name="connsiteX2" fmla="*/ 0 w 5132339"/>
                    <a:gd name="connsiteY2" fmla="*/ 305601 h 3033014"/>
                    <a:gd name="connsiteX3" fmla="*/ 305601 w 5132339"/>
                    <a:gd name="connsiteY3" fmla="*/ 0 h 3033014"/>
                    <a:gd name="connsiteX4" fmla="*/ 4847085 w 5132339"/>
                    <a:gd name="connsiteY4" fmla="*/ 0 h 3033014"/>
                    <a:gd name="connsiteX5" fmla="*/ 5132340 w 5132339"/>
                    <a:gd name="connsiteY5" fmla="*/ 285254 h 3033014"/>
                    <a:gd name="connsiteX6" fmla="*/ 5132340 w 5132339"/>
                    <a:gd name="connsiteY6" fmla="*/ 3033015 h 3033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339" h="3033014">
                      <a:moveTo>
                        <a:pt x="5132340" y="3033015"/>
                      </a:moveTo>
                      <a:lnTo>
                        <a:pt x="0" y="3033015"/>
                      </a:lnTo>
                      <a:lnTo>
                        <a:pt x="0" y="305601"/>
                      </a:lnTo>
                      <a:cubicBezTo>
                        <a:pt x="0" y="137541"/>
                        <a:pt x="137541" y="0"/>
                        <a:pt x="305601" y="0"/>
                      </a:cubicBezTo>
                      <a:lnTo>
                        <a:pt x="4847085" y="0"/>
                      </a:lnTo>
                      <a:cubicBezTo>
                        <a:pt x="5003955" y="0"/>
                        <a:pt x="5132340" y="128385"/>
                        <a:pt x="5132340" y="285254"/>
                      </a:cubicBezTo>
                      <a:lnTo>
                        <a:pt x="5132340" y="3033015"/>
                      </a:lnTo>
                      <a:close/>
                    </a:path>
                  </a:pathLst>
                </a:custGeom>
                <a:solidFill>
                  <a:srgbClr val="182632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8" name="Полілінія: фігура 37">
                  <a:extLst>
                    <a:ext uri="{FF2B5EF4-FFF2-40B4-BE49-F238E27FC236}">
                      <a16:creationId xmlns:a16="http://schemas.microsoft.com/office/drawing/2014/main" id="{AC3714D8-4584-4F0A-800A-5261BA8EF8F4}"/>
                    </a:ext>
                  </a:extLst>
                </p:cNvPr>
                <p:cNvSpPr/>
                <p:nvPr/>
              </p:nvSpPr>
              <p:spPr>
                <a:xfrm>
                  <a:off x="818828" y="3785643"/>
                  <a:ext cx="5132543" cy="460028"/>
                </a:xfrm>
                <a:custGeom>
                  <a:avLst/>
                  <a:gdLst>
                    <a:gd name="connsiteX0" fmla="*/ 4672311 w 5132543"/>
                    <a:gd name="connsiteY0" fmla="*/ 460028 h 460028"/>
                    <a:gd name="connsiteX1" fmla="*/ 460029 w 5132543"/>
                    <a:gd name="connsiteY1" fmla="*/ 460028 h 460028"/>
                    <a:gd name="connsiteX2" fmla="*/ 0 w 5132543"/>
                    <a:gd name="connsiteY2" fmla="*/ 0 h 460028"/>
                    <a:gd name="connsiteX3" fmla="*/ 0 w 5132543"/>
                    <a:gd name="connsiteY3" fmla="*/ 0 h 460028"/>
                    <a:gd name="connsiteX4" fmla="*/ 5132544 w 5132543"/>
                    <a:gd name="connsiteY4" fmla="*/ 0 h 460028"/>
                    <a:gd name="connsiteX5" fmla="*/ 5132544 w 5132543"/>
                    <a:gd name="connsiteY5" fmla="*/ 0 h 460028"/>
                    <a:gd name="connsiteX6" fmla="*/ 4672311 w 5132543"/>
                    <a:gd name="connsiteY6" fmla="*/ 460028 h 460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543" h="460028">
                      <a:moveTo>
                        <a:pt x="4672311" y="460028"/>
                      </a:moveTo>
                      <a:lnTo>
                        <a:pt x="460029" y="460028"/>
                      </a:lnTo>
                      <a:cubicBezTo>
                        <a:pt x="205904" y="460028"/>
                        <a:pt x="0" y="254124"/>
                        <a:pt x="0" y="0"/>
                      </a:cubicBezTo>
                      <a:lnTo>
                        <a:pt x="0" y="0"/>
                      </a:lnTo>
                      <a:lnTo>
                        <a:pt x="5132544" y="0"/>
                      </a:lnTo>
                      <a:lnTo>
                        <a:pt x="5132544" y="0"/>
                      </a:lnTo>
                      <a:cubicBezTo>
                        <a:pt x="5132340" y="254124"/>
                        <a:pt x="4926436" y="460028"/>
                        <a:pt x="4672311" y="4600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9" name="Полілінія: фігура 38">
                  <a:extLst>
                    <a:ext uri="{FF2B5EF4-FFF2-40B4-BE49-F238E27FC236}">
                      <a16:creationId xmlns:a16="http://schemas.microsoft.com/office/drawing/2014/main" id="{0F3C65CC-7E77-4C46-89D1-D00C186A3555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774988"/>
                </a:xfrm>
                <a:custGeom>
                  <a:avLst/>
                  <a:gdLst>
                    <a:gd name="connsiteX0" fmla="*/ 0 w 931247"/>
                    <a:gd name="connsiteY0" fmla="*/ 0 h 774988"/>
                    <a:gd name="connsiteX1" fmla="*/ 931247 w 931247"/>
                    <a:gd name="connsiteY1" fmla="*/ 0 h 774988"/>
                    <a:gd name="connsiteX2" fmla="*/ 931247 w 931247"/>
                    <a:gd name="connsiteY2" fmla="*/ 774988 h 774988"/>
                    <a:gd name="connsiteX3" fmla="*/ 0 w 931247"/>
                    <a:gd name="connsiteY3" fmla="*/ 774988 h 774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774988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774988"/>
                      </a:lnTo>
                      <a:lnTo>
                        <a:pt x="0" y="774988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40" name="Полілінія: фігура 39">
                  <a:extLst>
                    <a:ext uri="{FF2B5EF4-FFF2-40B4-BE49-F238E27FC236}">
                      <a16:creationId xmlns:a16="http://schemas.microsoft.com/office/drawing/2014/main" id="{2452FC2B-A2F2-462D-8499-66AAA65B8E78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245579"/>
                </a:xfrm>
                <a:custGeom>
                  <a:avLst/>
                  <a:gdLst>
                    <a:gd name="connsiteX0" fmla="*/ 0 w 931247"/>
                    <a:gd name="connsiteY0" fmla="*/ 0 h 245579"/>
                    <a:gd name="connsiteX1" fmla="*/ 931247 w 931247"/>
                    <a:gd name="connsiteY1" fmla="*/ 0 h 245579"/>
                    <a:gd name="connsiteX2" fmla="*/ 931247 w 931247"/>
                    <a:gd name="connsiteY2" fmla="*/ 245579 h 245579"/>
                    <a:gd name="connsiteX3" fmla="*/ 0 w 931247"/>
                    <a:gd name="connsiteY3" fmla="*/ 245579 h 245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245579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245579"/>
                      </a:lnTo>
                      <a:lnTo>
                        <a:pt x="0" y="245579"/>
                      </a:lnTo>
                      <a:close/>
                    </a:path>
                  </a:pathLst>
                </a:custGeom>
                <a:solidFill>
                  <a:srgbClr val="BBBBBB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41" name="Полілінія: фігура 40">
                  <a:extLst>
                    <a:ext uri="{FF2B5EF4-FFF2-40B4-BE49-F238E27FC236}">
                      <a16:creationId xmlns:a16="http://schemas.microsoft.com/office/drawing/2014/main" id="{E1C6528E-F6B8-4B28-8A1D-68521FC82926}"/>
                    </a:ext>
                  </a:extLst>
                </p:cNvPr>
                <p:cNvSpPr/>
                <p:nvPr/>
              </p:nvSpPr>
              <p:spPr>
                <a:xfrm>
                  <a:off x="2305121" y="5020660"/>
                  <a:ext cx="2153039" cy="294816"/>
                </a:xfrm>
                <a:custGeom>
                  <a:avLst/>
                  <a:gdLst>
                    <a:gd name="connsiteX0" fmla="*/ 2153039 w 2153039"/>
                    <a:gd name="connsiteY0" fmla="*/ 294817 h 294816"/>
                    <a:gd name="connsiteX1" fmla="*/ 0 w 2153039"/>
                    <a:gd name="connsiteY1" fmla="*/ 294817 h 294816"/>
                    <a:gd name="connsiteX2" fmla="*/ 0 w 2153039"/>
                    <a:gd name="connsiteY2" fmla="*/ 244155 h 294816"/>
                    <a:gd name="connsiteX3" fmla="*/ 244155 w 2153039"/>
                    <a:gd name="connsiteY3" fmla="*/ 0 h 294816"/>
                    <a:gd name="connsiteX4" fmla="*/ 1908885 w 2153039"/>
                    <a:gd name="connsiteY4" fmla="*/ 0 h 294816"/>
                    <a:gd name="connsiteX5" fmla="*/ 2153039 w 2153039"/>
                    <a:gd name="connsiteY5" fmla="*/ 244155 h 294816"/>
                    <a:gd name="connsiteX6" fmla="*/ 2153039 w 2153039"/>
                    <a:gd name="connsiteY6" fmla="*/ 294817 h 29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3039" h="294816">
                      <a:moveTo>
                        <a:pt x="2153039" y="294817"/>
                      </a:moveTo>
                      <a:lnTo>
                        <a:pt x="0" y="294817"/>
                      </a:lnTo>
                      <a:lnTo>
                        <a:pt x="0" y="244155"/>
                      </a:lnTo>
                      <a:cubicBezTo>
                        <a:pt x="0" y="109870"/>
                        <a:pt x="109870" y="0"/>
                        <a:pt x="244155" y="0"/>
                      </a:cubicBezTo>
                      <a:lnTo>
                        <a:pt x="1908885" y="0"/>
                      </a:lnTo>
                      <a:cubicBezTo>
                        <a:pt x="2043170" y="0"/>
                        <a:pt x="2153039" y="109870"/>
                        <a:pt x="2153039" y="244155"/>
                      </a:cubicBezTo>
                      <a:lnTo>
                        <a:pt x="2153039" y="2948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</p:grpSp>
          <p:sp>
            <p:nvSpPr>
              <p:cNvPr id="36" name="Полілінія: фігура 35">
                <a:extLst>
                  <a:ext uri="{FF2B5EF4-FFF2-40B4-BE49-F238E27FC236}">
                    <a16:creationId xmlns:a16="http://schemas.microsoft.com/office/drawing/2014/main" id="{ECD90067-51ED-4A43-A3BD-CD265C378EEF}"/>
                  </a:ext>
                </a:extLst>
              </p:cNvPr>
              <p:cNvSpPr/>
              <p:nvPr/>
            </p:nvSpPr>
            <p:spPr>
              <a:xfrm>
                <a:off x="3218464" y="3855227"/>
                <a:ext cx="290137" cy="290137"/>
              </a:xfrm>
              <a:custGeom>
                <a:avLst/>
                <a:gdLst>
                  <a:gd name="connsiteX0" fmla="*/ 290137 w 290137"/>
                  <a:gd name="connsiteY0" fmla="*/ 145069 h 290137"/>
                  <a:gd name="connsiteX1" fmla="*/ 145069 w 290137"/>
                  <a:gd name="connsiteY1" fmla="*/ 290138 h 290137"/>
                  <a:gd name="connsiteX2" fmla="*/ 0 w 290137"/>
                  <a:gd name="connsiteY2" fmla="*/ 145069 h 290137"/>
                  <a:gd name="connsiteX3" fmla="*/ 145069 w 290137"/>
                  <a:gd name="connsiteY3" fmla="*/ 0 h 290137"/>
                  <a:gd name="connsiteX4" fmla="*/ 290137 w 290137"/>
                  <a:gd name="connsiteY4" fmla="*/ 145069 h 290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137" h="290137">
                    <a:moveTo>
                      <a:pt x="290137" y="145069"/>
                    </a:moveTo>
                    <a:cubicBezTo>
                      <a:pt x="290137" y="225233"/>
                      <a:pt x="225233" y="290138"/>
                      <a:pt x="145069" y="290138"/>
                    </a:cubicBezTo>
                    <a:cubicBezTo>
                      <a:pt x="64905" y="290138"/>
                      <a:pt x="0" y="225233"/>
                      <a:pt x="0" y="145069"/>
                    </a:cubicBezTo>
                    <a:cubicBezTo>
                      <a:pt x="0" y="64905"/>
                      <a:pt x="64905" y="0"/>
                      <a:pt x="145069" y="0"/>
                    </a:cubicBezTo>
                    <a:cubicBezTo>
                      <a:pt x="225233" y="-203"/>
                      <a:pt x="290137" y="64905"/>
                      <a:pt x="290137" y="145069"/>
                    </a:cubicBezTo>
                    <a:close/>
                  </a:path>
                </a:pathLst>
              </a:custGeom>
              <a:solidFill>
                <a:srgbClr val="BBBBBB"/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</p:grpSp>
        <p:sp>
          <p:nvSpPr>
            <p:cNvPr id="33" name="Прямокутник: округлені кути 32">
              <a:extLst>
                <a:ext uri="{FF2B5EF4-FFF2-40B4-BE49-F238E27FC236}">
                  <a16:creationId xmlns:a16="http://schemas.microsoft.com/office/drawing/2014/main" id="{1BA7FCFF-2FF9-46D6-B1B8-3DB46F728CDB}"/>
                </a:ext>
              </a:extLst>
            </p:cNvPr>
            <p:cNvSpPr/>
            <p:nvPr/>
          </p:nvSpPr>
          <p:spPr>
            <a:xfrm>
              <a:off x="1033888" y="973792"/>
              <a:ext cx="4695303" cy="2519272"/>
            </a:xfrm>
            <a:prstGeom prst="roundRect">
              <a:avLst>
                <a:gd name="adj" fmla="val 3560"/>
              </a:avLst>
            </a:prstGeom>
            <a:solidFill>
              <a:srgbClr val="ED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42" name="Прямокутник 41">
            <a:extLst>
              <a:ext uri="{FF2B5EF4-FFF2-40B4-BE49-F238E27FC236}">
                <a16:creationId xmlns:a16="http://schemas.microsoft.com/office/drawing/2014/main" id="{78DF5C15-3EF1-447F-9E8A-770F9964A14B}"/>
              </a:ext>
            </a:extLst>
          </p:cNvPr>
          <p:cNvSpPr/>
          <p:nvPr userDrawn="1"/>
        </p:nvSpPr>
        <p:spPr>
          <a:xfrm>
            <a:off x="840927" y="1370500"/>
            <a:ext cx="4408377" cy="806701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Інформатика 9</a:t>
            </a:r>
          </a:p>
        </p:txBody>
      </p:sp>
      <p:sp>
        <p:nvSpPr>
          <p:cNvPr id="43" name="Прямокутник 42">
            <a:hlinkClick r:id="rId2"/>
            <a:extLst>
              <a:ext uri="{FF2B5EF4-FFF2-40B4-BE49-F238E27FC236}">
                <a16:creationId xmlns:a16="http://schemas.microsoft.com/office/drawing/2014/main" id="{74BFAC0B-7266-44AA-95B9-0CDD12C49151}"/>
              </a:ext>
            </a:extLst>
          </p:cNvPr>
          <p:cNvSpPr/>
          <p:nvPr userDrawn="1"/>
        </p:nvSpPr>
        <p:spPr>
          <a:xfrm>
            <a:off x="3496407" y="3413512"/>
            <a:ext cx="1991775" cy="4034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srgbClr val="40404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</a:t>
            </a:r>
            <a:r>
              <a:rPr lang="en-US" sz="1600" b="1" kern="0" dirty="0">
                <a:solidFill>
                  <a:srgbClr val="40404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com</a:t>
            </a:r>
            <a:r>
              <a:rPr lang="en-AU" sz="1600" b="1" kern="0" dirty="0">
                <a:solidFill>
                  <a:srgbClr val="40404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.ua</a:t>
            </a:r>
            <a:endParaRPr lang="uk-UA" sz="1600" b="1" kern="0" dirty="0">
              <a:solidFill>
                <a:srgbClr val="404042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64D47566-C59E-4DF7-B920-1072863AEA5B}"/>
              </a:ext>
            </a:extLst>
          </p:cNvPr>
          <p:cNvSpPr/>
          <p:nvPr userDrawn="1"/>
        </p:nvSpPr>
        <p:spPr>
          <a:xfrm>
            <a:off x="840927" y="2967652"/>
            <a:ext cx="1582233" cy="442463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uk-UA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за підручником</a:t>
            </a:r>
          </a:p>
        </p:txBody>
      </p:sp>
      <p:sp>
        <p:nvSpPr>
          <p:cNvPr id="45" name="Прямокутник 44">
            <a:extLst>
              <a:ext uri="{FF2B5EF4-FFF2-40B4-BE49-F238E27FC236}">
                <a16:creationId xmlns:a16="http://schemas.microsoft.com/office/drawing/2014/main" id="{46E86B14-EF02-42D6-B109-FEBF549788DB}"/>
              </a:ext>
            </a:extLst>
          </p:cNvPr>
          <p:cNvSpPr/>
          <p:nvPr userDrawn="1"/>
        </p:nvSpPr>
        <p:spPr>
          <a:xfrm>
            <a:off x="1133931" y="3338852"/>
            <a:ext cx="2201553" cy="381395"/>
          </a:xfrm>
          <a:prstGeom prst="rect">
            <a:avLst/>
          </a:prstGeom>
          <a:solidFill>
            <a:srgbClr val="0A65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Ривкінд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Й.Я. та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ін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12.10.2022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12.10.2022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6">
            <a:extLst>
              <a:ext uri="{FF2B5EF4-FFF2-40B4-BE49-F238E27FC236}">
                <a16:creationId xmlns:a16="http://schemas.microsoft.com/office/drawing/2014/main" id="{2E85CBAB-CDEB-4DBC-AC03-90264482228A}"/>
              </a:ext>
            </a:extLst>
          </p:cNvPr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771C9307-559A-4419-95B2-3E77B2D21821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25" name="Групувати 24">
            <a:extLst>
              <a:ext uri="{FF2B5EF4-FFF2-40B4-BE49-F238E27FC236}">
                <a16:creationId xmlns:a16="http://schemas.microsoft.com/office/drawing/2014/main" id="{FC1D8954-ED9B-48A9-80B2-42A18C99F94F}"/>
              </a:ext>
            </a:extLst>
          </p:cNvPr>
          <p:cNvGrpSpPr/>
          <p:nvPr userDrawn="1"/>
        </p:nvGrpSpPr>
        <p:grpSpPr>
          <a:xfrm>
            <a:off x="47749" y="40005"/>
            <a:ext cx="1224001" cy="966288"/>
            <a:chOff x="498986" y="752629"/>
            <a:chExt cx="5959414" cy="4704661"/>
          </a:xfrm>
        </p:grpSpPr>
        <p:grpSp>
          <p:nvGrpSpPr>
            <p:cNvPr id="26" name="Графіка 3">
              <a:extLst>
                <a:ext uri="{FF2B5EF4-FFF2-40B4-BE49-F238E27FC236}">
                  <a16:creationId xmlns:a16="http://schemas.microsoft.com/office/drawing/2014/main" id="{F1FE3724-EA3E-4A0C-94A8-4AFBDC45D173}"/>
                </a:ext>
              </a:extLst>
            </p:cNvPr>
            <p:cNvGrpSpPr/>
            <p:nvPr/>
          </p:nvGrpSpPr>
          <p:grpSpPr>
            <a:xfrm>
              <a:off x="498986" y="752629"/>
              <a:ext cx="5959414" cy="4704661"/>
              <a:chOff x="498986" y="752629"/>
              <a:chExt cx="5959414" cy="4704661"/>
            </a:xfrm>
          </p:grpSpPr>
          <p:sp>
            <p:nvSpPr>
              <p:cNvPr id="28" name="Полілінія: фігура 27">
                <a:extLst>
                  <a:ext uri="{FF2B5EF4-FFF2-40B4-BE49-F238E27FC236}">
                    <a16:creationId xmlns:a16="http://schemas.microsoft.com/office/drawing/2014/main" id="{981E16ED-E14F-40A7-8B15-813654CA55EB}"/>
                  </a:ext>
                </a:extLst>
              </p:cNvPr>
              <p:cNvSpPr/>
              <p:nvPr/>
            </p:nvSpPr>
            <p:spPr>
              <a:xfrm>
                <a:off x="498986" y="5024729"/>
                <a:ext cx="5959414" cy="432561"/>
              </a:xfrm>
              <a:custGeom>
                <a:avLst/>
                <a:gdLst>
                  <a:gd name="connsiteX0" fmla="*/ 5959415 w 5959414"/>
                  <a:gd name="connsiteY0" fmla="*/ 216281 h 432561"/>
                  <a:gd name="connsiteX1" fmla="*/ 2979707 w 5959414"/>
                  <a:gd name="connsiteY1" fmla="*/ 432561 h 432561"/>
                  <a:gd name="connsiteX2" fmla="*/ 0 w 5959414"/>
                  <a:gd name="connsiteY2" fmla="*/ 216281 h 432561"/>
                  <a:gd name="connsiteX3" fmla="*/ 2979707 w 5959414"/>
                  <a:gd name="connsiteY3" fmla="*/ 0 h 432561"/>
                  <a:gd name="connsiteX4" fmla="*/ 5959415 w 5959414"/>
                  <a:gd name="connsiteY4" fmla="*/ 216281 h 432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59414" h="432561">
                    <a:moveTo>
                      <a:pt x="5959415" y="216281"/>
                    </a:moveTo>
                    <a:cubicBezTo>
                      <a:pt x="5959415" y="335713"/>
                      <a:pt x="4625312" y="432561"/>
                      <a:pt x="2979707" y="432561"/>
                    </a:cubicBezTo>
                    <a:cubicBezTo>
                      <a:pt x="1334103" y="432561"/>
                      <a:pt x="0" y="335713"/>
                      <a:pt x="0" y="216281"/>
                    </a:cubicBezTo>
                    <a:cubicBezTo>
                      <a:pt x="0" y="96848"/>
                      <a:pt x="1334103" y="0"/>
                      <a:pt x="2979707" y="0"/>
                    </a:cubicBezTo>
                    <a:cubicBezTo>
                      <a:pt x="4625312" y="203"/>
                      <a:pt x="5959415" y="96848"/>
                      <a:pt x="5959415" y="21628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  <p:grpSp>
            <p:nvGrpSpPr>
              <p:cNvPr id="29" name="Графіка 3">
                <a:extLst>
                  <a:ext uri="{FF2B5EF4-FFF2-40B4-BE49-F238E27FC236}">
                    <a16:creationId xmlns:a16="http://schemas.microsoft.com/office/drawing/2014/main" id="{190B7C31-3B2A-4E5C-AC3C-33EFC28CA9FF}"/>
                  </a:ext>
                </a:extLst>
              </p:cNvPr>
              <p:cNvGrpSpPr/>
              <p:nvPr/>
            </p:nvGrpSpPr>
            <p:grpSpPr>
              <a:xfrm>
                <a:off x="818828" y="752629"/>
                <a:ext cx="5132543" cy="4562847"/>
                <a:chOff x="818828" y="752629"/>
                <a:chExt cx="5132543" cy="4562847"/>
              </a:xfrm>
            </p:grpSpPr>
            <p:sp>
              <p:nvSpPr>
                <p:cNvPr id="31" name="Полілінія: фігура 30">
                  <a:extLst>
                    <a:ext uri="{FF2B5EF4-FFF2-40B4-BE49-F238E27FC236}">
                      <a16:creationId xmlns:a16="http://schemas.microsoft.com/office/drawing/2014/main" id="{94C9460F-C214-47E8-AD0C-EDED0B9F4B57}"/>
                    </a:ext>
                  </a:extLst>
                </p:cNvPr>
                <p:cNvSpPr/>
                <p:nvPr/>
              </p:nvSpPr>
              <p:spPr>
                <a:xfrm>
                  <a:off x="818828" y="752629"/>
                  <a:ext cx="5132339" cy="3033014"/>
                </a:xfrm>
                <a:custGeom>
                  <a:avLst/>
                  <a:gdLst>
                    <a:gd name="connsiteX0" fmla="*/ 5132340 w 5132339"/>
                    <a:gd name="connsiteY0" fmla="*/ 3033015 h 3033014"/>
                    <a:gd name="connsiteX1" fmla="*/ 0 w 5132339"/>
                    <a:gd name="connsiteY1" fmla="*/ 3033015 h 3033014"/>
                    <a:gd name="connsiteX2" fmla="*/ 0 w 5132339"/>
                    <a:gd name="connsiteY2" fmla="*/ 305601 h 3033014"/>
                    <a:gd name="connsiteX3" fmla="*/ 305601 w 5132339"/>
                    <a:gd name="connsiteY3" fmla="*/ 0 h 3033014"/>
                    <a:gd name="connsiteX4" fmla="*/ 4847085 w 5132339"/>
                    <a:gd name="connsiteY4" fmla="*/ 0 h 3033014"/>
                    <a:gd name="connsiteX5" fmla="*/ 5132340 w 5132339"/>
                    <a:gd name="connsiteY5" fmla="*/ 285254 h 3033014"/>
                    <a:gd name="connsiteX6" fmla="*/ 5132340 w 5132339"/>
                    <a:gd name="connsiteY6" fmla="*/ 3033015 h 3033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339" h="3033014">
                      <a:moveTo>
                        <a:pt x="5132340" y="3033015"/>
                      </a:moveTo>
                      <a:lnTo>
                        <a:pt x="0" y="3033015"/>
                      </a:lnTo>
                      <a:lnTo>
                        <a:pt x="0" y="305601"/>
                      </a:lnTo>
                      <a:cubicBezTo>
                        <a:pt x="0" y="137541"/>
                        <a:pt x="137541" y="0"/>
                        <a:pt x="305601" y="0"/>
                      </a:cubicBezTo>
                      <a:lnTo>
                        <a:pt x="4847085" y="0"/>
                      </a:lnTo>
                      <a:cubicBezTo>
                        <a:pt x="5003955" y="0"/>
                        <a:pt x="5132340" y="128385"/>
                        <a:pt x="5132340" y="285254"/>
                      </a:cubicBezTo>
                      <a:lnTo>
                        <a:pt x="5132340" y="3033015"/>
                      </a:lnTo>
                      <a:close/>
                    </a:path>
                  </a:pathLst>
                </a:custGeom>
                <a:solidFill>
                  <a:srgbClr val="182632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2" name="Полілінія: фігура 31">
                  <a:extLst>
                    <a:ext uri="{FF2B5EF4-FFF2-40B4-BE49-F238E27FC236}">
                      <a16:creationId xmlns:a16="http://schemas.microsoft.com/office/drawing/2014/main" id="{54AA98C1-09FC-4562-ABF4-90551A4EA5B5}"/>
                    </a:ext>
                  </a:extLst>
                </p:cNvPr>
                <p:cNvSpPr/>
                <p:nvPr/>
              </p:nvSpPr>
              <p:spPr>
                <a:xfrm>
                  <a:off x="818828" y="3785643"/>
                  <a:ext cx="5132543" cy="460028"/>
                </a:xfrm>
                <a:custGeom>
                  <a:avLst/>
                  <a:gdLst>
                    <a:gd name="connsiteX0" fmla="*/ 4672311 w 5132543"/>
                    <a:gd name="connsiteY0" fmla="*/ 460028 h 460028"/>
                    <a:gd name="connsiteX1" fmla="*/ 460029 w 5132543"/>
                    <a:gd name="connsiteY1" fmla="*/ 460028 h 460028"/>
                    <a:gd name="connsiteX2" fmla="*/ 0 w 5132543"/>
                    <a:gd name="connsiteY2" fmla="*/ 0 h 460028"/>
                    <a:gd name="connsiteX3" fmla="*/ 0 w 5132543"/>
                    <a:gd name="connsiteY3" fmla="*/ 0 h 460028"/>
                    <a:gd name="connsiteX4" fmla="*/ 5132544 w 5132543"/>
                    <a:gd name="connsiteY4" fmla="*/ 0 h 460028"/>
                    <a:gd name="connsiteX5" fmla="*/ 5132544 w 5132543"/>
                    <a:gd name="connsiteY5" fmla="*/ 0 h 460028"/>
                    <a:gd name="connsiteX6" fmla="*/ 4672311 w 5132543"/>
                    <a:gd name="connsiteY6" fmla="*/ 460028 h 460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543" h="460028">
                      <a:moveTo>
                        <a:pt x="4672311" y="460028"/>
                      </a:moveTo>
                      <a:lnTo>
                        <a:pt x="460029" y="460028"/>
                      </a:lnTo>
                      <a:cubicBezTo>
                        <a:pt x="205904" y="460028"/>
                        <a:pt x="0" y="254124"/>
                        <a:pt x="0" y="0"/>
                      </a:cubicBezTo>
                      <a:lnTo>
                        <a:pt x="0" y="0"/>
                      </a:lnTo>
                      <a:lnTo>
                        <a:pt x="5132544" y="0"/>
                      </a:lnTo>
                      <a:lnTo>
                        <a:pt x="5132544" y="0"/>
                      </a:lnTo>
                      <a:cubicBezTo>
                        <a:pt x="5132340" y="254124"/>
                        <a:pt x="4926436" y="460028"/>
                        <a:pt x="4672311" y="4600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3" name="Полілінія: фігура 32">
                  <a:extLst>
                    <a:ext uri="{FF2B5EF4-FFF2-40B4-BE49-F238E27FC236}">
                      <a16:creationId xmlns:a16="http://schemas.microsoft.com/office/drawing/2014/main" id="{A0AB8D5F-4159-466B-993A-4954156D26A7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774988"/>
                </a:xfrm>
                <a:custGeom>
                  <a:avLst/>
                  <a:gdLst>
                    <a:gd name="connsiteX0" fmla="*/ 0 w 931247"/>
                    <a:gd name="connsiteY0" fmla="*/ 0 h 774988"/>
                    <a:gd name="connsiteX1" fmla="*/ 931247 w 931247"/>
                    <a:gd name="connsiteY1" fmla="*/ 0 h 774988"/>
                    <a:gd name="connsiteX2" fmla="*/ 931247 w 931247"/>
                    <a:gd name="connsiteY2" fmla="*/ 774988 h 774988"/>
                    <a:gd name="connsiteX3" fmla="*/ 0 w 931247"/>
                    <a:gd name="connsiteY3" fmla="*/ 774988 h 774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774988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774988"/>
                      </a:lnTo>
                      <a:lnTo>
                        <a:pt x="0" y="774988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4" name="Полілінія: фігура 33">
                  <a:extLst>
                    <a:ext uri="{FF2B5EF4-FFF2-40B4-BE49-F238E27FC236}">
                      <a16:creationId xmlns:a16="http://schemas.microsoft.com/office/drawing/2014/main" id="{D5120B30-71C3-41E6-BC35-9B813C947926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245579"/>
                </a:xfrm>
                <a:custGeom>
                  <a:avLst/>
                  <a:gdLst>
                    <a:gd name="connsiteX0" fmla="*/ 0 w 931247"/>
                    <a:gd name="connsiteY0" fmla="*/ 0 h 245579"/>
                    <a:gd name="connsiteX1" fmla="*/ 931247 w 931247"/>
                    <a:gd name="connsiteY1" fmla="*/ 0 h 245579"/>
                    <a:gd name="connsiteX2" fmla="*/ 931247 w 931247"/>
                    <a:gd name="connsiteY2" fmla="*/ 245579 h 245579"/>
                    <a:gd name="connsiteX3" fmla="*/ 0 w 931247"/>
                    <a:gd name="connsiteY3" fmla="*/ 245579 h 245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245579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245579"/>
                      </a:lnTo>
                      <a:lnTo>
                        <a:pt x="0" y="245579"/>
                      </a:lnTo>
                      <a:close/>
                    </a:path>
                  </a:pathLst>
                </a:custGeom>
                <a:solidFill>
                  <a:srgbClr val="BBBBBB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5" name="Полілінія: фігура 34">
                  <a:extLst>
                    <a:ext uri="{FF2B5EF4-FFF2-40B4-BE49-F238E27FC236}">
                      <a16:creationId xmlns:a16="http://schemas.microsoft.com/office/drawing/2014/main" id="{B81C0675-9DC1-4482-85AE-41F1F5F055D5}"/>
                    </a:ext>
                  </a:extLst>
                </p:cNvPr>
                <p:cNvSpPr/>
                <p:nvPr/>
              </p:nvSpPr>
              <p:spPr>
                <a:xfrm>
                  <a:off x="2305121" y="5020660"/>
                  <a:ext cx="2153039" cy="294816"/>
                </a:xfrm>
                <a:custGeom>
                  <a:avLst/>
                  <a:gdLst>
                    <a:gd name="connsiteX0" fmla="*/ 2153039 w 2153039"/>
                    <a:gd name="connsiteY0" fmla="*/ 294817 h 294816"/>
                    <a:gd name="connsiteX1" fmla="*/ 0 w 2153039"/>
                    <a:gd name="connsiteY1" fmla="*/ 294817 h 294816"/>
                    <a:gd name="connsiteX2" fmla="*/ 0 w 2153039"/>
                    <a:gd name="connsiteY2" fmla="*/ 244155 h 294816"/>
                    <a:gd name="connsiteX3" fmla="*/ 244155 w 2153039"/>
                    <a:gd name="connsiteY3" fmla="*/ 0 h 294816"/>
                    <a:gd name="connsiteX4" fmla="*/ 1908885 w 2153039"/>
                    <a:gd name="connsiteY4" fmla="*/ 0 h 294816"/>
                    <a:gd name="connsiteX5" fmla="*/ 2153039 w 2153039"/>
                    <a:gd name="connsiteY5" fmla="*/ 244155 h 294816"/>
                    <a:gd name="connsiteX6" fmla="*/ 2153039 w 2153039"/>
                    <a:gd name="connsiteY6" fmla="*/ 294817 h 29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3039" h="294816">
                      <a:moveTo>
                        <a:pt x="2153039" y="294817"/>
                      </a:moveTo>
                      <a:lnTo>
                        <a:pt x="0" y="294817"/>
                      </a:lnTo>
                      <a:lnTo>
                        <a:pt x="0" y="244155"/>
                      </a:lnTo>
                      <a:cubicBezTo>
                        <a:pt x="0" y="109870"/>
                        <a:pt x="109870" y="0"/>
                        <a:pt x="244155" y="0"/>
                      </a:cubicBezTo>
                      <a:lnTo>
                        <a:pt x="1908885" y="0"/>
                      </a:lnTo>
                      <a:cubicBezTo>
                        <a:pt x="2043170" y="0"/>
                        <a:pt x="2153039" y="109870"/>
                        <a:pt x="2153039" y="244155"/>
                      </a:cubicBezTo>
                      <a:lnTo>
                        <a:pt x="2153039" y="2948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</p:grpSp>
          <p:sp>
            <p:nvSpPr>
              <p:cNvPr id="30" name="Полілінія: фігура 29">
                <a:extLst>
                  <a:ext uri="{FF2B5EF4-FFF2-40B4-BE49-F238E27FC236}">
                    <a16:creationId xmlns:a16="http://schemas.microsoft.com/office/drawing/2014/main" id="{F0DC46B9-CC58-4BB8-B634-FD933ED38902}"/>
                  </a:ext>
                </a:extLst>
              </p:cNvPr>
              <p:cNvSpPr/>
              <p:nvPr/>
            </p:nvSpPr>
            <p:spPr>
              <a:xfrm>
                <a:off x="3218464" y="3855227"/>
                <a:ext cx="290137" cy="290137"/>
              </a:xfrm>
              <a:custGeom>
                <a:avLst/>
                <a:gdLst>
                  <a:gd name="connsiteX0" fmla="*/ 290137 w 290137"/>
                  <a:gd name="connsiteY0" fmla="*/ 145069 h 290137"/>
                  <a:gd name="connsiteX1" fmla="*/ 145069 w 290137"/>
                  <a:gd name="connsiteY1" fmla="*/ 290138 h 290137"/>
                  <a:gd name="connsiteX2" fmla="*/ 0 w 290137"/>
                  <a:gd name="connsiteY2" fmla="*/ 145069 h 290137"/>
                  <a:gd name="connsiteX3" fmla="*/ 145069 w 290137"/>
                  <a:gd name="connsiteY3" fmla="*/ 0 h 290137"/>
                  <a:gd name="connsiteX4" fmla="*/ 290137 w 290137"/>
                  <a:gd name="connsiteY4" fmla="*/ 145069 h 290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137" h="290137">
                    <a:moveTo>
                      <a:pt x="290137" y="145069"/>
                    </a:moveTo>
                    <a:cubicBezTo>
                      <a:pt x="290137" y="225233"/>
                      <a:pt x="225233" y="290138"/>
                      <a:pt x="145069" y="290138"/>
                    </a:cubicBezTo>
                    <a:cubicBezTo>
                      <a:pt x="64905" y="290138"/>
                      <a:pt x="0" y="225233"/>
                      <a:pt x="0" y="145069"/>
                    </a:cubicBezTo>
                    <a:cubicBezTo>
                      <a:pt x="0" y="64905"/>
                      <a:pt x="64905" y="0"/>
                      <a:pt x="145069" y="0"/>
                    </a:cubicBezTo>
                    <a:cubicBezTo>
                      <a:pt x="225233" y="-203"/>
                      <a:pt x="290137" y="64905"/>
                      <a:pt x="290137" y="145069"/>
                    </a:cubicBezTo>
                    <a:close/>
                  </a:path>
                </a:pathLst>
              </a:custGeom>
              <a:solidFill>
                <a:srgbClr val="BBBBBB"/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</p:grpSp>
        <p:sp>
          <p:nvSpPr>
            <p:cNvPr id="27" name="Прямокутник: округлені кути 26">
              <a:extLst>
                <a:ext uri="{FF2B5EF4-FFF2-40B4-BE49-F238E27FC236}">
                  <a16:creationId xmlns:a16="http://schemas.microsoft.com/office/drawing/2014/main" id="{EED26023-E18F-47A6-88CE-92751A8FAD1C}"/>
                </a:ext>
              </a:extLst>
            </p:cNvPr>
            <p:cNvSpPr/>
            <p:nvPr/>
          </p:nvSpPr>
          <p:spPr>
            <a:xfrm>
              <a:off x="1033888" y="973792"/>
              <a:ext cx="4695303" cy="2519272"/>
            </a:xfrm>
            <a:prstGeom prst="roundRect">
              <a:avLst>
                <a:gd name="adj" fmla="val 3560"/>
              </a:avLst>
            </a:prstGeom>
            <a:solidFill>
              <a:srgbClr val="003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9CF7F389-44D9-4E27-B849-0760F744231D}"/>
              </a:ext>
            </a:extLst>
          </p:cNvPr>
          <p:cNvGrpSpPr/>
          <p:nvPr userDrawn="1"/>
        </p:nvGrpSpPr>
        <p:grpSpPr>
          <a:xfrm>
            <a:off x="-15226" y="6550240"/>
            <a:ext cx="4779249" cy="307777"/>
            <a:chOff x="467543" y="6506203"/>
            <a:chExt cx="4779249" cy="30777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B40F268-C8DC-4A43-8D79-2ADEF9F52253}"/>
                </a:ext>
              </a:extLst>
            </p:cNvPr>
            <p:cNvSpPr txBox="1"/>
            <p:nvPr/>
          </p:nvSpPr>
          <p:spPr>
            <a:xfrm>
              <a:off x="467543" y="6506203"/>
              <a:ext cx="477924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0070C0"/>
                  </a:solidFill>
                  <a:latin typeface="Comic Sans MS" panose="030F0702030302020204" pitchFamily="66" charset="0"/>
                  <a:hlinkClick r:id="rId2" tooltip="Перейти на сайт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teach-inf.com.ua</a:t>
              </a:r>
              <a:endParaRPr lang="ru-RU" sz="1400" b="1" i="1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38" name="Picture 3">
              <a:extLst>
                <a:ext uri="{FF2B5EF4-FFF2-40B4-BE49-F238E27FC236}">
                  <a16:creationId xmlns:a16="http://schemas.microsoft.com/office/drawing/2014/main" id="{99809887-F5FF-4B6D-94D2-FAA8228325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021953" y="6552070"/>
              <a:ext cx="325911" cy="192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Прямокутник 38">
            <a:extLst>
              <a:ext uri="{FF2B5EF4-FFF2-40B4-BE49-F238E27FC236}">
                <a16:creationId xmlns:a16="http://schemas.microsoft.com/office/drawing/2014/main" id="{71ABBEAD-E17F-403A-9CF1-1AC97AEC0BD2}"/>
              </a:ext>
            </a:extLst>
          </p:cNvPr>
          <p:cNvSpPr/>
          <p:nvPr userDrawn="1"/>
        </p:nvSpPr>
        <p:spPr>
          <a:xfrm>
            <a:off x="116841" y="79749"/>
            <a:ext cx="1051560" cy="5389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Розділ 4</a:t>
            </a: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§ 4.3</a:t>
            </a: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418C355A-BEF5-45F8-B60D-B62C58B13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149" y="162512"/>
            <a:ext cx="10721052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12.10.2022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12.10.2022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12.10.2022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12.10.2022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12.10.2022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12.10.2022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12.10.2022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12.10.2022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7A63514-51BF-4EB1-A1B3-342E4DF89E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dirty="0"/>
              <a:t>Додавання, видалення, редагування даних у базі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A82FFB42-9BAA-47F7-8720-601FBE84A3B3}"/>
              </a:ext>
            </a:extLst>
          </p:cNvPr>
          <p:cNvSpPr/>
          <p:nvPr/>
        </p:nvSpPr>
        <p:spPr>
          <a:xfrm>
            <a:off x="2926948" y="2060124"/>
            <a:ext cx="2092407" cy="706854"/>
          </a:xfrm>
          <a:prstGeom prst="rect">
            <a:avLst/>
          </a:prstGeom>
          <a:solidFill>
            <a:srgbClr val="6D6E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Урок </a:t>
            </a:r>
            <a:r>
              <a:rPr lang="uk-UA" sz="3200" b="1" kern="0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36</a:t>
            </a:r>
            <a:endParaRPr kumimoji="0" lang="uk-UA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2401BFB7-CAD7-483F-9C15-FE0F341D8A5D}"/>
              </a:ext>
            </a:extLst>
          </p:cNvPr>
          <p:cNvGrpSpPr/>
          <p:nvPr/>
        </p:nvGrpSpPr>
        <p:grpSpPr>
          <a:xfrm>
            <a:off x="6587449" y="3942640"/>
            <a:ext cx="2336812" cy="2336812"/>
            <a:chOff x="896167" y="607731"/>
            <a:chExt cx="4774296" cy="4774296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6868AEC7-7B70-4F35-A0FF-C6D7800B6D24}"/>
                </a:ext>
              </a:extLst>
            </p:cNvPr>
            <p:cNvSpPr/>
            <p:nvPr/>
          </p:nvSpPr>
          <p:spPr>
            <a:xfrm>
              <a:off x="896167" y="607731"/>
              <a:ext cx="4774296" cy="4774296"/>
            </a:xfrm>
            <a:prstGeom prst="ellipse">
              <a:avLst/>
            </a:prstGeom>
            <a:solidFill>
              <a:srgbClr val="AC92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4" name="Picture 2" descr="Ð ÐµÐ·ÑÐ»ÑÑÐ°Ñ Ð¿Ð¾ÑÑÐºÑ Ð·Ð¾Ð±ÑÐ°Ð¶ÐµÐ½Ñ Ð·Ð° Ð·Ð°Ð¿Ð¸ÑÐ¾Ð¼ &quot;Access new icon&quot;">
              <a:extLst>
                <a:ext uri="{FF2B5EF4-FFF2-40B4-BE49-F238E27FC236}">
                  <a16:creationId xmlns:a16="http://schemas.microsoft.com/office/drawing/2014/main" id="{A64E2781-7BF8-4553-BF11-F0E2C763DD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1082" y="1475976"/>
              <a:ext cx="3017366" cy="301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6AC9C1-6731-43E6-8EC7-DC483BB7B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5432" y="3937637"/>
            <a:ext cx="2336810" cy="233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Типи даних у СУБД Access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DBEB5A-5876-413F-B69F-3E98FFDC2F4E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</a:t>
            </a:r>
          </a:p>
        </p:txBody>
      </p:sp>
      <p:graphicFrame>
        <p:nvGraphicFramePr>
          <p:cNvPr id="5" name="Таблиця 4">
            <a:extLst>
              <a:ext uri="{FF2B5EF4-FFF2-40B4-BE49-F238E27FC236}">
                <a16:creationId xmlns:a16="http://schemas.microsoft.com/office/drawing/2014/main" id="{0E42968B-EFD5-4F54-ADA4-A55DDB92C5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615236"/>
              </p:ext>
            </p:extLst>
          </p:nvPr>
        </p:nvGraphicFramePr>
        <p:xfrm>
          <a:off x="72008" y="2430691"/>
          <a:ext cx="12050142" cy="370332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891030">
                  <a:extLst>
                    <a:ext uri="{9D8B030D-6E8A-4147-A177-3AD203B41FA5}">
                      <a16:colId xmlns:a16="http://schemas.microsoft.com/office/drawing/2014/main" val="2536893789"/>
                    </a:ext>
                  </a:extLst>
                </a:gridCol>
                <a:gridCol w="1643975">
                  <a:extLst>
                    <a:ext uri="{9D8B030D-6E8A-4147-A177-3AD203B41FA5}">
                      <a16:colId xmlns:a16="http://schemas.microsoft.com/office/drawing/2014/main" val="2257628060"/>
                    </a:ext>
                  </a:extLst>
                </a:gridCol>
                <a:gridCol w="3463047">
                  <a:extLst>
                    <a:ext uri="{9D8B030D-6E8A-4147-A177-3AD203B41FA5}">
                      <a16:colId xmlns:a16="http://schemas.microsoft.com/office/drawing/2014/main" val="2757133184"/>
                    </a:ext>
                  </a:extLst>
                </a:gridCol>
                <a:gridCol w="6052090">
                  <a:extLst>
                    <a:ext uri="{9D8B030D-6E8A-4147-A177-3AD203B41FA5}">
                      <a16:colId xmlns:a16="http://schemas.microsoft.com/office/drawing/2014/main" val="41675941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i="1" noProof="0"/>
                        <a:t>№ п/п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i="1" noProof="0"/>
                        <a:t>Тип даних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i="1" noProof="0"/>
                        <a:t>Обсяг даних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i="1" noProof="0"/>
                        <a:t>Застосування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041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900" b="1" i="1" noProof="0"/>
                        <a:t>6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i="1" noProof="0">
                          <a:solidFill>
                            <a:srgbClr val="FFFF00"/>
                          </a:solidFill>
                        </a:rPr>
                        <a:t>Так/Ні 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kern="0" noProof="0">
                          <a:solidFill>
                            <a:srgbClr val="FFFFFF"/>
                          </a:solidFill>
                        </a:rPr>
                        <a:t>1 біт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900" b="1" i="1" noProof="0"/>
                        <a:t>Для зберігання значення логічного виразу (істина або хиба)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6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900" b="1" i="1" noProof="0"/>
                        <a:t>7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i="1" noProof="0">
                          <a:solidFill>
                            <a:srgbClr val="FFFF00"/>
                          </a:solidFill>
                        </a:rPr>
                        <a:t>Об’єкт OLE 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i="1" kern="0" noProof="0">
                          <a:solidFill>
                            <a:srgbClr val="FFFFFF"/>
                          </a:solidFill>
                        </a:rPr>
                        <a:t>До 2 ГБ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900" b="1" i="1" noProof="0"/>
                        <a:t>Для зберігання об’єктів довільного типу (наприклад, графічні або відеофайли), довжина двійкового коду яких не перевищує вказане значення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23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900" b="1" i="1" noProof="0"/>
                        <a:t>8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i="1" noProof="0">
                          <a:solidFill>
                            <a:srgbClr val="FFFF00"/>
                          </a:solidFill>
                        </a:rPr>
                        <a:t>Гіперпо-силання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i="1" noProof="0"/>
                        <a:t>До 8192 символів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900" b="1" i="1" noProof="0" dirty="0"/>
                        <a:t>Для зберігання посилання на веб-сторінки, файли в мережі або на комп’ютері користувача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773790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BF05529-6C47-45C7-960D-3098923605DD}"/>
              </a:ext>
            </a:extLst>
          </p:cNvPr>
          <p:cNvSpPr txBox="1"/>
          <p:nvPr/>
        </p:nvSpPr>
        <p:spPr>
          <a:xfrm>
            <a:off x="70929" y="1829059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Основні типи даних, що використовуються в Access</a:t>
            </a:r>
          </a:p>
        </p:txBody>
      </p:sp>
    </p:spTree>
    <p:extLst>
      <p:ext uri="{BB962C8B-B14F-4D97-AF65-F5344CB8AC3E}">
        <p14:creationId xmlns:p14="http://schemas.microsoft.com/office/powerpoint/2010/main" val="99661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Типи даних у СУБД Access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DBEB5A-5876-413F-B69F-3E98FFDC2F4E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</a:t>
            </a:r>
          </a:p>
        </p:txBody>
      </p:sp>
      <p:graphicFrame>
        <p:nvGraphicFramePr>
          <p:cNvPr id="5" name="Таблиця 4">
            <a:extLst>
              <a:ext uri="{FF2B5EF4-FFF2-40B4-BE49-F238E27FC236}">
                <a16:creationId xmlns:a16="http://schemas.microsoft.com/office/drawing/2014/main" id="{0E42968B-EFD5-4F54-ADA4-A55DDB92C5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715880"/>
              </p:ext>
            </p:extLst>
          </p:nvPr>
        </p:nvGraphicFramePr>
        <p:xfrm>
          <a:off x="72008" y="2430691"/>
          <a:ext cx="12050142" cy="356616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891030">
                  <a:extLst>
                    <a:ext uri="{9D8B030D-6E8A-4147-A177-3AD203B41FA5}">
                      <a16:colId xmlns:a16="http://schemas.microsoft.com/office/drawing/2014/main" val="2536893789"/>
                    </a:ext>
                  </a:extLst>
                </a:gridCol>
                <a:gridCol w="1643975">
                  <a:extLst>
                    <a:ext uri="{9D8B030D-6E8A-4147-A177-3AD203B41FA5}">
                      <a16:colId xmlns:a16="http://schemas.microsoft.com/office/drawing/2014/main" val="2257628060"/>
                    </a:ext>
                  </a:extLst>
                </a:gridCol>
                <a:gridCol w="3463047">
                  <a:extLst>
                    <a:ext uri="{9D8B030D-6E8A-4147-A177-3AD203B41FA5}">
                      <a16:colId xmlns:a16="http://schemas.microsoft.com/office/drawing/2014/main" val="2757133184"/>
                    </a:ext>
                  </a:extLst>
                </a:gridCol>
                <a:gridCol w="6052090">
                  <a:extLst>
                    <a:ext uri="{9D8B030D-6E8A-4147-A177-3AD203B41FA5}">
                      <a16:colId xmlns:a16="http://schemas.microsoft.com/office/drawing/2014/main" val="41675941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i="1" noProof="0"/>
                        <a:t>№ п/п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i="1" noProof="0"/>
                        <a:t>Тип даних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i="1" noProof="0"/>
                        <a:t>Обсяг даних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i="1" noProof="0"/>
                        <a:t>Застосування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041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900" b="1" i="1" noProof="0"/>
                        <a:t>9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i="1" noProof="0">
                          <a:solidFill>
                            <a:srgbClr val="FFFF00"/>
                          </a:solidFill>
                        </a:rPr>
                        <a:t>Вкладен-ня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kern="0" noProof="0">
                          <a:solidFill>
                            <a:srgbClr val="FFFFFF"/>
                          </a:solidFill>
                        </a:rPr>
                        <a:t>До 2 ГБ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900" b="1" i="1" noProof="0" dirty="0"/>
                        <a:t>Для прикріплення файлів з різним умістом: зображення, електронні таблиці, текстові документи, музика, відео та ін. Аналогічно до прикріплень файлів до повідомлень електронної пошти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6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900" b="1" i="1" noProof="0"/>
                        <a:t>10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i="1" noProof="0">
                          <a:solidFill>
                            <a:srgbClr val="FFFF00"/>
                          </a:solidFill>
                        </a:rPr>
                        <a:t>Число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i="1" kern="0" noProof="0">
                          <a:solidFill>
                            <a:srgbClr val="FFFFFF"/>
                          </a:solidFill>
                        </a:rPr>
                        <a:t>1 Б, 2 Б, 4 Б, 8 Б </a:t>
                      </a:r>
                    </a:p>
                    <a:p>
                      <a:pPr algn="ctr"/>
                      <a:r>
                        <a:rPr lang="uk-UA" sz="1800" b="1" i="1" kern="0" noProof="0">
                          <a:solidFill>
                            <a:srgbClr val="FFFFFF"/>
                          </a:solidFill>
                        </a:rPr>
                        <a:t>залежно від значення властивості Розмір поля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900" b="1" i="1" noProof="0" dirty="0"/>
                        <a:t>Див. таблицю на наступному слайді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23729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BF05529-6C47-45C7-960D-3098923605DD}"/>
              </a:ext>
            </a:extLst>
          </p:cNvPr>
          <p:cNvSpPr txBox="1"/>
          <p:nvPr/>
        </p:nvSpPr>
        <p:spPr>
          <a:xfrm>
            <a:off x="70929" y="1829059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Основні типи даних, що використовуються в Access</a:t>
            </a:r>
          </a:p>
        </p:txBody>
      </p:sp>
    </p:spTree>
    <p:extLst>
      <p:ext uri="{BB962C8B-B14F-4D97-AF65-F5344CB8AC3E}">
        <p14:creationId xmlns:p14="http://schemas.microsoft.com/office/powerpoint/2010/main" val="399853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Типи даних у СУБД Access </a:t>
            </a:r>
          </a:p>
        </p:txBody>
      </p:sp>
      <p:graphicFrame>
        <p:nvGraphicFramePr>
          <p:cNvPr id="5" name="Таблиця 4">
            <a:extLst>
              <a:ext uri="{FF2B5EF4-FFF2-40B4-BE49-F238E27FC236}">
                <a16:creationId xmlns:a16="http://schemas.microsoft.com/office/drawing/2014/main" id="{7ACE4BB6-F5E1-4593-AFCD-AD8F6353AF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354645"/>
              </p:ext>
            </p:extLst>
          </p:nvPr>
        </p:nvGraphicFramePr>
        <p:xfrm>
          <a:off x="69850" y="2271667"/>
          <a:ext cx="12050142" cy="341376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891030">
                  <a:extLst>
                    <a:ext uri="{9D8B030D-6E8A-4147-A177-3AD203B41FA5}">
                      <a16:colId xmlns:a16="http://schemas.microsoft.com/office/drawing/2014/main" val="2536893789"/>
                    </a:ext>
                  </a:extLst>
                </a:gridCol>
                <a:gridCol w="1643975">
                  <a:extLst>
                    <a:ext uri="{9D8B030D-6E8A-4147-A177-3AD203B41FA5}">
                      <a16:colId xmlns:a16="http://schemas.microsoft.com/office/drawing/2014/main" val="2257628060"/>
                    </a:ext>
                  </a:extLst>
                </a:gridCol>
                <a:gridCol w="2529191">
                  <a:extLst>
                    <a:ext uri="{9D8B030D-6E8A-4147-A177-3AD203B41FA5}">
                      <a16:colId xmlns:a16="http://schemas.microsoft.com/office/drawing/2014/main" val="2757133184"/>
                    </a:ext>
                  </a:extLst>
                </a:gridCol>
                <a:gridCol w="6985946">
                  <a:extLst>
                    <a:ext uri="{9D8B030D-6E8A-4147-A177-3AD203B41FA5}">
                      <a16:colId xmlns:a16="http://schemas.microsoft.com/office/drawing/2014/main" val="41675941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i="1" noProof="0"/>
                        <a:t>№ п/п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i="1" noProof="0" dirty="0"/>
                        <a:t>Тип даних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i="1" noProof="0"/>
                        <a:t>Довжина двійкового коду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i="1" noProof="0"/>
                        <a:t>Застосування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041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noProof="0"/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noProof="0">
                          <a:solidFill>
                            <a:srgbClr val="FFFF00"/>
                          </a:solidFill>
                        </a:rPr>
                        <a:t>Байт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noProof="0"/>
                        <a:t>1 Б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b="1" i="1" kern="0" noProof="0" dirty="0">
                          <a:solidFill>
                            <a:srgbClr val="FFFFFF"/>
                          </a:solidFill>
                        </a:rPr>
                        <a:t>Для зберігання цілих чисел у діапазоні</a:t>
                      </a:r>
                    </a:p>
                    <a:p>
                      <a:pPr algn="l"/>
                      <a:r>
                        <a:rPr lang="uk-UA" sz="2000" b="1" i="1" kern="0" noProof="0" dirty="0">
                          <a:solidFill>
                            <a:srgbClr val="FFFFFF"/>
                          </a:solidFill>
                        </a:rPr>
                        <a:t>від 0 до 255</a:t>
                      </a:r>
                      <a:endParaRPr lang="uk-UA" sz="20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6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noProof="0"/>
                        <a:t>2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noProof="0">
                          <a:solidFill>
                            <a:srgbClr val="FFFF00"/>
                          </a:solidFill>
                        </a:rPr>
                        <a:t>Ціле число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noProof="0"/>
                        <a:t>2 Б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b="1" i="1" noProof="0" dirty="0"/>
                        <a:t>Для зберігання цілих чисел у діапазоні</a:t>
                      </a:r>
                    </a:p>
                    <a:p>
                      <a:pPr algn="l"/>
                      <a:r>
                        <a:rPr lang="uk-UA" sz="2000" b="1" i="1" noProof="0" dirty="0"/>
                        <a:t>від –32 768 до 32 767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23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noProof="0"/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noProof="0">
                          <a:solidFill>
                            <a:srgbClr val="FFFF00"/>
                          </a:solidFill>
                        </a:rPr>
                        <a:t>Довге ціле число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noProof="0"/>
                        <a:t>4 Б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b="1" i="1" noProof="0" dirty="0"/>
                        <a:t>Для зберігання цілих чисел у діапазоні</a:t>
                      </a:r>
                    </a:p>
                    <a:p>
                      <a:pPr algn="l"/>
                      <a:r>
                        <a:rPr lang="uk-UA" sz="2000" b="1" i="1" noProof="0" dirty="0"/>
                        <a:t>від –2 147 483 648 до 2 147 483 647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773790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F0DE751-3A76-4304-9587-EE98D4F3BF45}"/>
              </a:ext>
            </a:extLst>
          </p:cNvPr>
          <p:cNvSpPr txBox="1"/>
          <p:nvPr/>
        </p:nvSpPr>
        <p:spPr>
          <a:xfrm>
            <a:off x="69850" y="1196763"/>
            <a:ext cx="12050142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Обсяги даних для числового типу,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використовуються в Access</a:t>
            </a:r>
          </a:p>
        </p:txBody>
      </p:sp>
    </p:spTree>
    <p:extLst>
      <p:ext uri="{BB962C8B-B14F-4D97-AF65-F5344CB8AC3E}">
        <p14:creationId xmlns:p14="http://schemas.microsoft.com/office/powerpoint/2010/main" val="331207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Типи даних у СУБД Access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730362-040D-4E12-8D07-F4C99104496E}"/>
              </a:ext>
            </a:extLst>
          </p:cNvPr>
          <p:cNvSpPr txBox="1"/>
          <p:nvPr/>
        </p:nvSpPr>
        <p:spPr>
          <a:xfrm>
            <a:off x="69850" y="1196763"/>
            <a:ext cx="12050142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Обсяги даних для числового типу,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використовуються в Access</a:t>
            </a:r>
          </a:p>
        </p:txBody>
      </p:sp>
      <p:graphicFrame>
        <p:nvGraphicFramePr>
          <p:cNvPr id="6" name="Таблиця 5">
            <a:extLst>
              <a:ext uri="{FF2B5EF4-FFF2-40B4-BE49-F238E27FC236}">
                <a16:creationId xmlns:a16="http://schemas.microsoft.com/office/drawing/2014/main" id="{21EEF0E1-5ECC-443D-BE5D-22B0FF5FBB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244303"/>
              </p:ext>
            </p:extLst>
          </p:nvPr>
        </p:nvGraphicFramePr>
        <p:xfrm>
          <a:off x="72008" y="2271667"/>
          <a:ext cx="12050142" cy="316992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891030">
                  <a:extLst>
                    <a:ext uri="{9D8B030D-6E8A-4147-A177-3AD203B41FA5}">
                      <a16:colId xmlns:a16="http://schemas.microsoft.com/office/drawing/2014/main" val="2536893789"/>
                    </a:ext>
                  </a:extLst>
                </a:gridCol>
                <a:gridCol w="1643975">
                  <a:extLst>
                    <a:ext uri="{9D8B030D-6E8A-4147-A177-3AD203B41FA5}">
                      <a16:colId xmlns:a16="http://schemas.microsoft.com/office/drawing/2014/main" val="2257628060"/>
                    </a:ext>
                  </a:extLst>
                </a:gridCol>
                <a:gridCol w="2529191">
                  <a:extLst>
                    <a:ext uri="{9D8B030D-6E8A-4147-A177-3AD203B41FA5}">
                      <a16:colId xmlns:a16="http://schemas.microsoft.com/office/drawing/2014/main" val="2757133184"/>
                    </a:ext>
                  </a:extLst>
                </a:gridCol>
                <a:gridCol w="6985946">
                  <a:extLst>
                    <a:ext uri="{9D8B030D-6E8A-4147-A177-3AD203B41FA5}">
                      <a16:colId xmlns:a16="http://schemas.microsoft.com/office/drawing/2014/main" val="41675941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900" i="1" noProof="0"/>
                        <a:t>№ п/п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i="1" noProof="0"/>
                        <a:t>Тип даних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i="1" noProof="0"/>
                        <a:t>Довжина двійкового коду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i="1" noProof="0"/>
                        <a:t>Застосування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041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900" b="1" i="1" noProof="0"/>
                        <a:t>4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i="1" noProof="0">
                          <a:solidFill>
                            <a:srgbClr val="FFFF00"/>
                          </a:solidFill>
                        </a:rPr>
                        <a:t>Одинарне значення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i="1" noProof="0"/>
                        <a:t>4 Б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900" b="1" i="1" noProof="0"/>
                        <a:t>Для зберігання дійсних чисел у діапазонах:</a:t>
                      </a:r>
                    </a:p>
                    <a:p>
                      <a:pPr algn="l"/>
                      <a:r>
                        <a:rPr lang="uk-UA" sz="1900" b="1" i="1" noProof="0"/>
                        <a:t>  • від –238 до –1,401298*10–45 для від’єм</a:t>
                      </a:r>
                    </a:p>
                    <a:p>
                      <a:pPr algn="l"/>
                      <a:r>
                        <a:rPr lang="uk-UA" sz="1900" b="1" i="1" noProof="0"/>
                        <a:t>них чисел;</a:t>
                      </a:r>
                    </a:p>
                    <a:p>
                      <a:pPr algn="l"/>
                      <a:r>
                        <a:rPr lang="uk-UA" sz="1900" b="1" i="1" noProof="0"/>
                        <a:t>  • від 1,401298*10–45 до 3,402823*1038 для </a:t>
                      </a:r>
                    </a:p>
                    <a:p>
                      <a:pPr algn="l"/>
                      <a:r>
                        <a:rPr lang="uk-UA" sz="1900" b="1" i="1" noProof="0"/>
                        <a:t>додатних чисел;</a:t>
                      </a:r>
                    </a:p>
                    <a:p>
                      <a:pPr algn="l"/>
                      <a:r>
                        <a:rPr lang="uk-UA" sz="1900" b="1" i="1" noProof="0"/>
                        <a:t>  • число 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6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900" b="1" i="1" noProof="0"/>
                        <a:t>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i="1" noProof="0">
                          <a:solidFill>
                            <a:srgbClr val="FFFF00"/>
                          </a:solidFill>
                        </a:rPr>
                        <a:t>Велике </a:t>
                      </a:r>
                    </a:p>
                    <a:p>
                      <a:pPr algn="ctr"/>
                      <a:r>
                        <a:rPr lang="uk-UA" sz="1900" b="1" i="1" noProof="0">
                          <a:solidFill>
                            <a:srgbClr val="FFFF00"/>
                          </a:solidFill>
                        </a:rPr>
                        <a:t>число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i="1" noProof="0"/>
                        <a:t>8 Б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900" b="1" i="1" noProof="0" dirty="0"/>
                        <a:t>Для зберігання дійсних чисел у діапазоні</a:t>
                      </a:r>
                    </a:p>
                    <a:p>
                      <a:pPr algn="l"/>
                      <a:r>
                        <a:rPr lang="uk-UA" sz="1900" b="1" i="1" noProof="0" dirty="0"/>
                        <a:t>від –263 до 263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237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060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Типи даних у СУБД Access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AD273F-3EA9-435E-A48E-9731A5263FD0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Крім наведених у таблицях типів даних, у </a:t>
            </a:r>
            <a:r>
              <a:rPr lang="uk-UA" sz="2800" b="1" i="1" kern="0" dirty="0">
                <a:solidFill>
                  <a:srgbClr val="FFFF00"/>
                </a:solidFill>
              </a:rPr>
              <a:t>Access</a:t>
            </a:r>
            <a:r>
              <a:rPr lang="uk-UA" sz="2800" b="1" i="1" kern="0" dirty="0">
                <a:solidFill>
                  <a:srgbClr val="FFFFFF"/>
                </a:solidFill>
              </a:rPr>
              <a:t> використовуються ще два типи поля: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5953C548-7021-427A-8EAD-E6300B6F8772}"/>
              </a:ext>
            </a:extLst>
          </p:cNvPr>
          <p:cNvSpPr/>
          <p:nvPr/>
        </p:nvSpPr>
        <p:spPr>
          <a:xfrm>
            <a:off x="72008" y="2269643"/>
            <a:ext cx="5972332" cy="91941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Майстер підстановок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2EE0390D-A8FC-49BE-919D-C0DA7FBE660D}"/>
              </a:ext>
            </a:extLst>
          </p:cNvPr>
          <p:cNvSpPr/>
          <p:nvPr/>
        </p:nvSpPr>
        <p:spPr>
          <a:xfrm>
            <a:off x="6151978" y="2269643"/>
            <a:ext cx="5972332" cy="91941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Обчислювальний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252866-4FA6-44F4-BD52-20FB8163170A}"/>
              </a:ext>
            </a:extLst>
          </p:cNvPr>
          <p:cNvSpPr txBox="1"/>
          <p:nvPr/>
        </p:nvSpPr>
        <p:spPr>
          <a:xfrm>
            <a:off x="72008" y="330783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Майстер підстановок </a:t>
            </a:r>
            <a:r>
              <a:rPr lang="uk-UA" sz="2800" b="1" i="1" kern="0" dirty="0">
                <a:solidFill>
                  <a:srgbClr val="FFFFFF"/>
                </a:solidFill>
              </a:rPr>
              <a:t>використовується для полів, у яких значення вибираються з  певного переліку. У  цьому переліку значення підставляються з іншої </a:t>
            </a:r>
            <a:r>
              <a:rPr lang="uk-UA" sz="2800" b="1" i="1" kern="0" dirty="0" err="1">
                <a:solidFill>
                  <a:srgbClr val="FFFFFF"/>
                </a:solidFill>
              </a:rPr>
              <a:t>таб</a:t>
            </a:r>
            <a:r>
              <a:rPr lang="uk-UA" sz="2800" b="1" i="1" kern="0" dirty="0">
                <a:solidFill>
                  <a:srgbClr val="FFFFFF"/>
                </a:solidFill>
              </a:rPr>
              <a:t>  лиці або зі списку, уведеного користувачем під час визначення типу поля. </a:t>
            </a:r>
          </a:p>
        </p:txBody>
      </p:sp>
    </p:spTree>
    <p:extLst>
      <p:ext uri="{BB962C8B-B14F-4D97-AF65-F5344CB8AC3E}">
        <p14:creationId xmlns:p14="http://schemas.microsoft.com/office/powerpoint/2010/main" val="357930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Типи даних у СУБД Access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F73A97-9DC6-46F1-88A6-6A27653D28CD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список з  переліком класів школи з поля </a:t>
            </a:r>
            <a:r>
              <a:rPr lang="uk-UA" sz="2800" b="1" i="1" kern="0" dirty="0">
                <a:solidFill>
                  <a:srgbClr val="FFFF00"/>
                </a:solidFill>
              </a:rPr>
              <a:t>Назва</a:t>
            </a:r>
            <a:r>
              <a:rPr lang="uk-UA" sz="2800" b="1" i="1" kern="0" dirty="0">
                <a:solidFill>
                  <a:srgbClr val="FFFFFF"/>
                </a:solidFill>
              </a:rPr>
              <a:t> таблиці </a:t>
            </a:r>
            <a:r>
              <a:rPr lang="uk-UA" sz="2800" b="1" i="1" kern="0" dirty="0">
                <a:solidFill>
                  <a:srgbClr val="FFFF00"/>
                </a:solidFill>
              </a:rPr>
              <a:t>Клас</a:t>
            </a:r>
            <a:r>
              <a:rPr lang="uk-UA" sz="2800" b="1" i="1" kern="0" dirty="0">
                <a:solidFill>
                  <a:srgbClr val="FFFFFF"/>
                </a:solidFill>
              </a:rPr>
              <a:t> може бути підставлений у  поле </a:t>
            </a:r>
            <a:r>
              <a:rPr lang="uk-UA" sz="2800" b="1" i="1" kern="0" dirty="0">
                <a:solidFill>
                  <a:srgbClr val="FFFF00"/>
                </a:solidFill>
              </a:rPr>
              <a:t>Клас</a:t>
            </a:r>
            <a:r>
              <a:rPr lang="uk-UA" sz="2800" b="1" i="1" kern="0" dirty="0">
                <a:solidFill>
                  <a:srgbClr val="FFFFFF"/>
                </a:solidFill>
              </a:rPr>
              <a:t> іншої таблиці  – </a:t>
            </a:r>
            <a:r>
              <a:rPr lang="uk-UA" sz="2800" b="1" i="1" kern="0" dirty="0">
                <a:solidFill>
                  <a:srgbClr val="FFFF00"/>
                </a:solidFill>
              </a:rPr>
              <a:t>Розклад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C7F19A-2EB8-443C-9F7F-78D54967AF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758"/>
          <a:stretch/>
        </p:blipFill>
        <p:spPr>
          <a:xfrm>
            <a:off x="1782056" y="2790249"/>
            <a:ext cx="8627888" cy="3474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5BB4E5BB-5D82-49C6-8BAB-2C5AD9758F59}"/>
              </a:ext>
            </a:extLst>
          </p:cNvPr>
          <p:cNvSpPr/>
          <p:nvPr/>
        </p:nvSpPr>
        <p:spPr>
          <a:xfrm>
            <a:off x="8904449" y="3120302"/>
            <a:ext cx="1505495" cy="314466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трілка вліво 20">
            <a:extLst>
              <a:ext uri="{FF2B5EF4-FFF2-40B4-BE49-F238E27FC236}">
                <a16:creationId xmlns:a16="http://schemas.microsoft.com/office/drawing/2014/main" id="{98825146-5650-4B6A-BE19-426D8FE2A8AA}"/>
              </a:ext>
            </a:extLst>
          </p:cNvPr>
          <p:cNvSpPr/>
          <p:nvPr/>
        </p:nvSpPr>
        <p:spPr>
          <a:xfrm rot="18900000">
            <a:off x="9717599" y="2468497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81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Типи даних у СУБД Access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D58A7C-E7C2-4E67-9D2F-6B6168618ECB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Тип </a:t>
            </a:r>
            <a:r>
              <a:rPr lang="uk-UA" sz="2800" b="1" i="1" kern="0" dirty="0">
                <a:solidFill>
                  <a:srgbClr val="FFFF00"/>
                </a:solidFill>
              </a:rPr>
              <a:t>Обчислюваний</a:t>
            </a:r>
            <a:r>
              <a:rPr lang="uk-UA" sz="2800" b="1" i="1" kern="0" dirty="0">
                <a:solidFill>
                  <a:srgbClr val="FFFFFF"/>
                </a:solidFill>
              </a:rPr>
              <a:t> використовується для здійснення обчислень за значеннями з кількох полів бази даних.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88D56F-1F62-4569-BAB2-1869F60B7885}"/>
              </a:ext>
            </a:extLst>
          </p:cNvPr>
          <p:cNvSpPr txBox="1"/>
          <p:nvPr/>
        </p:nvSpPr>
        <p:spPr>
          <a:xfrm>
            <a:off x="72008" y="2280128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установити цей тип даних під час створення нового поля, слід: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1C182B-B072-4083-BBF8-D538F67B7C9D}"/>
              </a:ext>
            </a:extLst>
          </p:cNvPr>
          <p:cNvSpPr txBox="1"/>
          <p:nvPr/>
        </p:nvSpPr>
        <p:spPr>
          <a:xfrm>
            <a:off x="72008" y="3363493"/>
            <a:ext cx="4629201" cy="31085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Клацнути по напису </a:t>
            </a:r>
            <a:r>
              <a:rPr lang="uk-UA" sz="2800" b="1" i="1" kern="0" dirty="0">
                <a:solidFill>
                  <a:srgbClr val="FFFF00"/>
                </a:solidFill>
              </a:rPr>
              <a:t>Клацніть, щоб додати </a:t>
            </a:r>
            <a:r>
              <a:rPr lang="uk-UA" sz="2800" b="1" i="1" kern="0" dirty="0">
                <a:solidFill>
                  <a:srgbClr val="FFFFFF"/>
                </a:solidFill>
              </a:rPr>
              <a:t>у рядку імен полів, справа від існуючих полів в базі даних.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4AC487-DDFE-4E34-B326-DA2EE039A9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74" b="15192"/>
          <a:stretch/>
        </p:blipFill>
        <p:spPr>
          <a:xfrm>
            <a:off x="4851979" y="3363493"/>
            <a:ext cx="7268014" cy="3108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92097C0-C807-45C0-8461-89C605DE3A07}"/>
              </a:ext>
            </a:extLst>
          </p:cNvPr>
          <p:cNvSpPr/>
          <p:nvPr/>
        </p:nvSpPr>
        <p:spPr>
          <a:xfrm>
            <a:off x="8316732" y="5602642"/>
            <a:ext cx="2042658" cy="27618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30F50A58-37FA-44C6-B8C4-AE1C0628526C}"/>
              </a:ext>
            </a:extLst>
          </p:cNvPr>
          <p:cNvSpPr/>
          <p:nvPr/>
        </p:nvSpPr>
        <p:spPr>
          <a:xfrm rot="18900000">
            <a:off x="9498040" y="4876297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2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5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Типи даних у СУБД Access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D58A7C-E7C2-4E67-9D2F-6B6168618ECB}"/>
              </a:ext>
            </a:extLst>
          </p:cNvPr>
          <p:cNvSpPr txBox="1"/>
          <p:nvPr/>
        </p:nvSpPr>
        <p:spPr>
          <a:xfrm>
            <a:off x="72008" y="1196763"/>
            <a:ext cx="7322704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4BF7FA-D960-4598-84FC-CDC125286885}"/>
              </a:ext>
            </a:extLst>
          </p:cNvPr>
          <p:cNvSpPr txBox="1"/>
          <p:nvPr/>
        </p:nvSpPr>
        <p:spPr>
          <a:xfrm>
            <a:off x="72007" y="1862684"/>
            <a:ext cx="7322705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тип даних  </a:t>
            </a:r>
            <a:r>
              <a:rPr lang="uk-UA" sz="2800" b="1" i="1" kern="0" dirty="0">
                <a:solidFill>
                  <a:srgbClr val="FFFF00"/>
                </a:solidFill>
              </a:rPr>
              <a:t>Обчислюване поле </a:t>
            </a:r>
            <a:r>
              <a:rPr lang="uk-UA" sz="2800" b="1" i="1" kern="0" dirty="0">
                <a:solidFill>
                  <a:srgbClr val="FFFFFF"/>
                </a:solidFill>
              </a:rPr>
              <a:t>і в списку обрати потрібний тип даних, над якими можна здійснювати операції.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254D5B-E8C3-4BE3-BEB4-87D3ED887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3861" y="1196763"/>
            <a:ext cx="4586131" cy="5538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342F580C-E642-4D3A-84A0-41D1E60BB203}"/>
              </a:ext>
            </a:extLst>
          </p:cNvPr>
          <p:cNvSpPr/>
          <p:nvPr/>
        </p:nvSpPr>
        <p:spPr>
          <a:xfrm>
            <a:off x="7556721" y="5859357"/>
            <a:ext cx="2402619" cy="40428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4CB78988-61DD-4A1A-A6B3-7DB3ABDFFC69}"/>
              </a:ext>
            </a:extLst>
          </p:cNvPr>
          <p:cNvSpPr/>
          <p:nvPr/>
        </p:nvSpPr>
        <p:spPr>
          <a:xfrm>
            <a:off x="9959340" y="4351853"/>
            <a:ext cx="2131462" cy="191178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2" name="Стрілка вліво 20">
            <a:extLst>
              <a:ext uri="{FF2B5EF4-FFF2-40B4-BE49-F238E27FC236}">
                <a16:creationId xmlns:a16="http://schemas.microsoft.com/office/drawing/2014/main" id="{365C95F8-6DA4-47F0-B0AA-79646DB2DABD}"/>
              </a:ext>
            </a:extLst>
          </p:cNvPr>
          <p:cNvSpPr/>
          <p:nvPr/>
        </p:nvSpPr>
        <p:spPr>
          <a:xfrm rot="18900000">
            <a:off x="10653123" y="3705281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60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9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Типи даних у СУБД Access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D58A7C-E7C2-4E67-9D2F-6B6168618ECB}"/>
              </a:ext>
            </a:extLst>
          </p:cNvPr>
          <p:cNvSpPr txBox="1"/>
          <p:nvPr/>
        </p:nvSpPr>
        <p:spPr>
          <a:xfrm>
            <a:off x="72008" y="1196763"/>
            <a:ext cx="602399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4BF7FA-D960-4598-84FC-CDC125286885}"/>
              </a:ext>
            </a:extLst>
          </p:cNvPr>
          <p:cNvSpPr txBox="1"/>
          <p:nvPr/>
        </p:nvSpPr>
        <p:spPr>
          <a:xfrm>
            <a:off x="72007" y="1862684"/>
            <a:ext cx="6023993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Увести у  вікні  </a:t>
            </a:r>
            <a:r>
              <a:rPr lang="uk-UA" sz="2800" b="1" i="1" kern="0" dirty="0" err="1">
                <a:solidFill>
                  <a:srgbClr val="FFFF00"/>
                </a:solidFill>
              </a:rPr>
              <a:t>Побудовник</a:t>
            </a:r>
            <a:r>
              <a:rPr lang="uk-UA" sz="2800" b="1" i="1" kern="0" dirty="0">
                <a:solidFill>
                  <a:srgbClr val="FFFF00"/>
                </a:solidFill>
              </a:rPr>
              <a:t> виразів</a:t>
            </a:r>
            <a:r>
              <a:rPr lang="uk-UA" sz="2800" b="1" i="1" kern="0" dirty="0">
                <a:solidFill>
                  <a:srgbClr val="FFFFFF"/>
                </a:solidFill>
              </a:rPr>
              <a:t> вираз, за яким буде здійснено обчислення, та 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ОК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747A7B6-D875-4B85-94CD-BE1D2074E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697" y="1196762"/>
            <a:ext cx="5820296" cy="5538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BF2E5E8E-DABD-41E6-B214-2E6545CC9BD2}"/>
              </a:ext>
            </a:extLst>
          </p:cNvPr>
          <p:cNvSpPr/>
          <p:nvPr/>
        </p:nvSpPr>
        <p:spPr>
          <a:xfrm>
            <a:off x="10915650" y="2093572"/>
            <a:ext cx="1131952" cy="33339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6" name="Стрілка вліво 20">
            <a:extLst>
              <a:ext uri="{FF2B5EF4-FFF2-40B4-BE49-F238E27FC236}">
                <a16:creationId xmlns:a16="http://schemas.microsoft.com/office/drawing/2014/main" id="{22AF5120-1CB5-42C4-9ACB-357170BBE03A}"/>
              </a:ext>
            </a:extLst>
          </p:cNvPr>
          <p:cNvSpPr/>
          <p:nvPr/>
        </p:nvSpPr>
        <p:spPr>
          <a:xfrm rot="18900000">
            <a:off x="10978442" y="1395946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Типи даних у СУБД Access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D58A7C-E7C2-4E67-9D2F-6B6168618ECB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Тип поля обирається за типом очікуваного результату обчислень. </a:t>
            </a:r>
          </a:p>
        </p:txBody>
      </p:sp>
      <p:pic>
        <p:nvPicPr>
          <p:cNvPr id="4" name="Picture 2" descr="Ð ÐµÐ·ÑÐ»ÑÑÐ°Ñ Ð¿Ð¾ÑÑÐºÑ Ð·Ð¾Ð±ÑÐ°Ð¶ÐµÐ½Ñ Ð·Ð° Ð·Ð°Ð¿Ð¸ÑÐ¾Ð¼ &quot;relational database&quot;">
            <a:extLst>
              <a:ext uri="{FF2B5EF4-FFF2-40B4-BE49-F238E27FC236}">
                <a16:creationId xmlns:a16="http://schemas.microsoft.com/office/drawing/2014/main" id="{5971A683-9BBE-4264-866F-FE852888C5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7" r="3997"/>
          <a:stretch/>
        </p:blipFill>
        <p:spPr bwMode="auto">
          <a:xfrm>
            <a:off x="5836597" y="2280128"/>
            <a:ext cx="6284474" cy="397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22BE5558-31BE-4FEF-B4E5-D779099016BE}"/>
              </a:ext>
            </a:extLst>
          </p:cNvPr>
          <p:cNvSpPr/>
          <p:nvPr/>
        </p:nvSpPr>
        <p:spPr>
          <a:xfrm>
            <a:off x="72009" y="2280129"/>
            <a:ext cx="5563478" cy="1258202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189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Можна здійснювати операції над: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8BD312-9A64-49FE-BF3F-6EDD192BFB5C}"/>
              </a:ext>
            </a:extLst>
          </p:cNvPr>
          <p:cNvSpPr txBox="1"/>
          <p:nvPr/>
        </p:nvSpPr>
        <p:spPr>
          <a:xfrm>
            <a:off x="70929" y="3625730"/>
            <a:ext cx="5563478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числовими (числовий і грошовий формат, формат дати та часу)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69C20D-3DC3-488A-8BA4-711B3FFE9967}"/>
              </a:ext>
            </a:extLst>
          </p:cNvPr>
          <p:cNvSpPr txBox="1"/>
          <p:nvPr/>
        </p:nvSpPr>
        <p:spPr>
          <a:xfrm>
            <a:off x="70929" y="5100590"/>
            <a:ext cx="5563478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текстовими даними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558F23-F29D-4F7A-B8B8-FA0598ADB137}"/>
              </a:ext>
            </a:extLst>
          </p:cNvPr>
          <p:cNvSpPr txBox="1"/>
          <p:nvPr/>
        </p:nvSpPr>
        <p:spPr>
          <a:xfrm>
            <a:off x="70929" y="5727226"/>
            <a:ext cx="5563478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логічними виразами</a:t>
            </a:r>
          </a:p>
        </p:txBody>
      </p:sp>
    </p:spTree>
    <p:extLst>
      <p:ext uri="{BB962C8B-B14F-4D97-AF65-F5344CB8AC3E}">
        <p14:creationId xmlns:p14="http://schemas.microsoft.com/office/powerpoint/2010/main" val="188233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E4ACD7E-5D08-4F7C-B8DF-867AA69B9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Робота з таблицями в реляційній базі даних</a:t>
            </a:r>
          </a:p>
        </p:txBody>
      </p:sp>
      <p:pic>
        <p:nvPicPr>
          <p:cNvPr id="10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id="{8A4493C3-99A2-4845-82FC-B26D5BD78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id="{8F9B77AE-45CB-4534-858C-AD5FC9809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03DC7F-BDE8-492F-AC18-21F35DB63E32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Яка структура таблиці реляційної бази даних? Які об’єкти вона має?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F50C2E-C176-41AD-86E5-33C77EA2B872}"/>
              </a:ext>
            </a:extLst>
          </p:cNvPr>
          <p:cNvSpPr txBox="1"/>
          <p:nvPr/>
        </p:nvSpPr>
        <p:spPr>
          <a:xfrm>
            <a:off x="70928" y="2240455"/>
            <a:ext cx="12050141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ключове поле?</a:t>
            </a:r>
          </a:p>
        </p:txBody>
      </p:sp>
      <p:pic>
        <p:nvPicPr>
          <p:cNvPr id="13" name="Picture 2" descr="Ð ÐµÐ·ÑÐ»ÑÑÐ°Ñ Ð¿Ð¾ÑÑÐºÑ Ð·Ð¾Ð±ÑÐ°Ð¶ÐµÐ½Ñ Ð·Ð° Ð·Ð°Ð¿Ð¸ÑÐ¾Ð¼ &quot;Database&quot;">
            <a:extLst>
              <a:ext uri="{FF2B5EF4-FFF2-40B4-BE49-F238E27FC236}">
                <a16:creationId xmlns:a16="http://schemas.microsoft.com/office/drawing/2014/main" id="{EE9B8ACC-6C44-42BE-8E2D-F2C68AB353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" r="4382"/>
          <a:stretch/>
        </p:blipFill>
        <p:spPr bwMode="auto">
          <a:xfrm>
            <a:off x="4790660" y="2853260"/>
            <a:ext cx="5735113" cy="357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90A8DE70-42CD-4190-911F-3C86D5F2B818}"/>
              </a:ext>
            </a:extLst>
          </p:cNvPr>
          <p:cNvSpPr/>
          <p:nvPr/>
        </p:nvSpPr>
        <p:spPr>
          <a:xfrm>
            <a:off x="72009" y="2853259"/>
            <a:ext cx="4589443" cy="3573741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типи даних використовуються в електронних таблицях; у мові програмування, що ви вивчаєте?</a:t>
            </a:r>
          </a:p>
        </p:txBody>
      </p:sp>
    </p:spTree>
    <p:extLst>
      <p:ext uri="{BB962C8B-B14F-4D97-AF65-F5344CB8AC3E}">
        <p14:creationId xmlns:p14="http://schemas.microsoft.com/office/powerpoint/2010/main" val="268674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Типи даних у СУБД Access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D58A7C-E7C2-4E67-9D2F-6B6168618ECB}"/>
              </a:ext>
            </a:extLst>
          </p:cNvPr>
          <p:cNvSpPr txBox="1"/>
          <p:nvPr/>
        </p:nvSpPr>
        <p:spPr>
          <a:xfrm>
            <a:off x="72009" y="1196763"/>
            <a:ext cx="7133862" cy="38318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Наприклад, якщо потрібно визначити кількість моніторів, що залишилися не проданими в магазині, можна здійснити обчислення, віднявши від кількості моніторів, що надійшли в магазин (поле </a:t>
            </a:r>
            <a:r>
              <a:rPr lang="uk-UA" sz="2700" b="1" i="1" kern="0" dirty="0">
                <a:solidFill>
                  <a:srgbClr val="FFFF00"/>
                </a:solidFill>
              </a:rPr>
              <a:t>Кількість</a:t>
            </a:r>
            <a:r>
              <a:rPr lang="uk-UA" sz="2700" b="1" i="1" kern="0" dirty="0">
                <a:solidFill>
                  <a:srgbClr val="FFFFFF"/>
                </a:solidFill>
              </a:rPr>
              <a:t>), кількість проданих моніторів (поле </a:t>
            </a:r>
            <a:r>
              <a:rPr lang="uk-UA" sz="2700" b="1" i="1" kern="0" dirty="0">
                <a:solidFill>
                  <a:srgbClr val="FFFF00"/>
                </a:solidFill>
              </a:rPr>
              <a:t>Продано</a:t>
            </a:r>
            <a:r>
              <a:rPr lang="uk-UA" sz="2700" b="1" i="1" kern="0" dirty="0">
                <a:solidFill>
                  <a:srgbClr val="FFFFFF"/>
                </a:solidFill>
              </a:rPr>
              <a:t>).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AF1508-8984-4EA8-B81A-825617FE15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326"/>
          <a:stretch/>
        </p:blipFill>
        <p:spPr>
          <a:xfrm>
            <a:off x="7364077" y="1196763"/>
            <a:ext cx="4755915" cy="3831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A2D194-5B06-4ECA-AD7D-B9F51EFC2F40}"/>
              </a:ext>
            </a:extLst>
          </p:cNvPr>
          <p:cNvSpPr txBox="1"/>
          <p:nvPr/>
        </p:nvSpPr>
        <p:spPr>
          <a:xfrm>
            <a:off x="1567543" y="5142589"/>
            <a:ext cx="10554607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 час побудові виразів назви полів уключаються у  квадратні дужки, а текстові написи – у лапки.</a:t>
            </a:r>
          </a:p>
        </p:txBody>
      </p:sp>
      <p:pic>
        <p:nvPicPr>
          <p:cNvPr id="8" name="Picture 2" descr="attention, notice, warning icon">
            <a:extLst>
              <a:ext uri="{FF2B5EF4-FFF2-40B4-BE49-F238E27FC236}">
                <a16:creationId xmlns:a16="http://schemas.microsoft.com/office/drawing/2014/main" id="{01D74559-1DB8-4330-9625-7C7C155C9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5142589"/>
            <a:ext cx="1349130" cy="13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870D45CF-84B5-41D4-9AE3-1BB8884B451E}"/>
              </a:ext>
            </a:extLst>
          </p:cNvPr>
          <p:cNvSpPr/>
          <p:nvPr/>
        </p:nvSpPr>
        <p:spPr>
          <a:xfrm>
            <a:off x="7417295" y="1926568"/>
            <a:ext cx="1330465" cy="30355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id="{C7644EA7-9C7D-4C7D-8E48-2EB1165FF6A0}"/>
              </a:ext>
            </a:extLst>
          </p:cNvPr>
          <p:cNvSpPr/>
          <p:nvPr/>
        </p:nvSpPr>
        <p:spPr>
          <a:xfrm rot="18900000">
            <a:off x="8132814" y="1227691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12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9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Типи даних у СУБД Access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F6879E-1E07-4950-94C0-439D91A031BB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Слід зважати на те, що неправильно визначений тип даних для певного поля може призвести до неможливості опрацьовувати певні дані або до їх втрати.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2E289E-6EEB-417B-86EE-0A5CF72B31E3}"/>
              </a:ext>
            </a:extLst>
          </p:cNvPr>
          <p:cNvSpPr txBox="1"/>
          <p:nvPr/>
        </p:nvSpPr>
        <p:spPr>
          <a:xfrm>
            <a:off x="72008" y="3113112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якщо для поля </a:t>
            </a:r>
            <a:r>
              <a:rPr lang="uk-UA" sz="2800" b="1" i="1" kern="0" dirty="0">
                <a:solidFill>
                  <a:srgbClr val="FFFF00"/>
                </a:solidFill>
              </a:rPr>
              <a:t>Дата народження</a:t>
            </a:r>
            <a:r>
              <a:rPr lang="uk-UA" sz="2800" b="1" i="1" kern="0" dirty="0">
                <a:solidFill>
                  <a:srgbClr val="FFFFFF"/>
                </a:solidFill>
              </a:rPr>
              <a:t> буде обрано тип даних </a:t>
            </a:r>
            <a:r>
              <a:rPr lang="uk-UA" sz="2800" b="1" i="1" kern="0" dirty="0">
                <a:solidFill>
                  <a:srgbClr val="FFFF00"/>
                </a:solidFill>
              </a:rPr>
              <a:t>Текст</a:t>
            </a:r>
            <a:r>
              <a:rPr lang="uk-UA" sz="2800" b="1" i="1" kern="0" dirty="0">
                <a:solidFill>
                  <a:srgbClr val="FFFFFF"/>
                </a:solidFill>
              </a:rPr>
              <a:t>, то в подальшому неможливо буде виконувати математичні операції з даними з цього поля: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DFCD761A-464D-40B6-89F9-CE0366AC9B8E}"/>
              </a:ext>
            </a:extLst>
          </p:cNvPr>
          <p:cNvSpPr/>
          <p:nvPr/>
        </p:nvSpPr>
        <p:spPr>
          <a:xfrm>
            <a:off x="69848" y="5028650"/>
            <a:ext cx="5972332" cy="14305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визначити вік особи на поточний момент часу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BAE7DF79-4B12-48D3-A9A3-5B0F8680C70A}"/>
              </a:ext>
            </a:extLst>
          </p:cNvPr>
          <p:cNvSpPr/>
          <p:nvPr/>
        </p:nvSpPr>
        <p:spPr>
          <a:xfrm>
            <a:off x="6149818" y="5028650"/>
            <a:ext cx="5972332" cy="14305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порівняти вік різних осіб тощо</a:t>
            </a:r>
          </a:p>
        </p:txBody>
      </p:sp>
    </p:spTree>
    <p:extLst>
      <p:ext uri="{BB962C8B-B14F-4D97-AF65-F5344CB8AC3E}">
        <p14:creationId xmlns:p14="http://schemas.microsoft.com/office/powerpoint/2010/main" val="258686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Типи даних у СУБД Access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8C6714-8F48-49A4-B375-562F75AA955B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 час змінення типу даних у відповідному полі всі вже введені дані зазвичай будуть втрачені та доведеться їх уводити знову.</a:t>
            </a:r>
          </a:p>
        </p:txBody>
      </p:sp>
      <p:pic>
        <p:nvPicPr>
          <p:cNvPr id="7" name="Picture 2" descr="Ð ÐµÐ·ÑÐ»ÑÑÐ°Ñ Ð¿Ð¾ÑÑÐºÑ Ð·Ð¾Ð±ÑÐ°Ð¶ÐµÐ½Ñ Ð·Ð° Ð·Ð°Ð¿Ð¸ÑÐ¾Ð¼ &quot;relational database&quot;">
            <a:extLst>
              <a:ext uri="{FF2B5EF4-FFF2-40B4-BE49-F238E27FC236}">
                <a16:creationId xmlns:a16="http://schemas.microsoft.com/office/drawing/2014/main" id="{7F4C744B-C225-40E9-8B3D-763D112936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0" r="4241"/>
          <a:stretch/>
        </p:blipFill>
        <p:spPr bwMode="auto">
          <a:xfrm>
            <a:off x="6023113" y="2705395"/>
            <a:ext cx="6099037" cy="387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D06E6F4A-E02E-44BC-AC49-2CAFFE7979D3}"/>
              </a:ext>
            </a:extLst>
          </p:cNvPr>
          <p:cNvSpPr/>
          <p:nvPr/>
        </p:nvSpPr>
        <p:spPr>
          <a:xfrm>
            <a:off x="72009" y="2705394"/>
            <a:ext cx="5811956" cy="3870473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900" b="1" i="1" kern="0" dirty="0">
                <a:solidFill>
                  <a:srgbClr val="FFFFFF"/>
                </a:solidFill>
              </a:rPr>
              <a:t>Тому під час </a:t>
            </a:r>
            <a:r>
              <a:rPr lang="uk-UA" sz="2900" b="1" i="1" kern="0" dirty="0" err="1">
                <a:solidFill>
                  <a:srgbClr val="FFFFFF"/>
                </a:solidFill>
              </a:rPr>
              <a:t>проєктування</a:t>
            </a:r>
            <a:r>
              <a:rPr lang="uk-UA" sz="2900" b="1" i="1" kern="0" dirty="0">
                <a:solidFill>
                  <a:srgbClr val="FFFFFF"/>
                </a:solidFill>
              </a:rPr>
              <a:t> баз даних намагаються мінімізувати обсяги даних за рахунок раціонального використання даних різних типів.</a:t>
            </a:r>
          </a:p>
        </p:txBody>
      </p:sp>
    </p:spTree>
    <p:extLst>
      <p:ext uri="{BB962C8B-B14F-4D97-AF65-F5344CB8AC3E}">
        <p14:creationId xmlns:p14="http://schemas.microsoft.com/office/powerpoint/2010/main" val="249657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Редагування таблиць бази даних у</a:t>
            </a:r>
            <a:br>
              <a:rPr lang="uk-UA" dirty="0"/>
            </a:br>
            <a:r>
              <a:rPr lang="uk-UA" dirty="0"/>
              <a:t>поданні Подання таблиці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D58A7C-E7C2-4E67-9D2F-6B6168618ECB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попередньому пункті було розглянуто, як додавати поля і записи в </a:t>
            </a:r>
            <a:r>
              <a:rPr lang="uk-UA" sz="2800" b="1" i="1" kern="0" dirty="0">
                <a:solidFill>
                  <a:srgbClr val="FFFF00"/>
                </a:solidFill>
              </a:rPr>
              <a:t>Подання таблиці</a:t>
            </a:r>
            <a:r>
              <a:rPr lang="uk-UA" sz="2800" b="1" i="1" kern="0" dirty="0">
                <a:solidFill>
                  <a:srgbClr val="FFFFFF"/>
                </a:solidFill>
              </a:rPr>
              <a:t>. У цьому поданні також можна: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3E5924-E01E-4748-B0ED-B9D4EB55C0E6}"/>
              </a:ext>
            </a:extLst>
          </p:cNvPr>
          <p:cNvSpPr txBox="1"/>
          <p:nvPr/>
        </p:nvSpPr>
        <p:spPr>
          <a:xfrm>
            <a:off x="72008" y="2676868"/>
            <a:ext cx="12050142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вносили зміни в типи даних полів,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D2AFDE-5AB2-45EA-9101-68A1E7C1C65C}"/>
              </a:ext>
            </a:extLst>
          </p:cNvPr>
          <p:cNvSpPr txBox="1"/>
          <p:nvPr/>
        </p:nvSpPr>
        <p:spPr>
          <a:xfrm>
            <a:off x="72008" y="3295198"/>
            <a:ext cx="7014592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видаляти поля,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782294-6161-4AE9-BD4F-4E53F573BC6E}"/>
              </a:ext>
            </a:extLst>
          </p:cNvPr>
          <p:cNvSpPr txBox="1"/>
          <p:nvPr/>
        </p:nvSpPr>
        <p:spPr>
          <a:xfrm>
            <a:off x="72007" y="3913528"/>
            <a:ext cx="7014593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додавати поля з установленням певних типів даних,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2AFCE8-00B1-4012-9C86-8BA67FF08ED6}"/>
              </a:ext>
            </a:extLst>
          </p:cNvPr>
          <p:cNvSpPr txBox="1"/>
          <p:nvPr/>
        </p:nvSpPr>
        <p:spPr>
          <a:xfrm>
            <a:off x="72007" y="5413126"/>
            <a:ext cx="7014593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форматувати таблицю та окремі поля чи комірки тощо.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B47CA0F-4C8B-4E3E-A3F9-C4F754A0BC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47"/>
          <a:stretch/>
        </p:blipFill>
        <p:spPr>
          <a:xfrm>
            <a:off x="7245626" y="3295198"/>
            <a:ext cx="4874366" cy="307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Редагування таблиць бази даних у</a:t>
            </a:r>
            <a:br>
              <a:rPr lang="uk-UA" dirty="0"/>
            </a:br>
            <a:r>
              <a:rPr lang="uk-UA" dirty="0"/>
              <a:t>поданні Подання таблиці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D58A7C-E7C2-4E67-9D2F-6B6168618ECB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Операції над полями бази даних здебільшого виконуються з використанням елементів керування вкладки </a:t>
            </a:r>
            <a:r>
              <a:rPr lang="uk-UA" sz="2800" b="1" i="1" kern="0" dirty="0">
                <a:solidFill>
                  <a:srgbClr val="FFFF00"/>
                </a:solidFill>
              </a:rPr>
              <a:t>Поля таблиці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395B2A-2DE1-4E84-BF0B-B4B672DC6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8" y="3083189"/>
            <a:ext cx="12050142" cy="1857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534A8EC2-F827-4BAF-97B1-F4EC57B7C8B2}"/>
              </a:ext>
            </a:extLst>
          </p:cNvPr>
          <p:cNvSpPr/>
          <p:nvPr/>
        </p:nvSpPr>
        <p:spPr>
          <a:xfrm>
            <a:off x="6845814" y="3496380"/>
            <a:ext cx="1273787" cy="37077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7" name="Стрілка вліво 20">
            <a:extLst>
              <a:ext uri="{FF2B5EF4-FFF2-40B4-BE49-F238E27FC236}">
                <a16:creationId xmlns:a16="http://schemas.microsoft.com/office/drawing/2014/main" id="{92E1F1C5-D27F-4F93-9181-AF819A7A7C6C}"/>
              </a:ext>
            </a:extLst>
          </p:cNvPr>
          <p:cNvSpPr/>
          <p:nvPr/>
        </p:nvSpPr>
        <p:spPr>
          <a:xfrm rot="18900000">
            <a:off x="7651179" y="2806060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35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Редагування таблиць бази даних у</a:t>
            </a:r>
            <a:br>
              <a:rPr lang="uk-UA" dirty="0"/>
            </a:br>
            <a:r>
              <a:rPr lang="uk-UA" dirty="0"/>
              <a:t>поданні Подання таблиці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D58A7C-E7C2-4E67-9D2F-6B6168618ECB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змінення типів даних полів і значень властивостей типів даних використовуються елементи керування групи  </a:t>
            </a:r>
            <a:r>
              <a:rPr lang="uk-UA" sz="2800" b="1" i="1" kern="0" dirty="0">
                <a:solidFill>
                  <a:srgbClr val="FFFF00"/>
                </a:solidFill>
              </a:rPr>
              <a:t>Форматування</a:t>
            </a:r>
            <a:r>
              <a:rPr lang="uk-UA" sz="2800" b="1" i="1" kern="0" dirty="0">
                <a:solidFill>
                  <a:srgbClr val="FFFFFF"/>
                </a:solidFill>
              </a:rPr>
              <a:t> вкладки  </a:t>
            </a:r>
            <a:r>
              <a:rPr lang="uk-UA" sz="2800" b="1" i="1" kern="0" dirty="0">
                <a:solidFill>
                  <a:srgbClr val="FFFF00"/>
                </a:solidFill>
              </a:rPr>
              <a:t>Поля таблиці</a:t>
            </a:r>
            <a:r>
              <a:rPr lang="uk-UA" sz="2800" b="1" i="1" kern="0" dirty="0">
                <a:solidFill>
                  <a:srgbClr val="FFFFFF"/>
                </a:solidFill>
              </a:rPr>
              <a:t>. Ці операції схожі з  відомими вам операціями в табличному процесорі </a:t>
            </a:r>
            <a:r>
              <a:rPr lang="en-US" sz="2800" b="1" i="1" kern="0" dirty="0">
                <a:solidFill>
                  <a:srgbClr val="FFFF00"/>
                </a:solidFill>
              </a:rPr>
              <a:t>Excel</a:t>
            </a:r>
            <a:r>
              <a:rPr lang="en-US" sz="2800" b="1" i="1" kern="0" dirty="0">
                <a:solidFill>
                  <a:srgbClr val="FFFFFF"/>
                </a:solidFill>
              </a:rPr>
              <a:t>. 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991E3B-E5D9-4D29-B173-4CB79766D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8" y="3659656"/>
            <a:ext cx="12050142" cy="1857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C01C3D08-806A-4446-8C7F-F61A2989022E}"/>
              </a:ext>
            </a:extLst>
          </p:cNvPr>
          <p:cNvSpPr/>
          <p:nvPr/>
        </p:nvSpPr>
        <p:spPr>
          <a:xfrm>
            <a:off x="6845814" y="4072847"/>
            <a:ext cx="1273787" cy="37077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E6252ADA-7D7C-4DAF-A396-744C3E3DD30B}"/>
              </a:ext>
            </a:extLst>
          </p:cNvPr>
          <p:cNvSpPr/>
          <p:nvPr/>
        </p:nvSpPr>
        <p:spPr>
          <a:xfrm>
            <a:off x="9563394" y="4401724"/>
            <a:ext cx="2556598" cy="111535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8" name="Стрілка вліво 20">
            <a:extLst>
              <a:ext uri="{FF2B5EF4-FFF2-40B4-BE49-F238E27FC236}">
                <a16:creationId xmlns:a16="http://schemas.microsoft.com/office/drawing/2014/main" id="{1B3A9618-93A1-450C-8C5F-2D8877426F3C}"/>
              </a:ext>
            </a:extLst>
          </p:cNvPr>
          <p:cNvSpPr/>
          <p:nvPr/>
        </p:nvSpPr>
        <p:spPr>
          <a:xfrm rot="18900000">
            <a:off x="10978443" y="3706654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69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Редагування таблиць бази даних у</a:t>
            </a:r>
            <a:br>
              <a:rPr lang="uk-UA" dirty="0"/>
            </a:br>
            <a:r>
              <a:rPr lang="uk-UA" dirty="0"/>
              <a:t>поданні Подання таблиці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D58A7C-E7C2-4E67-9D2F-6B6168618ECB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Додавати нові поля </a:t>
            </a:r>
            <a:r>
              <a:rPr lang="uk-UA" sz="2800" b="1" i="1" kern="0" dirty="0">
                <a:solidFill>
                  <a:srgbClr val="FFFFFF"/>
                </a:solidFill>
              </a:rPr>
              <a:t>в таблиці бази даних можна також з використанням елементів керування групи </a:t>
            </a:r>
            <a:r>
              <a:rPr lang="uk-UA" sz="2800" b="1" i="1" kern="0" dirty="0">
                <a:solidFill>
                  <a:srgbClr val="FFFF00"/>
                </a:solidFill>
              </a:rPr>
              <a:t>Додавання і видалення </a:t>
            </a:r>
            <a:r>
              <a:rPr lang="uk-UA" sz="2800" b="1" i="1" kern="0" dirty="0">
                <a:solidFill>
                  <a:srgbClr val="FFFFFF"/>
                </a:solidFill>
              </a:rPr>
              <a:t>вкладки  </a:t>
            </a:r>
            <a:r>
              <a:rPr lang="uk-UA" sz="2800" b="1" i="1" kern="0" dirty="0">
                <a:solidFill>
                  <a:srgbClr val="FFFF00"/>
                </a:solidFill>
              </a:rPr>
              <a:t>Поля таблиці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цього слід: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EBC617-549F-4B7F-845A-200A76093DED}"/>
              </a:ext>
            </a:extLst>
          </p:cNvPr>
          <p:cNvSpPr txBox="1"/>
          <p:nvPr/>
        </p:nvSpPr>
        <p:spPr>
          <a:xfrm>
            <a:off x="72008" y="3144832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Зробити поточною вкладку </a:t>
            </a:r>
            <a:r>
              <a:rPr lang="uk-UA" sz="2800" b="1" i="1" kern="0" dirty="0">
                <a:solidFill>
                  <a:srgbClr val="FFFF00"/>
                </a:solidFill>
              </a:rPr>
              <a:t>Поля таблиці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797072-F76E-454A-89E6-B39CFCC9D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8" y="3838564"/>
            <a:ext cx="12050142" cy="1857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7324EC1D-2B8B-4DC1-B235-1F491DC42B4D}"/>
              </a:ext>
            </a:extLst>
          </p:cNvPr>
          <p:cNvSpPr/>
          <p:nvPr/>
        </p:nvSpPr>
        <p:spPr>
          <a:xfrm>
            <a:off x="6845814" y="4251755"/>
            <a:ext cx="1273787" cy="37077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131784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Редагування таблиць бази даних у</a:t>
            </a:r>
            <a:br>
              <a:rPr lang="uk-UA" dirty="0"/>
            </a:br>
            <a:r>
              <a:rPr lang="uk-UA" dirty="0"/>
              <a:t>поданні Подання таблиці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D58A7C-E7C2-4E67-9D2F-6B6168618ECB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Додавання нових полів в таблиці: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821906-3C95-4183-BC28-1876C9890267}"/>
              </a:ext>
            </a:extLst>
          </p:cNvPr>
          <p:cNvSpPr txBox="1"/>
          <p:nvPr/>
        </p:nvSpPr>
        <p:spPr>
          <a:xfrm>
            <a:off x="72008" y="1822927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в групі елементів керування </a:t>
            </a:r>
            <a:r>
              <a:rPr lang="uk-UA" sz="2800" b="1" i="1" kern="0" dirty="0">
                <a:solidFill>
                  <a:srgbClr val="FFFF00"/>
                </a:solidFill>
              </a:rPr>
              <a:t>Додавання і видалення</a:t>
            </a:r>
            <a:r>
              <a:rPr lang="uk-UA" sz="2800" b="1" i="1" kern="0" dirty="0">
                <a:solidFill>
                  <a:srgbClr val="FFFFFF"/>
                </a:solidFill>
              </a:rPr>
              <a:t> потрібний тип даних.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1EE2D7-EFB8-4DFD-A16A-606E570CA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8" y="3103069"/>
            <a:ext cx="12050142" cy="1857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0ED9EA-8263-466C-A5C1-3A66BFBEAC33}"/>
              </a:ext>
            </a:extLst>
          </p:cNvPr>
          <p:cNvSpPr txBox="1"/>
          <p:nvPr/>
        </p:nvSpPr>
        <p:spPr>
          <a:xfrm>
            <a:off x="72008" y="5520283"/>
            <a:ext cx="1205014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Повний список типів даних і їх форматів відкривається за вибору кнопки зі списком </a:t>
            </a:r>
            <a:r>
              <a:rPr lang="uk-UA" sz="2800" b="1" i="1" kern="0" dirty="0">
                <a:solidFill>
                  <a:srgbClr val="FFFF00"/>
                </a:solidFill>
              </a:rPr>
              <a:t>Інші поля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4156B2C4-FEAB-489C-BC8B-72D12E6D616C}"/>
              </a:ext>
            </a:extLst>
          </p:cNvPr>
          <p:cNvSpPr/>
          <p:nvPr/>
        </p:nvSpPr>
        <p:spPr>
          <a:xfrm>
            <a:off x="898993" y="3809509"/>
            <a:ext cx="3166277" cy="115098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cxnSp>
        <p:nvCxnSpPr>
          <p:cNvPr id="8" name="Пряма сполучна лінія 7">
            <a:extLst>
              <a:ext uri="{FF2B5EF4-FFF2-40B4-BE49-F238E27FC236}">
                <a16:creationId xmlns:a16="http://schemas.microsoft.com/office/drawing/2014/main" id="{A88F69CB-4D2A-424B-BB12-D1FEA694E782}"/>
              </a:ext>
            </a:extLst>
          </p:cNvPr>
          <p:cNvCxnSpPr>
            <a:cxnSpLocks/>
            <a:stCxn id="6" idx="0"/>
            <a:endCxn id="9" idx="2"/>
          </p:cNvCxnSpPr>
          <p:nvPr/>
        </p:nvCxnSpPr>
        <p:spPr>
          <a:xfrm flipH="1" flipV="1">
            <a:off x="3537585" y="4724400"/>
            <a:ext cx="2559494" cy="795883"/>
          </a:xfrm>
          <a:prstGeom prst="line">
            <a:avLst/>
          </a:prstGeom>
          <a:noFill/>
          <a:ln w="5715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6BE4894F-0DA9-4D53-9EE6-7CE3A8E25827}"/>
              </a:ext>
            </a:extLst>
          </p:cNvPr>
          <p:cNvSpPr/>
          <p:nvPr/>
        </p:nvSpPr>
        <p:spPr>
          <a:xfrm>
            <a:off x="3009900" y="4421656"/>
            <a:ext cx="1055370" cy="30274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id="{AF9CB5D4-7FE5-40AA-B591-6D50B6DFE962}"/>
              </a:ext>
            </a:extLst>
          </p:cNvPr>
          <p:cNvCxnSpPr>
            <a:cxnSpLocks/>
            <a:stCxn id="7" idx="0"/>
            <a:endCxn id="4" idx="2"/>
          </p:cNvCxnSpPr>
          <p:nvPr/>
        </p:nvCxnSpPr>
        <p:spPr>
          <a:xfrm flipV="1">
            <a:off x="2482132" y="2777034"/>
            <a:ext cx="3614947" cy="1032475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24481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6" grpId="0" animBg="1"/>
      <p:bldP spid="7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Редагування таблиць бази даних у</a:t>
            </a:r>
            <a:br>
              <a:rPr lang="uk-UA" dirty="0"/>
            </a:br>
            <a:r>
              <a:rPr lang="uk-UA" dirty="0"/>
              <a:t>поданні Подання таблиці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8470D9-DF5A-4476-B64E-8E405380079D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Додавання нових полів в таблиці: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AF7508-F096-45A4-9198-76D26BA53B6F}"/>
              </a:ext>
            </a:extLst>
          </p:cNvPr>
          <p:cNvSpPr txBox="1"/>
          <p:nvPr/>
        </p:nvSpPr>
        <p:spPr>
          <a:xfrm>
            <a:off x="72008" y="1822927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Увести замість імені поля за замовченням (Поле 1) потрібне ім’я, наприклад Прізвище.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B399D3-A4BB-41C0-AD29-63F4B0E89B7F}"/>
              </a:ext>
            </a:extLst>
          </p:cNvPr>
          <p:cNvSpPr txBox="1"/>
          <p:nvPr/>
        </p:nvSpPr>
        <p:spPr>
          <a:xfrm>
            <a:off x="70929" y="2879978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Виконати дії 1–3 потрібну кількість разів для введення імен та типів даних усіх необхідних полів.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43A687-158F-4CBF-867F-6EC12820E4FE}"/>
              </a:ext>
            </a:extLst>
          </p:cNvPr>
          <p:cNvSpPr txBox="1"/>
          <p:nvPr/>
        </p:nvSpPr>
        <p:spPr>
          <a:xfrm>
            <a:off x="70929" y="5586921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Завершити процес уведення імен полів вибором рядка під іменем поля.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5BBF532-7A15-4C94-AB45-712A4E1B7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799" y="3929004"/>
            <a:ext cx="6504401" cy="1533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25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Редагування таблиць бази даних у</a:t>
            </a:r>
            <a:br>
              <a:rPr lang="uk-UA" dirty="0"/>
            </a:br>
            <a:r>
              <a:rPr lang="uk-UA" dirty="0"/>
              <a:t>поданні Подання таблиці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84B7D2-9965-4B3A-A520-F3C3FEB81D24}"/>
              </a:ext>
            </a:extLst>
          </p:cNvPr>
          <p:cNvSpPr txBox="1"/>
          <p:nvPr/>
        </p:nvSpPr>
        <p:spPr>
          <a:xfrm>
            <a:off x="70929" y="2647873"/>
            <a:ext cx="6025071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крапок,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77F4A1-9D0E-41D7-87FD-D363DAD3B394}"/>
              </a:ext>
            </a:extLst>
          </p:cNvPr>
          <p:cNvSpPr txBox="1"/>
          <p:nvPr/>
        </p:nvSpPr>
        <p:spPr>
          <a:xfrm>
            <a:off x="70929" y="3283978"/>
            <a:ext cx="6025071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знаків оклику,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77AFA5-5709-43EB-AD5B-DE88BEF34603}"/>
              </a:ext>
            </a:extLst>
          </p:cNvPr>
          <p:cNvSpPr txBox="1"/>
          <p:nvPr/>
        </p:nvSpPr>
        <p:spPr>
          <a:xfrm>
            <a:off x="70929" y="3914213"/>
            <a:ext cx="6025071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квадратних дужок,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AF2B94-1321-49AA-9101-511C04B2389F}"/>
              </a:ext>
            </a:extLst>
          </p:cNvPr>
          <p:cNvSpPr txBox="1"/>
          <p:nvPr/>
        </p:nvSpPr>
        <p:spPr>
          <a:xfrm>
            <a:off x="70929" y="4544448"/>
            <a:ext cx="6025071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прихованих символів (наприклад, </a:t>
            </a:r>
            <a:r>
              <a:rPr lang="uk-UA" sz="2800" b="1" i="1" kern="0" dirty="0" err="1">
                <a:solidFill>
                  <a:srgbClr val="FFFFFF"/>
                </a:solidFill>
              </a:rPr>
              <a:t>символа</a:t>
            </a:r>
            <a:r>
              <a:rPr lang="uk-UA" sz="2800" b="1" i="1" kern="0" dirty="0">
                <a:solidFill>
                  <a:srgbClr val="FFFFFF"/>
                </a:solidFill>
              </a:rPr>
              <a:t> кінця абзацу).</a:t>
            </a:r>
          </a:p>
        </p:txBody>
      </p:sp>
      <p:pic>
        <p:nvPicPr>
          <p:cNvPr id="8" name="Picture 2" descr="attention, notice, warning icon">
            <a:extLst>
              <a:ext uri="{FF2B5EF4-FFF2-40B4-BE49-F238E27FC236}">
                <a16:creationId xmlns:a16="http://schemas.microsoft.com/office/drawing/2014/main" id="{592C5AC7-C131-4470-97A8-38A1EC8DA7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2"/>
          <a:stretch/>
        </p:blipFill>
        <p:spPr bwMode="auto">
          <a:xfrm>
            <a:off x="67692" y="1196762"/>
            <a:ext cx="1349130" cy="129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A67528FE-C961-4D3D-A2E2-071E71712686}"/>
              </a:ext>
            </a:extLst>
          </p:cNvPr>
          <p:cNvSpPr/>
          <p:nvPr/>
        </p:nvSpPr>
        <p:spPr>
          <a:xfrm>
            <a:off x="1565385" y="1196763"/>
            <a:ext cx="10554607" cy="129015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Слід зважати на те, що імена полів </a:t>
            </a:r>
            <a:r>
              <a:rPr lang="uk-UA" sz="2800" b="1" i="1" kern="0" dirty="0">
                <a:solidFill>
                  <a:srgbClr val="FFFF00"/>
                </a:solidFill>
              </a:rPr>
              <a:t>не повинні містити</a:t>
            </a:r>
            <a:r>
              <a:rPr lang="uk-UA" sz="2800" b="1" i="1" kern="0" dirty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1026" name="Picture 2" descr="20761-Querying Data with Transact-SQL – NewTech Training Center">
            <a:extLst>
              <a:ext uri="{FF2B5EF4-FFF2-40B4-BE49-F238E27FC236}">
                <a16:creationId xmlns:a16="http://schemas.microsoft.com/office/drawing/2014/main" id="{C56F0954-115F-4059-B355-37773AA7D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091" y="2647873"/>
            <a:ext cx="5833902" cy="328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43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Визначення структури бази даних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D58A7C-E7C2-4E67-9D2F-6B6168618ECB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етапі </a:t>
            </a:r>
            <a:r>
              <a:rPr lang="uk-UA" sz="2800" b="1" i="1" kern="0" dirty="0" err="1">
                <a:solidFill>
                  <a:srgbClr val="FFFFFF"/>
                </a:solidFill>
              </a:rPr>
              <a:t>проєктування</a:t>
            </a:r>
            <a:r>
              <a:rPr lang="uk-UA" sz="2800" b="1" i="1" kern="0" dirty="0">
                <a:solidFill>
                  <a:srgbClr val="FFFFFF"/>
                </a:solidFill>
              </a:rPr>
              <a:t> бази даних для кожної її таблиці потрібно визначити: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8C7AE7-2733-4ED7-98A2-65EDD912E5ED}"/>
              </a:ext>
            </a:extLst>
          </p:cNvPr>
          <p:cNvSpPr txBox="1"/>
          <p:nvPr/>
        </p:nvSpPr>
        <p:spPr>
          <a:xfrm>
            <a:off x="70929" y="2270189"/>
            <a:ext cx="5435349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перелік полів;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756F08-804B-4B43-AA1E-E9FC3C74DD1B}"/>
              </a:ext>
            </a:extLst>
          </p:cNvPr>
          <p:cNvSpPr txBox="1"/>
          <p:nvPr/>
        </p:nvSpPr>
        <p:spPr>
          <a:xfrm>
            <a:off x="70929" y="2912728"/>
            <a:ext cx="5435349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ключові поля;</a:t>
            </a:r>
          </a:p>
        </p:txBody>
      </p:sp>
      <p:pic>
        <p:nvPicPr>
          <p:cNvPr id="8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B36FB15C-D971-4845-823A-3019BB2DA7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6" r="457"/>
          <a:stretch/>
        </p:blipFill>
        <p:spPr bwMode="auto">
          <a:xfrm>
            <a:off x="5640442" y="2270189"/>
            <a:ext cx="6479549" cy="418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257E53E5-1D36-48C5-867F-92AE0A3CC40E}"/>
              </a:ext>
            </a:extLst>
          </p:cNvPr>
          <p:cNvSpPr/>
          <p:nvPr/>
        </p:nvSpPr>
        <p:spPr>
          <a:xfrm>
            <a:off x="72009" y="3555266"/>
            <a:ext cx="5434269" cy="29044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типи даних для кожного поля з урахуванням особливостей конкретної СУБД.</a:t>
            </a:r>
          </a:p>
        </p:txBody>
      </p:sp>
    </p:spTree>
    <p:extLst>
      <p:ext uri="{BB962C8B-B14F-4D97-AF65-F5344CB8AC3E}">
        <p14:creationId xmlns:p14="http://schemas.microsoft.com/office/powerpoint/2010/main" val="342827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6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Редагування таблиць бази даних у</a:t>
            </a:r>
            <a:br>
              <a:rPr lang="uk-UA" dirty="0"/>
            </a:br>
            <a:r>
              <a:rPr lang="uk-UA" dirty="0"/>
              <a:t>поданні Подання таблиці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D58A7C-E7C2-4E67-9D2F-6B6168618ECB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</a:t>
            </a:r>
            <a:r>
              <a:rPr lang="uk-UA" sz="2800" b="1" i="1" kern="0" dirty="0">
                <a:solidFill>
                  <a:srgbClr val="FFFF00"/>
                </a:solidFill>
              </a:rPr>
              <a:t>видалення поля </a:t>
            </a:r>
            <a:r>
              <a:rPr lang="uk-UA" sz="2800" b="1" i="1" kern="0" dirty="0">
                <a:solidFill>
                  <a:srgbClr val="FFFFFF"/>
                </a:solidFill>
              </a:rPr>
              <a:t>потрібно поставити курсор у  межах одного із записів цього поля та виконати </a:t>
            </a:r>
            <a:r>
              <a:rPr lang="uk-UA" sz="2800" b="1" i="1" kern="0" dirty="0">
                <a:solidFill>
                  <a:srgbClr val="FFFF00"/>
                </a:solidFill>
              </a:rPr>
              <a:t>Поля таблиці</a:t>
            </a:r>
            <a:r>
              <a:rPr lang="uk-UA" sz="2800" b="1" i="1" kern="0" dirty="0">
                <a:solidFill>
                  <a:srgbClr val="FFFFFF"/>
                </a:solidFill>
              </a:rPr>
              <a:t> ⇒ </a:t>
            </a:r>
            <a:r>
              <a:rPr lang="uk-UA" sz="2800" b="1" i="1" kern="0" dirty="0">
                <a:solidFill>
                  <a:srgbClr val="FFFF00"/>
                </a:solidFill>
              </a:rPr>
              <a:t>Додавання й видалення </a:t>
            </a:r>
            <a:r>
              <a:rPr lang="uk-UA" sz="2800" b="1" i="1" kern="0" dirty="0">
                <a:solidFill>
                  <a:srgbClr val="FFFFFF"/>
                </a:solidFill>
              </a:rPr>
              <a:t>⇒ </a:t>
            </a:r>
            <a:r>
              <a:rPr lang="uk-UA" sz="2800" b="1" i="1" kern="0" dirty="0">
                <a:solidFill>
                  <a:srgbClr val="FFFF00"/>
                </a:solidFill>
              </a:rPr>
              <a:t>Видалити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E19BBA-9CAC-494B-A75B-FC745CA03026}"/>
              </a:ext>
            </a:extLst>
          </p:cNvPr>
          <p:cNvSpPr txBox="1"/>
          <p:nvPr/>
        </p:nvSpPr>
        <p:spPr>
          <a:xfrm>
            <a:off x="70929" y="5371199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 далі підтвердити видалення поля і даних у відповідному діалоговому вікні.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090221-034C-459C-A13C-11E0B94F8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8" y="3103069"/>
            <a:ext cx="12050142" cy="1857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93B50DF7-4E9F-4525-9847-358E7994D81D}"/>
              </a:ext>
            </a:extLst>
          </p:cNvPr>
          <p:cNvSpPr/>
          <p:nvPr/>
        </p:nvSpPr>
        <p:spPr>
          <a:xfrm>
            <a:off x="6845814" y="3516587"/>
            <a:ext cx="1273787" cy="37077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6DEE5122-1849-423F-B3FE-91E26E2B340C}"/>
              </a:ext>
            </a:extLst>
          </p:cNvPr>
          <p:cNvSpPr/>
          <p:nvPr/>
        </p:nvSpPr>
        <p:spPr>
          <a:xfrm>
            <a:off x="4076699" y="3821430"/>
            <a:ext cx="746761" cy="76200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id="{27FA223A-BAC9-40ED-8B0F-DA499B7974EC}"/>
              </a:ext>
            </a:extLst>
          </p:cNvPr>
          <p:cNvSpPr/>
          <p:nvPr/>
        </p:nvSpPr>
        <p:spPr>
          <a:xfrm rot="18900000">
            <a:off x="4510305" y="3192551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88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8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Редагування таблиць бази даних у</a:t>
            </a:r>
            <a:br>
              <a:rPr lang="uk-UA" dirty="0"/>
            </a:br>
            <a:r>
              <a:rPr lang="uk-UA" dirty="0"/>
              <a:t>поданні Конструктор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D58A7C-E7C2-4E67-9D2F-6B6168618ECB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редагування таблиці бази даних, додавання нових полів установлення формату типів даних також використовують подання  </a:t>
            </a:r>
            <a:r>
              <a:rPr lang="uk-UA" sz="2800" b="1" i="1" kern="0" dirty="0">
                <a:solidFill>
                  <a:srgbClr val="FFFF00"/>
                </a:solidFill>
              </a:rPr>
              <a:t>Конструктор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7E1C81-AB84-48CC-A862-ACA46AFBD5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201"/>
          <a:stretch/>
        </p:blipFill>
        <p:spPr>
          <a:xfrm>
            <a:off x="72008" y="2756017"/>
            <a:ext cx="12050142" cy="3625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EB3B24F6-1625-488C-AC46-04D4E760806A}"/>
              </a:ext>
            </a:extLst>
          </p:cNvPr>
          <p:cNvSpPr/>
          <p:nvPr/>
        </p:nvSpPr>
        <p:spPr>
          <a:xfrm>
            <a:off x="154477" y="3448282"/>
            <a:ext cx="622763" cy="81510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B6EC50AF-2679-407E-9898-E862328A62D3}"/>
              </a:ext>
            </a:extLst>
          </p:cNvPr>
          <p:cNvSpPr/>
          <p:nvPr/>
        </p:nvSpPr>
        <p:spPr>
          <a:xfrm>
            <a:off x="191634" y="4738637"/>
            <a:ext cx="1842906" cy="50336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8" name="Стрілка вліво 20">
            <a:extLst>
              <a:ext uri="{FF2B5EF4-FFF2-40B4-BE49-F238E27FC236}">
                <a16:creationId xmlns:a16="http://schemas.microsoft.com/office/drawing/2014/main" id="{B2FA24FB-5133-4CEB-A9F2-F798D84CE265}"/>
              </a:ext>
            </a:extLst>
          </p:cNvPr>
          <p:cNvSpPr/>
          <p:nvPr/>
        </p:nvSpPr>
        <p:spPr>
          <a:xfrm rot="18900000">
            <a:off x="1033852" y="4087762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C1824B6C-471D-463D-9900-4C76DFF0DC85}"/>
              </a:ext>
            </a:extLst>
          </p:cNvPr>
          <p:cNvSpPr/>
          <p:nvPr/>
        </p:nvSpPr>
        <p:spPr>
          <a:xfrm>
            <a:off x="777240" y="3161946"/>
            <a:ext cx="750570" cy="32118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82938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Редагування таблиць бази даних у</a:t>
            </a:r>
            <a:br>
              <a:rPr lang="uk-UA" dirty="0"/>
            </a:br>
            <a:r>
              <a:rPr lang="uk-UA" dirty="0"/>
              <a:t>поданні Конструктор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D58A7C-E7C2-4E67-9D2F-6B6168618ECB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Або виконати </a:t>
            </a:r>
            <a:r>
              <a:rPr lang="uk-UA" sz="2800" b="1" i="1" kern="0" dirty="0">
                <a:solidFill>
                  <a:srgbClr val="FFFF00"/>
                </a:solidFill>
              </a:rPr>
              <a:t>Створення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Конструктор таблиць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FFA517-8D05-4475-8E9E-8A331971D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51" y="2352053"/>
            <a:ext cx="11725898" cy="2642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0CD10847-E6E0-4A81-A001-750585171C17}"/>
              </a:ext>
            </a:extLst>
          </p:cNvPr>
          <p:cNvSpPr/>
          <p:nvPr/>
        </p:nvSpPr>
        <p:spPr>
          <a:xfrm>
            <a:off x="2484120" y="2930061"/>
            <a:ext cx="1596391" cy="52560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32EC5ECF-9737-4585-9A43-4C2F2C17088A}"/>
              </a:ext>
            </a:extLst>
          </p:cNvPr>
          <p:cNvSpPr/>
          <p:nvPr/>
        </p:nvSpPr>
        <p:spPr>
          <a:xfrm>
            <a:off x="2651760" y="3455670"/>
            <a:ext cx="1215391" cy="120777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FAC0D16E-A954-4C86-B222-4EF7766A9A21}"/>
              </a:ext>
            </a:extLst>
          </p:cNvPr>
          <p:cNvSpPr/>
          <p:nvPr/>
        </p:nvSpPr>
        <p:spPr>
          <a:xfrm>
            <a:off x="3867151" y="3673374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32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Редагування таблиць бази даних у</a:t>
            </a:r>
            <a:br>
              <a:rPr lang="uk-UA" dirty="0"/>
            </a:br>
            <a:r>
              <a:rPr lang="uk-UA" dirty="0"/>
              <a:t>поданні Конструктор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D58A7C-E7C2-4E67-9D2F-6B6168618ECB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Вікно таблиці в поданні </a:t>
            </a:r>
            <a:r>
              <a:rPr lang="uk-UA" sz="2800" b="1" i="1" kern="0" dirty="0">
                <a:solidFill>
                  <a:srgbClr val="FFFF00"/>
                </a:solidFill>
              </a:rPr>
              <a:t>Конструктор</a:t>
            </a:r>
            <a:r>
              <a:rPr lang="uk-UA" sz="2800" b="1" i="1" kern="0" dirty="0">
                <a:solidFill>
                  <a:srgbClr val="FFFFFF"/>
                </a:solidFill>
              </a:rPr>
              <a:t>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67FCE6-EC24-4746-B0EC-23468235A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3" y="2254072"/>
            <a:ext cx="11687175" cy="407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4875382A-AA90-447F-8ED4-0B65D1AD4A52}"/>
              </a:ext>
            </a:extLst>
          </p:cNvPr>
          <p:cNvSpPr/>
          <p:nvPr/>
        </p:nvSpPr>
        <p:spPr>
          <a:xfrm>
            <a:off x="252412" y="2551540"/>
            <a:ext cx="2508568" cy="198627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D5626-EBA3-498E-B542-986A8D7E5C43}"/>
              </a:ext>
            </a:extLst>
          </p:cNvPr>
          <p:cNvSpPr txBox="1"/>
          <p:nvPr/>
        </p:nvSpPr>
        <p:spPr>
          <a:xfrm>
            <a:off x="5621345" y="2254072"/>
            <a:ext cx="4791039" cy="83099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Структура таблиці: перелік полів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D6E20349-AB44-4C06-BC65-AFE653742C19}"/>
              </a:ext>
            </a:extLst>
          </p:cNvPr>
          <p:cNvSpPr/>
          <p:nvPr/>
        </p:nvSpPr>
        <p:spPr>
          <a:xfrm>
            <a:off x="2760980" y="2551540"/>
            <a:ext cx="1940560" cy="198627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40B08D-4C9A-45C8-AF4C-FB958C53EA7E}"/>
              </a:ext>
            </a:extLst>
          </p:cNvPr>
          <p:cNvSpPr txBox="1"/>
          <p:nvPr/>
        </p:nvSpPr>
        <p:spPr>
          <a:xfrm>
            <a:off x="5621345" y="3209751"/>
            <a:ext cx="4791039" cy="46166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Типи даних полів таблиці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7B3238-3C8D-4DBE-950D-303A5AA5143E}"/>
              </a:ext>
            </a:extLst>
          </p:cNvPr>
          <p:cNvSpPr txBox="1"/>
          <p:nvPr/>
        </p:nvSpPr>
        <p:spPr>
          <a:xfrm>
            <a:off x="5621344" y="3796098"/>
            <a:ext cx="4791039" cy="83099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Властивості обраного поля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B88D21-AFD9-4B12-951C-0DA52EE4C79C}"/>
              </a:ext>
            </a:extLst>
          </p:cNvPr>
          <p:cNvSpPr txBox="1"/>
          <p:nvPr/>
        </p:nvSpPr>
        <p:spPr>
          <a:xfrm>
            <a:off x="4479548" y="5209408"/>
            <a:ext cx="3740229" cy="83099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Інструкції щодо обраної властивості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BE8D2039-9EBA-4FB9-9D04-4971B3F10E86}"/>
              </a:ext>
            </a:extLst>
          </p:cNvPr>
          <p:cNvSpPr/>
          <p:nvPr/>
        </p:nvSpPr>
        <p:spPr>
          <a:xfrm>
            <a:off x="252412" y="4879865"/>
            <a:ext cx="4083614" cy="145090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7B45549C-6561-4DAE-B989-5012226276BB}"/>
              </a:ext>
            </a:extLst>
          </p:cNvPr>
          <p:cNvSpPr/>
          <p:nvPr/>
        </p:nvSpPr>
        <p:spPr>
          <a:xfrm>
            <a:off x="8697597" y="5053834"/>
            <a:ext cx="3241990" cy="98657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cxnSp>
        <p:nvCxnSpPr>
          <p:cNvPr id="14" name="Сполучна лінія: уступом 13">
            <a:extLst>
              <a:ext uri="{FF2B5EF4-FFF2-40B4-BE49-F238E27FC236}">
                <a16:creationId xmlns:a16="http://schemas.microsoft.com/office/drawing/2014/main" id="{0A5C83AD-5717-4321-9E2C-8B9BC1BE3DEE}"/>
              </a:ext>
            </a:extLst>
          </p:cNvPr>
          <p:cNvCxnSpPr>
            <a:stCxn id="6" idx="0"/>
            <a:endCxn id="5" idx="0"/>
          </p:cNvCxnSpPr>
          <p:nvPr/>
        </p:nvCxnSpPr>
        <p:spPr>
          <a:xfrm rot="16200000" flipH="1" flipV="1">
            <a:off x="4613047" y="-852279"/>
            <a:ext cx="297468" cy="6510169"/>
          </a:xfrm>
          <a:prstGeom prst="bentConnector3">
            <a:avLst>
              <a:gd name="adj1" fmla="val -53712"/>
            </a:avLst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Пряма сполучна лінія 14">
            <a:extLst>
              <a:ext uri="{FF2B5EF4-FFF2-40B4-BE49-F238E27FC236}">
                <a16:creationId xmlns:a16="http://schemas.microsoft.com/office/drawing/2014/main" id="{206661CA-0A83-4530-B834-8CECBCCA755A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4701540" y="3440584"/>
            <a:ext cx="919805" cy="104096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6" name="Пряма сполучна лінія 15">
            <a:extLst>
              <a:ext uri="{FF2B5EF4-FFF2-40B4-BE49-F238E27FC236}">
                <a16:creationId xmlns:a16="http://schemas.microsoft.com/office/drawing/2014/main" id="{4CD24386-2525-4372-AF3E-B9F3DB520A25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4336026" y="4211597"/>
            <a:ext cx="1285318" cy="830997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7" name="Пряма сполучна лінія 16">
            <a:extLst>
              <a:ext uri="{FF2B5EF4-FFF2-40B4-BE49-F238E27FC236}">
                <a16:creationId xmlns:a16="http://schemas.microsoft.com/office/drawing/2014/main" id="{1C3E1AAB-A933-4EC5-86C4-12442094A699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>
          <a:xfrm flipV="1">
            <a:off x="8219777" y="5547120"/>
            <a:ext cx="477820" cy="77787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74523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Редагування таблиць бази даних у</a:t>
            </a:r>
            <a:br>
              <a:rPr lang="uk-UA" dirty="0"/>
            </a:br>
            <a:r>
              <a:rPr lang="uk-UA" dirty="0"/>
              <a:t>поданні Конструктор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B1D4F3-F3A5-43CC-93E6-3FDD16AEBA3A}"/>
              </a:ext>
            </a:extLst>
          </p:cNvPr>
          <p:cNvSpPr txBox="1"/>
          <p:nvPr/>
        </p:nvSpPr>
        <p:spPr>
          <a:xfrm>
            <a:off x="72008" y="1196763"/>
            <a:ext cx="8737695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верхній частині вікна є три стовпці: 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6510A1B9-EFFE-4046-B285-999B75F19CA9}"/>
              </a:ext>
            </a:extLst>
          </p:cNvPr>
          <p:cNvSpPr/>
          <p:nvPr/>
        </p:nvSpPr>
        <p:spPr>
          <a:xfrm>
            <a:off x="69850" y="1801825"/>
            <a:ext cx="2801169" cy="79389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Ім'я поля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342877C3-A16D-4086-BFEF-7439D6F4469E}"/>
              </a:ext>
            </a:extLst>
          </p:cNvPr>
          <p:cNvSpPr/>
          <p:nvPr/>
        </p:nvSpPr>
        <p:spPr>
          <a:xfrm>
            <a:off x="3007758" y="1801825"/>
            <a:ext cx="2801169" cy="79389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Тип даних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432FEDEA-56EA-48F0-9129-F52C6EDDA896}"/>
              </a:ext>
            </a:extLst>
          </p:cNvPr>
          <p:cNvSpPr/>
          <p:nvPr/>
        </p:nvSpPr>
        <p:spPr>
          <a:xfrm>
            <a:off x="5945666" y="1801825"/>
            <a:ext cx="2859721" cy="79389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Опис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CE125FEF-A3FA-4059-928A-26478EEFC79C}"/>
              </a:ext>
            </a:extLst>
          </p:cNvPr>
          <p:cNvSpPr/>
          <p:nvPr/>
        </p:nvSpPr>
        <p:spPr>
          <a:xfrm>
            <a:off x="69850" y="2677559"/>
            <a:ext cx="2801169" cy="209108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 err="1">
                <a:solidFill>
                  <a:srgbClr val="FFFFFF"/>
                </a:solidFill>
              </a:rPr>
              <a:t>Використо</a:t>
            </a:r>
            <a:r>
              <a:rPr lang="en-US" sz="2400" b="1" i="1" kern="0" dirty="0">
                <a:solidFill>
                  <a:srgbClr val="FFFFFF"/>
                </a:solidFill>
              </a:rPr>
              <a:t>-</a:t>
            </a:r>
            <a:r>
              <a:rPr lang="uk-UA" sz="2400" b="1" i="1" kern="0" dirty="0" err="1">
                <a:solidFill>
                  <a:srgbClr val="FFFFFF"/>
                </a:solidFill>
              </a:rPr>
              <a:t>вується</a:t>
            </a:r>
            <a:r>
              <a:rPr lang="uk-UA" sz="2400" b="1" i="1" kern="0" dirty="0">
                <a:solidFill>
                  <a:srgbClr val="FFFFFF"/>
                </a:solidFill>
              </a:rPr>
              <a:t> для введення імен полів.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E66F446-C6DE-4C59-BAE6-F92CD4D3B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6442" y="1196762"/>
            <a:ext cx="3173550" cy="5498725"/>
          </a:xfrm>
          <a:prstGeom prst="rect">
            <a:avLst/>
          </a:prstGeom>
        </p:spPr>
      </p:pic>
      <p:sp>
        <p:nvSpPr>
          <p:cNvPr id="10" name="Бульбашка прямої мови: прямокутна 9">
            <a:extLst>
              <a:ext uri="{FF2B5EF4-FFF2-40B4-BE49-F238E27FC236}">
                <a16:creationId xmlns:a16="http://schemas.microsoft.com/office/drawing/2014/main" id="{7C001A90-A2A8-46B9-BC89-1A69ECED1190}"/>
              </a:ext>
            </a:extLst>
          </p:cNvPr>
          <p:cNvSpPr/>
          <p:nvPr/>
        </p:nvSpPr>
        <p:spPr>
          <a:xfrm>
            <a:off x="3007758" y="2685736"/>
            <a:ext cx="5797629" cy="2082909"/>
          </a:xfrm>
          <a:prstGeom prst="wedgeRectCallout">
            <a:avLst>
              <a:gd name="adj1" fmla="val 53957"/>
              <a:gd name="adj2" fmla="val -48902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Для встановлення типу даних слід вибрати відповідне поле справа від імені поля та вибрати кнопку відкриття списку.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916086-94A0-4B79-92BC-636AE1B0F266}"/>
              </a:ext>
            </a:extLst>
          </p:cNvPr>
          <p:cNvSpPr txBox="1"/>
          <p:nvPr/>
        </p:nvSpPr>
        <p:spPr>
          <a:xfrm>
            <a:off x="72007" y="4876408"/>
            <a:ext cx="8737695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Відкриється список типів даних. Серед них необхідно вибрати потрібний.</a:t>
            </a:r>
          </a:p>
        </p:txBody>
      </p:sp>
    </p:spTree>
    <p:extLst>
      <p:ext uri="{BB962C8B-B14F-4D97-AF65-F5344CB8AC3E}">
        <p14:creationId xmlns:p14="http://schemas.microsoft.com/office/powerpoint/2010/main" val="190924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Редагування таблиць бази даних у</a:t>
            </a:r>
            <a:br>
              <a:rPr lang="uk-UA" dirty="0"/>
            </a:br>
            <a:r>
              <a:rPr lang="uk-UA" dirty="0"/>
              <a:t>поданні Конструктор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A260DC-3B7C-4BE4-A2A9-330864CE64F7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Після вибору типу даних поля можна змінити чи встановити значення властивостей цього типу даних у нижній частині вікна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Загальні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903CCD-C40D-4AB1-83E2-577B4A0D2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387" y="3169961"/>
            <a:ext cx="8368555" cy="3217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2A7E74FF-8E17-4B2A-AE29-C84916C914A5}"/>
              </a:ext>
            </a:extLst>
          </p:cNvPr>
          <p:cNvSpPr/>
          <p:nvPr/>
        </p:nvSpPr>
        <p:spPr>
          <a:xfrm>
            <a:off x="1592157" y="3166869"/>
            <a:ext cx="947843" cy="34720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Стрілка вліво 20">
            <a:extLst>
              <a:ext uri="{FF2B5EF4-FFF2-40B4-BE49-F238E27FC236}">
                <a16:creationId xmlns:a16="http://schemas.microsoft.com/office/drawing/2014/main" id="{2A688942-68AA-4CD7-A8DF-04346B56B6DE}"/>
              </a:ext>
            </a:extLst>
          </p:cNvPr>
          <p:cNvSpPr/>
          <p:nvPr/>
        </p:nvSpPr>
        <p:spPr>
          <a:xfrm rot="10800000">
            <a:off x="452306" y="3013833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66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Редагування таблиць бази даних у</a:t>
            </a:r>
            <a:br>
              <a:rPr lang="uk-UA" dirty="0"/>
            </a:br>
            <a:r>
              <a:rPr lang="uk-UA" dirty="0"/>
              <a:t>поданні Конструктор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D58A7C-E7C2-4E67-9D2F-6B6168618ECB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Вміст цієї вкладки змінюється залежно від обраного типу даних.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A6D81C33-291E-4567-871F-275699703F1A}"/>
              </a:ext>
            </a:extLst>
          </p:cNvPr>
          <p:cNvSpPr/>
          <p:nvPr/>
        </p:nvSpPr>
        <p:spPr>
          <a:xfrm>
            <a:off x="69847" y="2248568"/>
            <a:ext cx="7196191" cy="335669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Так, для текстових даних основною властивістю, значення якої слід установити в полі </a:t>
            </a:r>
            <a:r>
              <a:rPr lang="uk-UA" sz="2800" b="1" i="1" kern="0" dirty="0">
                <a:solidFill>
                  <a:srgbClr val="FFFF00"/>
                </a:solidFill>
              </a:rPr>
              <a:t>Розмір поля</a:t>
            </a:r>
            <a:r>
              <a:rPr lang="uk-UA" sz="2800" b="1" i="1" kern="0" dirty="0">
                <a:solidFill>
                  <a:srgbClr val="FFFFFF"/>
                </a:solidFill>
              </a:rPr>
              <a:t>, є максимальна кількість символів, яку можна буде вводити в  поле.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F486AA9C-F41E-4DE5-92D3-3434CFF07F12}"/>
              </a:ext>
            </a:extLst>
          </p:cNvPr>
          <p:cNvSpPr/>
          <p:nvPr/>
        </p:nvSpPr>
        <p:spPr>
          <a:xfrm>
            <a:off x="7393858" y="2248568"/>
            <a:ext cx="4728291" cy="335669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типу даних </a:t>
            </a:r>
            <a:r>
              <a:rPr lang="uk-UA" sz="2800" b="1" i="1" kern="0" dirty="0">
                <a:solidFill>
                  <a:srgbClr val="FFFF00"/>
                </a:solidFill>
              </a:rPr>
              <a:t>Число</a:t>
            </a:r>
            <a:r>
              <a:rPr lang="uk-UA" sz="2800" b="1" i="1" kern="0" dirty="0">
                <a:solidFill>
                  <a:srgbClr val="FFFFFF"/>
                </a:solidFill>
              </a:rPr>
              <a:t> у списку </a:t>
            </a:r>
            <a:r>
              <a:rPr lang="uk-UA" sz="2800" b="1" i="1" kern="0" dirty="0">
                <a:solidFill>
                  <a:srgbClr val="FFFF00"/>
                </a:solidFill>
              </a:rPr>
              <a:t>Розмір поля </a:t>
            </a:r>
            <a:r>
              <a:rPr lang="uk-UA" sz="2800" b="1" i="1" kern="0" dirty="0">
                <a:solidFill>
                  <a:srgbClr val="FFFFFF"/>
                </a:solidFill>
              </a:rPr>
              <a:t>обирається один з  типів числових даних, розглянутих вище.</a:t>
            </a:r>
          </a:p>
        </p:txBody>
      </p:sp>
    </p:spTree>
    <p:extLst>
      <p:ext uri="{BB962C8B-B14F-4D97-AF65-F5344CB8AC3E}">
        <p14:creationId xmlns:p14="http://schemas.microsoft.com/office/powerpoint/2010/main" val="341669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Редагування таблиць бази даних у</a:t>
            </a:r>
            <a:br>
              <a:rPr lang="uk-UA" dirty="0"/>
            </a:br>
            <a:r>
              <a:rPr lang="uk-UA" dirty="0"/>
              <a:t>поданні Конструктор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8D1CA6-B152-41F2-BA6F-F531D876A834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Крім того, для більшості числових типів даних на вкладці  </a:t>
            </a:r>
            <a:r>
              <a:rPr lang="uk-UA" sz="2800" b="1" i="1" kern="0" dirty="0">
                <a:solidFill>
                  <a:srgbClr val="FFFF00"/>
                </a:solidFill>
              </a:rPr>
              <a:t>Загальні</a:t>
            </a:r>
            <a:r>
              <a:rPr lang="uk-UA" sz="2800" b="1" i="1" kern="0" dirty="0">
                <a:solidFill>
                  <a:srgbClr val="FFFFFF"/>
                </a:solidFill>
              </a:rPr>
              <a:t> можна обрати у  списку </a:t>
            </a:r>
            <a:r>
              <a:rPr lang="uk-UA" sz="2800" b="1" i="1" kern="0" dirty="0">
                <a:solidFill>
                  <a:srgbClr val="FFFF00"/>
                </a:solidFill>
              </a:rPr>
              <a:t>Формат</a:t>
            </a:r>
            <a:r>
              <a:rPr lang="uk-UA" sz="2800" b="1" i="1" kern="0" dirty="0">
                <a:solidFill>
                  <a:srgbClr val="FFFFFF"/>
                </a:solidFill>
              </a:rPr>
              <a:t> один з форматів відображення числа: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696DB70-6830-4CA3-830C-864AB7E77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04" y="2793444"/>
            <a:ext cx="10865191" cy="3430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65A69D6B-FBC4-4F22-9948-BA971E80BBD4}"/>
              </a:ext>
            </a:extLst>
          </p:cNvPr>
          <p:cNvSpPr/>
          <p:nvPr/>
        </p:nvSpPr>
        <p:spPr>
          <a:xfrm>
            <a:off x="3047144" y="3723641"/>
            <a:ext cx="2744056" cy="179225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трілка вліво 20">
            <a:extLst>
              <a:ext uri="{FF2B5EF4-FFF2-40B4-BE49-F238E27FC236}">
                <a16:creationId xmlns:a16="http://schemas.microsoft.com/office/drawing/2014/main" id="{728299EE-89C2-49B3-9091-19F707DADC2D}"/>
              </a:ext>
            </a:extLst>
          </p:cNvPr>
          <p:cNvSpPr/>
          <p:nvPr/>
        </p:nvSpPr>
        <p:spPr>
          <a:xfrm rot="18900000">
            <a:off x="4363521" y="304889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07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Редагування таблиць бази даних у</a:t>
            </a:r>
            <a:br>
              <a:rPr lang="uk-UA" dirty="0"/>
            </a:br>
            <a:r>
              <a:rPr lang="uk-UA" dirty="0"/>
              <a:t>поданні Конструктор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D80610-6896-4656-846F-13F4873F4AD7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списку </a:t>
            </a:r>
            <a:r>
              <a:rPr lang="uk-UA" sz="2800" b="1" i="1" kern="0" dirty="0">
                <a:solidFill>
                  <a:srgbClr val="FFFF00"/>
                </a:solidFill>
              </a:rPr>
              <a:t>Кількість знаків після коми </a:t>
            </a:r>
            <a:r>
              <a:rPr lang="uk-UA" sz="2800" b="1" i="1" kern="0" dirty="0">
                <a:solidFill>
                  <a:srgbClr val="FFFFFF"/>
                </a:solidFill>
              </a:rPr>
              <a:t>можна вибрати потрібне значення цієї властивості числа.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00299A-134D-4287-A47B-445B9467E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354" y="2303255"/>
            <a:ext cx="10081291" cy="3960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1B04AB3-E7DC-4DD2-8141-82E90DDF2B76}"/>
              </a:ext>
            </a:extLst>
          </p:cNvPr>
          <p:cNvSpPr/>
          <p:nvPr/>
        </p:nvSpPr>
        <p:spPr>
          <a:xfrm>
            <a:off x="3322447" y="3429000"/>
            <a:ext cx="1446198" cy="283429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Стрілка вліво 20">
            <a:extLst>
              <a:ext uri="{FF2B5EF4-FFF2-40B4-BE49-F238E27FC236}">
                <a16:creationId xmlns:a16="http://schemas.microsoft.com/office/drawing/2014/main" id="{56B58AE7-CEBF-471E-93EA-298CA6192F18}"/>
              </a:ext>
            </a:extLst>
          </p:cNvPr>
          <p:cNvSpPr/>
          <p:nvPr/>
        </p:nvSpPr>
        <p:spPr>
          <a:xfrm rot="18900000">
            <a:off x="4309608" y="2849485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52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Редагування таблиць бази даних у</a:t>
            </a:r>
            <a:br>
              <a:rPr lang="uk-UA" dirty="0"/>
            </a:br>
            <a:r>
              <a:rPr lang="uk-UA" dirty="0"/>
              <a:t>поданні Конструктор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9BBA9-7ADB-41A9-959E-246680B7EE71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типів даних: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49C743FD-C20F-4685-82C4-073000D0658B}"/>
              </a:ext>
            </a:extLst>
          </p:cNvPr>
          <p:cNvSpPr/>
          <p:nvPr/>
        </p:nvSpPr>
        <p:spPr>
          <a:xfrm>
            <a:off x="67692" y="1829831"/>
            <a:ext cx="3973050" cy="108690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Дата й час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ED8A2C8A-3CCD-4C04-AAA6-5439B9C2DB11}"/>
              </a:ext>
            </a:extLst>
          </p:cNvPr>
          <p:cNvSpPr/>
          <p:nvPr/>
        </p:nvSpPr>
        <p:spPr>
          <a:xfrm>
            <a:off x="4108394" y="1829831"/>
            <a:ext cx="3973050" cy="108690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Так/</a:t>
            </a:r>
            <a:r>
              <a:rPr lang="uk-UA" sz="3200" b="1" i="1" kern="0" dirty="0" err="1">
                <a:solidFill>
                  <a:schemeClr val="bg1"/>
                </a:solidFill>
              </a:rPr>
              <a:t>Hi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67C7FC72-E8EB-41BA-8012-FF0CB6288AD0}"/>
              </a:ext>
            </a:extLst>
          </p:cNvPr>
          <p:cNvSpPr/>
          <p:nvPr/>
        </p:nvSpPr>
        <p:spPr>
          <a:xfrm>
            <a:off x="8146942" y="1829831"/>
            <a:ext cx="3973050" cy="108690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Грошова одиниця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4467E0-99C5-4298-938E-86DC06F9CB0F}"/>
              </a:ext>
            </a:extLst>
          </p:cNvPr>
          <p:cNvSpPr txBox="1"/>
          <p:nvPr/>
        </p:nvSpPr>
        <p:spPr>
          <a:xfrm>
            <a:off x="67692" y="5153818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Можна обрати вид форматування. Ці види мають багато спільного з аналогічними форматами числових даних у табличному процесорі </a:t>
            </a:r>
            <a:r>
              <a:rPr lang="uk-UA" sz="2800" b="1" i="1" kern="0" dirty="0">
                <a:solidFill>
                  <a:srgbClr val="FFFF00"/>
                </a:solidFill>
              </a:rPr>
              <a:t>Excel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9" name="Picture 2" descr="calendar, date, event icon">
            <a:extLst>
              <a:ext uri="{FF2B5EF4-FFF2-40B4-BE49-F238E27FC236}">
                <a16:creationId xmlns:a16="http://schemas.microsoft.com/office/drawing/2014/main" id="{1ECCF189-75F0-497C-A994-25B10017A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04" y="2980059"/>
            <a:ext cx="2085271" cy="208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Ð ÐµÐ·ÑÐ»ÑÑÐ°Ñ Ð¿Ð¾ÑÑÐºÑ Ð·Ð¾Ð±ÑÐ°Ð¶ÐµÐ½Ñ Ð·Ð° Ð·Ð°Ð¿Ð¸ÑÐ¾Ð¼ &quot;Yes No icon&quot;">
            <a:extLst>
              <a:ext uri="{FF2B5EF4-FFF2-40B4-BE49-F238E27FC236}">
                <a16:creationId xmlns:a16="http://schemas.microsoft.com/office/drawing/2014/main" id="{8B66C8AA-2057-4910-9A78-AF30F55B43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9" t="5371" r="8193" b="61004"/>
          <a:stretch/>
        </p:blipFill>
        <p:spPr bwMode="auto">
          <a:xfrm>
            <a:off x="3970250" y="3053496"/>
            <a:ext cx="4245025" cy="183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analytics, chart, keynote, money icon">
            <a:extLst>
              <a:ext uri="{FF2B5EF4-FFF2-40B4-BE49-F238E27FC236}">
                <a16:creationId xmlns:a16="http://schemas.microsoft.com/office/drawing/2014/main" id="{8E29C4E7-A239-48A0-B2E0-B5CF338E9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150" y="2980059"/>
            <a:ext cx="2085271" cy="208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31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Визначення структури бази даних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759D97-3B35-4F33-8284-6C3E474DB20A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визначення </a:t>
            </a:r>
            <a:r>
              <a:rPr lang="uk-UA" sz="2800" b="1" i="1" kern="0" dirty="0">
                <a:solidFill>
                  <a:srgbClr val="FFFF00"/>
                </a:solidFill>
              </a:rPr>
              <a:t>переліку полів </a:t>
            </a:r>
            <a:r>
              <a:rPr lang="uk-UA" sz="2800" b="1" i="1" kern="0" dirty="0">
                <a:solidFill>
                  <a:srgbClr val="FFFFFF"/>
                </a:solidFill>
              </a:rPr>
              <a:t>для кожної таблиці слід установити, які властивості об’єктів обов’язково повинні бути враховані в цій базі.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E89530-1DEF-4FF0-A00E-61C2711FAB3A}"/>
              </a:ext>
            </a:extLst>
          </p:cNvPr>
          <p:cNvSpPr txBox="1"/>
          <p:nvPr/>
        </p:nvSpPr>
        <p:spPr>
          <a:xfrm>
            <a:off x="72008" y="2686807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для об’єктів класи такими властивостями будуть </a:t>
            </a:r>
            <a:r>
              <a:rPr lang="uk-UA" sz="2800" b="1" i="1" kern="0" dirty="0">
                <a:solidFill>
                  <a:srgbClr val="FFFF00"/>
                </a:solidFill>
              </a:rPr>
              <a:t>назва</a:t>
            </a:r>
            <a:r>
              <a:rPr lang="uk-UA" sz="2800" b="1" i="1" kern="0" dirty="0">
                <a:solidFill>
                  <a:srgbClr val="FFFFFF"/>
                </a:solidFill>
              </a:rPr>
              <a:t> та </a:t>
            </a:r>
            <a:r>
              <a:rPr lang="uk-UA" sz="2800" b="1" i="1" kern="0" dirty="0">
                <a:solidFill>
                  <a:srgbClr val="FFFF00"/>
                </a:solidFill>
              </a:rPr>
              <a:t>кількість учнів</a:t>
            </a:r>
            <a:r>
              <a:rPr lang="uk-UA" sz="2800" b="1" i="1" kern="0" dirty="0">
                <a:solidFill>
                  <a:srgbClr val="FFFFFF"/>
                </a:solidFill>
              </a:rPr>
              <a:t>. У разі поділу класу на підгрупи під час вивчення деяких предметів можуть додаватися властивості </a:t>
            </a:r>
            <a:r>
              <a:rPr lang="uk-UA" sz="2800" b="1" i="1" kern="0" dirty="0">
                <a:solidFill>
                  <a:srgbClr val="FFFF00"/>
                </a:solidFill>
              </a:rPr>
              <a:t>кількість учнів в першій підгрупі </a:t>
            </a:r>
            <a:r>
              <a:rPr lang="uk-UA" sz="2800" b="1" i="1" kern="0" dirty="0">
                <a:solidFill>
                  <a:srgbClr val="FFFFFF"/>
                </a:solidFill>
              </a:rPr>
              <a:t>та </a:t>
            </a:r>
            <a:r>
              <a:rPr lang="uk-UA" sz="2800" b="1" i="1" kern="0" dirty="0">
                <a:solidFill>
                  <a:srgbClr val="FFFF00"/>
                </a:solidFill>
              </a:rPr>
              <a:t>кількість учнів у другій підгрупі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A7C180-523F-423C-937F-D19023C6BB23}"/>
              </a:ext>
            </a:extLst>
          </p:cNvPr>
          <p:cNvSpPr txBox="1"/>
          <p:nvPr/>
        </p:nvSpPr>
        <p:spPr>
          <a:xfrm>
            <a:off x="72008" y="5081886"/>
            <a:ext cx="10284566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Ці властивості будуть визначати імена </a:t>
            </a:r>
            <a:r>
              <a:rPr lang="uk-UA" sz="2800" b="1" i="1" kern="0" dirty="0">
                <a:solidFill>
                  <a:srgbClr val="FFFF00"/>
                </a:solidFill>
              </a:rPr>
              <a:t>полів</a:t>
            </a:r>
            <a:r>
              <a:rPr lang="uk-UA" sz="2800" b="1" i="1" kern="0" dirty="0">
                <a:solidFill>
                  <a:srgbClr val="FFFFFF"/>
                </a:solidFill>
              </a:rPr>
              <a:t> (</a:t>
            </a:r>
            <a:r>
              <a:rPr lang="uk-UA" sz="2800" b="1" i="1" kern="0" dirty="0">
                <a:solidFill>
                  <a:srgbClr val="FFFF00"/>
                </a:solidFill>
              </a:rPr>
              <a:t>стовпців</a:t>
            </a:r>
            <a:r>
              <a:rPr lang="uk-UA" sz="2800" b="1" i="1" kern="0" dirty="0">
                <a:solidFill>
                  <a:srgbClr val="FFFFFF"/>
                </a:solidFill>
              </a:rPr>
              <a:t>) у таблиці бази даних.</a:t>
            </a:r>
          </a:p>
        </p:txBody>
      </p:sp>
      <p:pic>
        <p:nvPicPr>
          <p:cNvPr id="12" name="Picture 2" descr="column, table icon">
            <a:extLst>
              <a:ext uri="{FF2B5EF4-FFF2-40B4-BE49-F238E27FC236}">
                <a16:creationId xmlns:a16="http://schemas.microsoft.com/office/drawing/2014/main" id="{AFD92F49-F310-4A39-A7AE-4123BC0FF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843" y="5099229"/>
            <a:ext cx="1644149" cy="123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52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Редагування таблиць бази даних у</a:t>
            </a:r>
            <a:br>
              <a:rPr lang="uk-UA" dirty="0"/>
            </a:br>
            <a:r>
              <a:rPr lang="uk-UA" dirty="0"/>
              <a:t>поданні Конструктор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DEB7BC-6526-41AD-B8CA-245DF0E1D314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Серед інших обмежень на значення, які можна буде вводити в поля таблиці, важливим є обмеження на обов’язковість заповнення певного поля під час уведення даних. Для цього в нижній частині вікна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Загальні</a:t>
            </a:r>
            <a:r>
              <a:rPr lang="uk-UA" sz="2800" b="1" i="1" kern="0" dirty="0">
                <a:solidFill>
                  <a:srgbClr val="FFFFFF"/>
                </a:solidFill>
              </a:rPr>
              <a:t> слід у списку </a:t>
            </a:r>
            <a:r>
              <a:rPr lang="uk-UA" sz="2800" b="1" i="1" kern="0" dirty="0">
                <a:solidFill>
                  <a:srgbClr val="FFFF00"/>
                </a:solidFill>
              </a:rPr>
              <a:t>Обов’язково</a:t>
            </a:r>
            <a:r>
              <a:rPr lang="uk-UA" sz="2800" b="1" i="1" kern="0" dirty="0">
                <a:solidFill>
                  <a:srgbClr val="FFFFFF"/>
                </a:solidFill>
              </a:rPr>
              <a:t> вибрати: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756CBC-444C-40EA-AC45-5DE2FDB992A3}"/>
              </a:ext>
            </a:extLst>
          </p:cNvPr>
          <p:cNvSpPr txBox="1"/>
          <p:nvPr/>
        </p:nvSpPr>
        <p:spPr>
          <a:xfrm>
            <a:off x="70929" y="3600616"/>
            <a:ext cx="4987672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Так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5A3F5F-6AFF-4D72-AEA3-F9C846500DCA}"/>
              </a:ext>
            </a:extLst>
          </p:cNvPr>
          <p:cNvSpPr txBox="1"/>
          <p:nvPr/>
        </p:nvSpPr>
        <p:spPr>
          <a:xfrm>
            <a:off x="7133398" y="3600616"/>
            <a:ext cx="4987672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Ні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9E25E0-1C32-46F8-9353-FAAF18B8CBC4}"/>
              </a:ext>
            </a:extLst>
          </p:cNvPr>
          <p:cNvSpPr txBox="1"/>
          <p:nvPr/>
        </p:nvSpPr>
        <p:spPr>
          <a:xfrm>
            <a:off x="5171184" y="3600616"/>
            <a:ext cx="1849630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або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03449F-8484-4744-8F01-5738CF861597}"/>
              </a:ext>
            </a:extLst>
          </p:cNvPr>
          <p:cNvSpPr txBox="1"/>
          <p:nvPr/>
        </p:nvSpPr>
        <p:spPr>
          <a:xfrm>
            <a:off x="70928" y="4342475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встановлено </a:t>
            </a:r>
            <a:r>
              <a:rPr lang="uk-UA" sz="2800" b="1" i="1" kern="0" dirty="0">
                <a:solidFill>
                  <a:srgbClr val="FFFF00"/>
                </a:solidFill>
              </a:rPr>
              <a:t>Так</a:t>
            </a:r>
            <a:r>
              <a:rPr lang="uk-UA" sz="2800" b="1" i="1" kern="0" dirty="0">
                <a:solidFill>
                  <a:srgbClr val="FFFFFF"/>
                </a:solidFill>
              </a:rPr>
              <a:t>, то в подальшому дані з  усього запису не будуть зберігатися, поки не буде заповнено зазначене поле. Таке значення є обов’язковим для ключових полів.</a:t>
            </a:r>
          </a:p>
        </p:txBody>
      </p:sp>
    </p:spTree>
    <p:extLst>
      <p:ext uri="{BB962C8B-B14F-4D97-AF65-F5344CB8AC3E}">
        <p14:creationId xmlns:p14="http://schemas.microsoft.com/office/powerpoint/2010/main" val="6317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E57F0C6-68AF-4B73-A733-BE690B2509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790"/>
          <a:stretch/>
        </p:blipFill>
        <p:spPr>
          <a:xfrm>
            <a:off x="72008" y="3590533"/>
            <a:ext cx="5972331" cy="1866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Редагування таблиць бази даних у</a:t>
            </a:r>
            <a:br>
              <a:rPr lang="uk-UA" dirty="0"/>
            </a:br>
            <a:r>
              <a:rPr lang="uk-UA" dirty="0"/>
              <a:t>поданні Конструктор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BC950E-1CD8-4006-B914-8C53AC75EAA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встановлення ключового поля слід зробити поточним відповідне поле і: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C667668C-C75B-40CC-9806-81BF90E97CCF}"/>
              </a:ext>
            </a:extLst>
          </p:cNvPr>
          <p:cNvSpPr/>
          <p:nvPr/>
        </p:nvSpPr>
        <p:spPr>
          <a:xfrm>
            <a:off x="72008" y="2238375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виконати </a:t>
            </a:r>
            <a:r>
              <a:rPr lang="uk-UA" sz="2400" b="1" i="1" kern="0" dirty="0">
                <a:solidFill>
                  <a:srgbClr val="FFFF00"/>
                </a:solidFill>
              </a:rPr>
              <a:t>Конструктор</a:t>
            </a:r>
            <a:r>
              <a:rPr lang="uk-UA" sz="2400" b="1" i="1" kern="0" dirty="0">
                <a:solidFill>
                  <a:srgbClr val="FFFFFF"/>
                </a:solidFill>
              </a:rPr>
              <a:t> 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400" b="1" i="1" kern="0" dirty="0">
                <a:solidFill>
                  <a:srgbClr val="FFFFFF"/>
                </a:solidFill>
              </a:rPr>
              <a:t> </a:t>
            </a:r>
            <a:r>
              <a:rPr lang="uk-UA" sz="2400" b="1" i="1" kern="0" dirty="0">
                <a:solidFill>
                  <a:srgbClr val="FFFF00"/>
                </a:solidFill>
              </a:rPr>
              <a:t>Знаряддя</a:t>
            </a:r>
            <a:r>
              <a:rPr lang="uk-UA" sz="2400" b="1" i="1" kern="0" dirty="0">
                <a:solidFill>
                  <a:srgbClr val="FFFFFF"/>
                </a:solidFill>
              </a:rPr>
              <a:t> 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400" b="1" i="1" kern="0" dirty="0">
                <a:solidFill>
                  <a:srgbClr val="FFFFFF"/>
                </a:solidFill>
              </a:rPr>
              <a:t> </a:t>
            </a:r>
            <a:r>
              <a:rPr lang="uk-UA" sz="2400" b="1" i="1" kern="0" dirty="0">
                <a:solidFill>
                  <a:srgbClr val="FFFF00"/>
                </a:solidFill>
              </a:rPr>
              <a:t>Ключове поле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ADF206A9-62A8-46D0-9FDE-EAB25E575B55}"/>
              </a:ext>
            </a:extLst>
          </p:cNvPr>
          <p:cNvSpPr/>
          <p:nvPr/>
        </p:nvSpPr>
        <p:spPr>
          <a:xfrm>
            <a:off x="6151978" y="2238375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відкрити контекстне меню поля і у списку команд вибрати </a:t>
            </a:r>
            <a:r>
              <a:rPr lang="uk-UA" sz="2400" b="1" i="1" kern="0" dirty="0">
                <a:solidFill>
                  <a:srgbClr val="FFFF00"/>
                </a:solidFill>
              </a:rPr>
              <a:t>Ключове поле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A790E0-14A1-40C3-A2C3-7C9CEF8155C7}"/>
              </a:ext>
            </a:extLst>
          </p:cNvPr>
          <p:cNvSpPr txBox="1"/>
          <p:nvPr/>
        </p:nvSpPr>
        <p:spPr>
          <a:xfrm>
            <a:off x="72008" y="5661237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відмови від установлення ключового поля слід ще раз повторити описані вище операції.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3E6F1B27-6E75-4247-B34B-F4863CAF9BB7}"/>
              </a:ext>
            </a:extLst>
          </p:cNvPr>
          <p:cNvSpPr/>
          <p:nvPr/>
        </p:nvSpPr>
        <p:spPr>
          <a:xfrm>
            <a:off x="941155" y="4341774"/>
            <a:ext cx="679365" cy="91094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id="{042AB29C-ACFD-46BA-B8CB-D291C6042233}"/>
              </a:ext>
            </a:extLst>
          </p:cNvPr>
          <p:cNvSpPr/>
          <p:nvPr/>
        </p:nvSpPr>
        <p:spPr>
          <a:xfrm rot="18900000">
            <a:off x="1277136" y="3813367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2B9BF86-D554-4523-AC15-1B1FF2FCD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661" y="3618541"/>
            <a:ext cx="5972330" cy="1842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A7671976-24EB-4731-9966-A6D7B87F8F77}"/>
              </a:ext>
            </a:extLst>
          </p:cNvPr>
          <p:cNvSpPr/>
          <p:nvPr/>
        </p:nvSpPr>
        <p:spPr>
          <a:xfrm>
            <a:off x="6223000" y="4531360"/>
            <a:ext cx="1798320" cy="33210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Стрілка вліво 20">
            <a:extLst>
              <a:ext uri="{FF2B5EF4-FFF2-40B4-BE49-F238E27FC236}">
                <a16:creationId xmlns:a16="http://schemas.microsoft.com/office/drawing/2014/main" id="{08225226-2E24-45B8-8E62-C1F849B6E37C}"/>
              </a:ext>
            </a:extLst>
          </p:cNvPr>
          <p:cNvSpPr/>
          <p:nvPr/>
        </p:nvSpPr>
        <p:spPr>
          <a:xfrm rot="18900000">
            <a:off x="6881143" y="390296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19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75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75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  <p:bldP spid="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85A52F-5A87-49E5-B1E3-BFA1E8694642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ви знаєте способи додавання нових полів до таблиць бази даних? </a:t>
            </a:r>
          </a:p>
        </p:txBody>
      </p:sp>
      <p:pic>
        <p:nvPicPr>
          <p:cNvPr id="5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id="{02ACDEA9-F442-4613-B65E-0D91A214B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91EF0E-18B6-48D7-AE66-B46EEE74E70A}"/>
              </a:ext>
            </a:extLst>
          </p:cNvPr>
          <p:cNvSpPr txBox="1"/>
          <p:nvPr/>
        </p:nvSpPr>
        <p:spPr>
          <a:xfrm>
            <a:off x="72008" y="2273858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змінити тип даних для певного поля? На що може вплинути така зміна?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CD9B3D-6A54-4125-9EAB-0B85B492A184}"/>
              </a:ext>
            </a:extLst>
          </p:cNvPr>
          <p:cNvSpPr txBox="1"/>
          <p:nvPr/>
        </p:nvSpPr>
        <p:spPr>
          <a:xfrm>
            <a:off x="72008" y="3324134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Яка послідовність створення нових полів у поданні Подання таблиці?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74D1C-D67E-492C-8A73-3A8A6B60382A}"/>
              </a:ext>
            </a:extLst>
          </p:cNvPr>
          <p:cNvSpPr txBox="1"/>
          <p:nvPr/>
        </p:nvSpPr>
        <p:spPr>
          <a:xfrm>
            <a:off x="70929" y="4401229"/>
            <a:ext cx="10454845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існують обмеження на використання символів в іменах полів?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059E11-1C6D-46C3-A4AA-5CEF70570C22}"/>
              </a:ext>
            </a:extLst>
          </p:cNvPr>
          <p:cNvSpPr txBox="1"/>
          <p:nvPr/>
        </p:nvSpPr>
        <p:spPr>
          <a:xfrm>
            <a:off x="72008" y="5478324"/>
            <a:ext cx="10453766" cy="9233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Яка послідовність створення нових полів, визначення типів даних у поданні Конструктор?</a:t>
            </a:r>
          </a:p>
        </p:txBody>
      </p:sp>
    </p:spTree>
    <p:extLst>
      <p:ext uri="{BB962C8B-B14F-4D97-AF65-F5344CB8AC3E}">
        <p14:creationId xmlns:p14="http://schemas.microsoft.com/office/powerpoint/2010/main" val="341792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85A52F-5A87-49E5-B1E3-BFA1E8694642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чого використовується в  базах даних тип даних Обчислювальний? </a:t>
            </a:r>
          </a:p>
        </p:txBody>
      </p:sp>
      <p:pic>
        <p:nvPicPr>
          <p:cNvPr id="5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id="{02ACDEA9-F442-4613-B65E-0D91A214B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91EF0E-18B6-48D7-AE66-B46EEE74E70A}"/>
              </a:ext>
            </a:extLst>
          </p:cNvPr>
          <p:cNvSpPr txBox="1"/>
          <p:nvPr/>
        </p:nvSpPr>
        <p:spPr>
          <a:xfrm>
            <a:off x="70929" y="2273858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типи даних використовуються в Access? Які можливі формати відомих вам типів даних?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CD9B3D-6A54-4125-9EAB-0B85B492A184}"/>
              </a:ext>
            </a:extLst>
          </p:cNvPr>
          <p:cNvSpPr txBox="1"/>
          <p:nvPr/>
        </p:nvSpPr>
        <p:spPr>
          <a:xfrm>
            <a:off x="70929" y="3324134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8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означає значення 25 у рядку Розмір поля </a:t>
            </a:r>
            <a:r>
              <a:rPr lang="uk-UA" sz="2800" b="1" i="1" kern="0" dirty="0" err="1">
                <a:solidFill>
                  <a:srgbClr val="FFFFFF"/>
                </a:solidFill>
              </a:rPr>
              <a:t>поля</a:t>
            </a:r>
            <a:r>
              <a:rPr lang="uk-UA" sz="2800" b="1" i="1" kern="0" dirty="0">
                <a:solidFill>
                  <a:srgbClr val="FFFFFF"/>
                </a:solidFill>
              </a:rPr>
              <a:t> з типом даних Текст?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74D1C-D67E-492C-8A73-3A8A6B60382A}"/>
              </a:ext>
            </a:extLst>
          </p:cNvPr>
          <p:cNvSpPr txBox="1"/>
          <p:nvPr/>
        </p:nvSpPr>
        <p:spPr>
          <a:xfrm>
            <a:off x="70929" y="4401229"/>
            <a:ext cx="10454845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9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Що таке Майстер підстановок? Для чого його використовують?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EE6DB7-05B6-466E-90FB-97BA58E27BC5}"/>
              </a:ext>
            </a:extLst>
          </p:cNvPr>
          <p:cNvSpPr txBox="1"/>
          <p:nvPr/>
        </p:nvSpPr>
        <p:spPr>
          <a:xfrm>
            <a:off x="70929" y="5489604"/>
            <a:ext cx="10454845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10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Чому в базах даних використовують різні типи даних? </a:t>
            </a:r>
          </a:p>
        </p:txBody>
      </p:sp>
    </p:spTree>
    <p:extLst>
      <p:ext uri="{BB962C8B-B14F-4D97-AF65-F5344CB8AC3E}">
        <p14:creationId xmlns:p14="http://schemas.microsoft.com/office/powerpoint/2010/main" val="287436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8003" y="1272161"/>
            <a:ext cx="4659625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4.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3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с.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200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210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59" y="1272161"/>
            <a:ext cx="4659625" cy="53478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2679"/>
              <a:gd name="adj2" fmla="val 164747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206-208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87CB552-4E22-4667-A9CE-CD78F99EF5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82" r="9530"/>
          <a:stretch/>
        </p:blipFill>
        <p:spPr>
          <a:xfrm>
            <a:off x="7228115" y="1177376"/>
            <a:ext cx="4839154" cy="564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CA54CA7-B382-49DF-896E-EC03BA8A95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800" dirty="0"/>
              <a:t>Дякую за увагу!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4DF1FAAC-DACA-4D88-A361-755B62ACE3DC}"/>
              </a:ext>
            </a:extLst>
          </p:cNvPr>
          <p:cNvSpPr/>
          <p:nvPr/>
        </p:nvSpPr>
        <p:spPr>
          <a:xfrm>
            <a:off x="2926948" y="2060124"/>
            <a:ext cx="2092407" cy="706854"/>
          </a:xfrm>
          <a:prstGeom prst="rect">
            <a:avLst/>
          </a:prstGeom>
          <a:solidFill>
            <a:srgbClr val="6D6E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Урок </a:t>
            </a:r>
            <a:r>
              <a:rPr lang="uk-UA" sz="3200" b="1" kern="0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36</a:t>
            </a:r>
            <a:endParaRPr kumimoji="0" lang="uk-UA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2E178255-7A44-4724-A525-AFD17D599D8D}"/>
              </a:ext>
            </a:extLst>
          </p:cNvPr>
          <p:cNvGrpSpPr/>
          <p:nvPr/>
        </p:nvGrpSpPr>
        <p:grpSpPr>
          <a:xfrm>
            <a:off x="6587449" y="3942640"/>
            <a:ext cx="2336812" cy="2336812"/>
            <a:chOff x="896167" y="607731"/>
            <a:chExt cx="4774296" cy="4774296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D44C3AE9-7B7C-4305-86D4-28BDA0583A40}"/>
                </a:ext>
              </a:extLst>
            </p:cNvPr>
            <p:cNvSpPr/>
            <p:nvPr/>
          </p:nvSpPr>
          <p:spPr>
            <a:xfrm>
              <a:off x="896167" y="607731"/>
              <a:ext cx="4774296" cy="4774296"/>
            </a:xfrm>
            <a:prstGeom prst="ellipse">
              <a:avLst/>
            </a:prstGeom>
            <a:solidFill>
              <a:srgbClr val="AC92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9" name="Picture 2" descr="Ð ÐµÐ·ÑÐ»ÑÑÐ°Ñ Ð¿Ð¾ÑÑÐºÑ Ð·Ð¾Ð±ÑÐ°Ð¶ÐµÐ½Ñ Ð·Ð° Ð·Ð°Ð¿Ð¸ÑÐ¾Ð¼ &quot;Access new icon&quot;">
              <a:extLst>
                <a:ext uri="{FF2B5EF4-FFF2-40B4-BE49-F238E27FC236}">
                  <a16:creationId xmlns:a16="http://schemas.microsoft.com/office/drawing/2014/main" id="{FA645439-2563-46FB-BB29-B9AA40C090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1082" y="1475976"/>
              <a:ext cx="3017366" cy="301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2BE67DB-EB2F-474D-B376-8C835A0A4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5432" y="3937637"/>
            <a:ext cx="2336810" cy="233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Визначення структури бази даних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320138-81DF-4E1C-9D11-A7A31C12BBF3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Ключовим полем у цій таблиці може бути поле </a:t>
            </a:r>
            <a:r>
              <a:rPr lang="uk-UA" sz="2800" b="1" i="1" kern="0" dirty="0">
                <a:solidFill>
                  <a:srgbClr val="FFFF00"/>
                </a:solidFill>
              </a:rPr>
              <a:t>Назва</a:t>
            </a:r>
            <a:r>
              <a:rPr lang="uk-UA" sz="2800" b="1" i="1" kern="0" dirty="0">
                <a:solidFill>
                  <a:srgbClr val="FFFFFF"/>
                </a:solidFill>
              </a:rPr>
              <a:t>, тому що значення цієї властивості є унікальними для кожного з елементів цієї множини. Не може бути в школі кілька класів з однаковими іменами.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2F94FE-2083-4407-9855-3841EBC76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92" y="3250170"/>
            <a:ext cx="11669815" cy="3129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F4186584-11C7-4518-BFCC-ABF7A3570D65}"/>
              </a:ext>
            </a:extLst>
          </p:cNvPr>
          <p:cNvSpPr/>
          <p:nvPr/>
        </p:nvSpPr>
        <p:spPr>
          <a:xfrm>
            <a:off x="551125" y="3600786"/>
            <a:ext cx="998276" cy="277917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138940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Визначення структури бази даних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887A27-1604-4442-991A-40E1B3D276C1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</a:t>
            </a:r>
            <a:r>
              <a:rPr lang="uk-UA" sz="2800" b="1" i="1" kern="0" dirty="0">
                <a:solidFill>
                  <a:srgbClr val="FFFF00"/>
                </a:solidFill>
              </a:rPr>
              <a:t>наступному етапі </a:t>
            </a:r>
            <a:r>
              <a:rPr lang="uk-UA" sz="2800" b="1" i="1" kern="0" dirty="0">
                <a:solidFill>
                  <a:srgbClr val="FFFFFF"/>
                </a:solidFill>
              </a:rPr>
              <a:t>визначаються </a:t>
            </a:r>
            <a:r>
              <a:rPr lang="uk-UA" sz="2800" b="1" i="1" kern="0" dirty="0">
                <a:solidFill>
                  <a:srgbClr val="FFFF00"/>
                </a:solidFill>
              </a:rPr>
              <a:t>типи даних </a:t>
            </a:r>
            <a:r>
              <a:rPr lang="uk-UA" sz="2800" b="1" i="1" kern="0" dirty="0">
                <a:solidFill>
                  <a:srgbClr val="FFFFFF"/>
                </a:solidFill>
              </a:rPr>
              <a:t>для кожного поля кожної таблиці.</a:t>
            </a:r>
          </a:p>
        </p:txBody>
      </p:sp>
      <p:pic>
        <p:nvPicPr>
          <p:cNvPr id="5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7FB9326E-A78A-436F-955C-60EBAF65C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807" y="2278065"/>
            <a:ext cx="7058342" cy="397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D2EA3E7A-071D-4C85-B449-A4ABFEB620FE}"/>
              </a:ext>
            </a:extLst>
          </p:cNvPr>
          <p:cNvSpPr/>
          <p:nvPr/>
        </p:nvSpPr>
        <p:spPr>
          <a:xfrm>
            <a:off x="72009" y="2278065"/>
            <a:ext cx="4830140" cy="3970318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 цьому слід ураховувати, що тип даних впливає на швидкість опрацювання даних та обсяг пам’яті для їх зберігання та опрацювання. </a:t>
            </a:r>
          </a:p>
        </p:txBody>
      </p:sp>
    </p:spTree>
    <p:extLst>
      <p:ext uri="{BB962C8B-B14F-4D97-AF65-F5344CB8AC3E}">
        <p14:creationId xmlns:p14="http://schemas.microsoft.com/office/powerpoint/2010/main" val="403164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Типи даних у СУБД Access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B7402E-83B0-4ED7-955F-DEFB0095141F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 час уведення даних у поля таблиці слід уводити дані відповідно до того типу, який було </a:t>
            </a:r>
            <a:r>
              <a:rPr lang="uk-UA" sz="2800" b="1" i="1" kern="0" dirty="0" err="1">
                <a:solidFill>
                  <a:srgbClr val="FFFFFF"/>
                </a:solidFill>
              </a:rPr>
              <a:t>запроєктовано</a:t>
            </a:r>
            <a:r>
              <a:rPr lang="uk-UA" sz="2800" b="1" i="1" kern="0" dirty="0">
                <a:solidFill>
                  <a:srgbClr val="FFFFFF"/>
                </a:solidFill>
              </a:rPr>
              <a:t> на етапі створення структури бази даних.</a:t>
            </a:r>
          </a:p>
        </p:txBody>
      </p:sp>
      <p:pic>
        <p:nvPicPr>
          <p:cNvPr id="5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44059D67-C77A-4241-8BF3-C64D27B8B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730" y="2707318"/>
            <a:ext cx="7129703" cy="401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675390-DD0C-4465-87BE-5F570F850021}"/>
              </a:ext>
            </a:extLst>
          </p:cNvPr>
          <p:cNvSpPr txBox="1"/>
          <p:nvPr/>
        </p:nvSpPr>
        <p:spPr>
          <a:xfrm>
            <a:off x="72008" y="2707318"/>
            <a:ext cx="4198435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 одному полі бази даних можуть зберігатися дані тільки одного типу.</a:t>
            </a:r>
          </a:p>
        </p:txBody>
      </p:sp>
    </p:spTree>
    <p:extLst>
      <p:ext uri="{BB962C8B-B14F-4D97-AF65-F5344CB8AC3E}">
        <p14:creationId xmlns:p14="http://schemas.microsoft.com/office/powerpoint/2010/main" val="128147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Типи даних у СУБД Access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9554C3-8B86-4283-A300-737C0F1A891F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зберігання даних певного типу в пам’яті комп’ютера використовується різна довжина двійкового коду. Основні типи даних, що використовуються у </a:t>
            </a:r>
            <a:r>
              <a:rPr lang="uk-UA" sz="2800" b="1" i="1" kern="0" dirty="0">
                <a:solidFill>
                  <a:srgbClr val="FFFF00"/>
                </a:solidFill>
              </a:rPr>
              <a:t>Access</a:t>
            </a:r>
            <a:r>
              <a:rPr lang="uk-UA" sz="2800" b="1" i="1" kern="0" dirty="0">
                <a:solidFill>
                  <a:srgbClr val="FFFFFF"/>
                </a:solidFill>
              </a:rPr>
              <a:t>, наведено в таблиці.</a:t>
            </a:r>
          </a:p>
        </p:txBody>
      </p:sp>
      <p:graphicFrame>
        <p:nvGraphicFramePr>
          <p:cNvPr id="8" name="Таблиця 7">
            <a:extLst>
              <a:ext uri="{FF2B5EF4-FFF2-40B4-BE49-F238E27FC236}">
                <a16:creationId xmlns:a16="http://schemas.microsoft.com/office/drawing/2014/main" id="{9A6F0FF1-4F5E-441B-B295-FB5A890566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861736"/>
              </p:ext>
            </p:extLst>
          </p:nvPr>
        </p:nvGraphicFramePr>
        <p:xfrm>
          <a:off x="72008" y="3685561"/>
          <a:ext cx="12050142" cy="222504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891030">
                  <a:extLst>
                    <a:ext uri="{9D8B030D-6E8A-4147-A177-3AD203B41FA5}">
                      <a16:colId xmlns:a16="http://schemas.microsoft.com/office/drawing/2014/main" val="2536893789"/>
                    </a:ext>
                  </a:extLst>
                </a:gridCol>
                <a:gridCol w="1643975">
                  <a:extLst>
                    <a:ext uri="{9D8B030D-6E8A-4147-A177-3AD203B41FA5}">
                      <a16:colId xmlns:a16="http://schemas.microsoft.com/office/drawing/2014/main" val="2257628060"/>
                    </a:ext>
                  </a:extLst>
                </a:gridCol>
                <a:gridCol w="3463047">
                  <a:extLst>
                    <a:ext uri="{9D8B030D-6E8A-4147-A177-3AD203B41FA5}">
                      <a16:colId xmlns:a16="http://schemas.microsoft.com/office/drawing/2014/main" val="2757133184"/>
                    </a:ext>
                  </a:extLst>
                </a:gridCol>
                <a:gridCol w="6052090">
                  <a:extLst>
                    <a:ext uri="{9D8B030D-6E8A-4147-A177-3AD203B41FA5}">
                      <a16:colId xmlns:a16="http://schemas.microsoft.com/office/drawing/2014/main" val="41675941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i="1" noProof="0"/>
                        <a:t>№ п/п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i="1" noProof="0"/>
                        <a:t>Тип даних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i="1" noProof="0" dirty="0"/>
                        <a:t>Обсяг даних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i="1" noProof="0"/>
                        <a:t>Застосування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041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noProof="0"/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noProof="0">
                          <a:solidFill>
                            <a:srgbClr val="FFFF00"/>
                          </a:solidFill>
                        </a:rPr>
                        <a:t>Короткий </a:t>
                      </a:r>
                    </a:p>
                    <a:p>
                      <a:pPr algn="ctr"/>
                      <a:r>
                        <a:rPr lang="uk-UA" sz="2000" b="1" i="1" noProof="0">
                          <a:solidFill>
                            <a:srgbClr val="FFFF00"/>
                          </a:solidFill>
                        </a:rPr>
                        <a:t>текст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noProof="0"/>
                        <a:t>До 255 символів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b="1" i="1" noProof="0"/>
                        <a:t>Для зберігання тексту завдовжки від 0 до 255 символів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6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noProof="0"/>
                        <a:t>2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noProof="0">
                          <a:solidFill>
                            <a:srgbClr val="FFFF00"/>
                          </a:solidFill>
                        </a:rPr>
                        <a:t>Довгий текст 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noProof="0"/>
                        <a:t>До 63 999 символів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b="1" i="1" noProof="0" dirty="0"/>
                        <a:t>Для зберігання тексту завдовжки від 0 до 63 999 символів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23729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569EC62-2764-4AC4-8D42-CF7C2FDF5E16}"/>
              </a:ext>
            </a:extLst>
          </p:cNvPr>
          <p:cNvSpPr txBox="1"/>
          <p:nvPr/>
        </p:nvSpPr>
        <p:spPr>
          <a:xfrm>
            <a:off x="70929" y="3083929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Основні типи даних, що використовуються в Access</a:t>
            </a:r>
          </a:p>
        </p:txBody>
      </p:sp>
    </p:spTree>
    <p:extLst>
      <p:ext uri="{BB962C8B-B14F-4D97-AF65-F5344CB8AC3E}">
        <p14:creationId xmlns:p14="http://schemas.microsoft.com/office/powerpoint/2010/main" val="294998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Типи даних у СУБД Access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DBEB5A-5876-413F-B69F-3E98FFDC2F4E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</a:t>
            </a:r>
          </a:p>
        </p:txBody>
      </p:sp>
      <p:graphicFrame>
        <p:nvGraphicFramePr>
          <p:cNvPr id="5" name="Таблиця 4">
            <a:extLst>
              <a:ext uri="{FF2B5EF4-FFF2-40B4-BE49-F238E27FC236}">
                <a16:creationId xmlns:a16="http://schemas.microsoft.com/office/drawing/2014/main" id="{0E42968B-EFD5-4F54-ADA4-A55DDB92C5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289063"/>
              </p:ext>
            </p:extLst>
          </p:nvPr>
        </p:nvGraphicFramePr>
        <p:xfrm>
          <a:off x="72008" y="2430691"/>
          <a:ext cx="12050142" cy="370332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891030">
                  <a:extLst>
                    <a:ext uri="{9D8B030D-6E8A-4147-A177-3AD203B41FA5}">
                      <a16:colId xmlns:a16="http://schemas.microsoft.com/office/drawing/2014/main" val="2536893789"/>
                    </a:ext>
                  </a:extLst>
                </a:gridCol>
                <a:gridCol w="1643975">
                  <a:extLst>
                    <a:ext uri="{9D8B030D-6E8A-4147-A177-3AD203B41FA5}">
                      <a16:colId xmlns:a16="http://schemas.microsoft.com/office/drawing/2014/main" val="2257628060"/>
                    </a:ext>
                  </a:extLst>
                </a:gridCol>
                <a:gridCol w="3463047">
                  <a:extLst>
                    <a:ext uri="{9D8B030D-6E8A-4147-A177-3AD203B41FA5}">
                      <a16:colId xmlns:a16="http://schemas.microsoft.com/office/drawing/2014/main" val="2757133184"/>
                    </a:ext>
                  </a:extLst>
                </a:gridCol>
                <a:gridCol w="6052090">
                  <a:extLst>
                    <a:ext uri="{9D8B030D-6E8A-4147-A177-3AD203B41FA5}">
                      <a16:colId xmlns:a16="http://schemas.microsoft.com/office/drawing/2014/main" val="41675941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i="1" noProof="0"/>
                        <a:t>№ п/п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i="1" noProof="0"/>
                        <a:t>Тип даних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i="1" noProof="0"/>
                        <a:t>Обсяг даних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i="1" noProof="0"/>
                        <a:t>Застосування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041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900" b="1" i="1" noProof="0"/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i="1" noProof="0">
                          <a:solidFill>
                            <a:srgbClr val="FFFF00"/>
                          </a:solidFill>
                        </a:rPr>
                        <a:t>Дата й час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kern="0" noProof="0">
                          <a:solidFill>
                            <a:srgbClr val="FFFFFF"/>
                          </a:solidFill>
                        </a:rPr>
                        <a:t>8 Б</a:t>
                      </a:r>
                      <a:endParaRPr lang="uk-UA" sz="1900" b="1" i="1" noProof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900" b="1" i="1" noProof="0"/>
                        <a:t>Для зберігання значення дати між роками 100 і 9999 та часу між 0:00:00 і 23:59:59 включно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6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900" b="1" i="1" noProof="0"/>
                        <a:t>4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i="1" noProof="0">
                          <a:solidFill>
                            <a:srgbClr val="FFFF00"/>
                          </a:solidFill>
                        </a:rPr>
                        <a:t>Грошова одиниця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i="1" kern="0" noProof="0">
                          <a:solidFill>
                            <a:srgbClr val="FFFFFF"/>
                          </a:solidFill>
                        </a:rPr>
                        <a:t>8 Б</a:t>
                      </a:r>
                      <a:endParaRPr lang="uk-UA" sz="1800" b="1" i="1" noProof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900" b="1" i="1" noProof="0"/>
                        <a:t>Для подання даних у валюті певної країни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23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900" b="1" i="1" noProof="0"/>
                        <a:t>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i="1" noProof="0">
                          <a:solidFill>
                            <a:srgbClr val="FFFF00"/>
                          </a:solidFill>
                        </a:rPr>
                        <a:t>Авто-нумерація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i="1" noProof="0"/>
                        <a:t>4 Б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900" b="1" i="1" noProof="0" dirty="0"/>
                        <a:t>Для зберігання згенерованих програмою унікальних даних (цілих чисел від 0 до 4 294 967 295) і подальшого визначення поля як ключа таблиці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773790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BF05529-6C47-45C7-960D-3098923605DD}"/>
              </a:ext>
            </a:extLst>
          </p:cNvPr>
          <p:cNvSpPr txBox="1"/>
          <p:nvPr/>
        </p:nvSpPr>
        <p:spPr>
          <a:xfrm>
            <a:off x="70929" y="1829059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Основні типи даних, що використовуються в Access</a:t>
            </a:r>
          </a:p>
        </p:txBody>
      </p:sp>
    </p:spTree>
    <p:extLst>
      <p:ext uri="{BB962C8B-B14F-4D97-AF65-F5344CB8AC3E}">
        <p14:creationId xmlns:p14="http://schemas.microsoft.com/office/powerpoint/2010/main" val="340251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33424</TotalTime>
  <Words>2132</Words>
  <Application>Microsoft Office PowerPoint</Application>
  <PresentationFormat>Широкий екран</PresentationFormat>
  <Paragraphs>270</Paragraphs>
  <Slides>46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46</vt:i4>
      </vt:variant>
    </vt:vector>
  </HeadingPairs>
  <TitlesOfParts>
    <vt:vector size="53" baseType="lpstr">
      <vt:lpstr>Arial</vt:lpstr>
      <vt:lpstr>Calibri</vt:lpstr>
      <vt:lpstr>Comic Sans MS</vt:lpstr>
      <vt:lpstr>Times New Roman</vt:lpstr>
      <vt:lpstr>Verdana</vt:lpstr>
      <vt:lpstr>Wingdings</vt:lpstr>
      <vt:lpstr>Тема Office</vt:lpstr>
      <vt:lpstr>Додавання, видалення, редагування даних у базі</vt:lpstr>
      <vt:lpstr>Робота з таблицями в реляційній базі даних</vt:lpstr>
      <vt:lpstr>Визначення структури бази даних </vt:lpstr>
      <vt:lpstr>Визначення структури бази даних </vt:lpstr>
      <vt:lpstr>Визначення структури бази даних </vt:lpstr>
      <vt:lpstr>Визначення структури бази даних </vt:lpstr>
      <vt:lpstr>Типи даних у СУБД Access </vt:lpstr>
      <vt:lpstr>Типи даних у СУБД Access </vt:lpstr>
      <vt:lpstr>Типи даних у СУБД Access </vt:lpstr>
      <vt:lpstr>Типи даних у СУБД Access </vt:lpstr>
      <vt:lpstr>Типи даних у СУБД Access </vt:lpstr>
      <vt:lpstr>Типи даних у СУБД Access </vt:lpstr>
      <vt:lpstr>Типи даних у СУБД Access </vt:lpstr>
      <vt:lpstr>Типи даних у СУБД Access </vt:lpstr>
      <vt:lpstr>Типи даних у СУБД Access </vt:lpstr>
      <vt:lpstr>Типи даних у СУБД Access </vt:lpstr>
      <vt:lpstr>Типи даних у СУБД Access </vt:lpstr>
      <vt:lpstr>Типи даних у СУБД Access </vt:lpstr>
      <vt:lpstr>Типи даних у СУБД Access </vt:lpstr>
      <vt:lpstr>Типи даних у СУБД Access </vt:lpstr>
      <vt:lpstr>Типи даних у СУБД Access </vt:lpstr>
      <vt:lpstr>Типи даних у СУБД Access </vt:lpstr>
      <vt:lpstr>Редагування таблиць бази даних у поданні Подання таблиці </vt:lpstr>
      <vt:lpstr>Редагування таблиць бази даних у поданні Подання таблиці </vt:lpstr>
      <vt:lpstr>Редагування таблиць бази даних у поданні Подання таблиці </vt:lpstr>
      <vt:lpstr>Редагування таблиць бази даних у поданні Подання таблиці </vt:lpstr>
      <vt:lpstr>Редагування таблиць бази даних у поданні Подання таблиці </vt:lpstr>
      <vt:lpstr>Редагування таблиць бази даних у поданні Подання таблиці </vt:lpstr>
      <vt:lpstr>Редагування таблиць бази даних у поданні Подання таблиці </vt:lpstr>
      <vt:lpstr>Редагування таблиць бази даних у поданні Подання таблиці </vt:lpstr>
      <vt:lpstr>Редагування таблиць бази даних у поданні Конструктор</vt:lpstr>
      <vt:lpstr>Редагування таблиць бази даних у поданні Конструктор</vt:lpstr>
      <vt:lpstr>Редагування таблиць бази даних у поданні Конструктор</vt:lpstr>
      <vt:lpstr>Редагування таблиць бази даних у поданні Конструктор</vt:lpstr>
      <vt:lpstr>Редагування таблиць бази даних у поданні Конструктор</vt:lpstr>
      <vt:lpstr>Редагування таблиць бази даних у поданні Конструктор</vt:lpstr>
      <vt:lpstr>Редагування таблиць бази даних у поданні Конструктор</vt:lpstr>
      <vt:lpstr>Редагування таблиць бази даних у поданні Конструктор</vt:lpstr>
      <vt:lpstr>Редагування таблиць бази даних у поданні Конструктор</vt:lpstr>
      <vt:lpstr>Редагування таблиць бази даних у поданні Конструктор</vt:lpstr>
      <vt:lpstr>Редагування таблиць бази даних у поданні Конструктор</vt:lpstr>
      <vt:lpstr>Дайте відповіді на запитання</vt:lpstr>
      <vt:lpstr>Дайте відповіді на запитання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Сергій Мацаєнко</cp:lastModifiedBy>
  <cp:revision>1565</cp:revision>
  <dcterms:created xsi:type="dcterms:W3CDTF">2016-06-06T19:48:43Z</dcterms:created>
  <dcterms:modified xsi:type="dcterms:W3CDTF">2022-10-12T20:31:24Z</dcterms:modified>
</cp:coreProperties>
</file>