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1764" r:id="rId3"/>
    <p:sldId id="2323" r:id="rId4"/>
    <p:sldId id="2324" r:id="rId5"/>
    <p:sldId id="2325" r:id="rId6"/>
    <p:sldId id="2326" r:id="rId7"/>
    <p:sldId id="2327" r:id="rId8"/>
    <p:sldId id="2330" r:id="rId9"/>
    <p:sldId id="2332" r:id="rId10"/>
    <p:sldId id="2331" r:id="rId11"/>
    <p:sldId id="2333" r:id="rId12"/>
    <p:sldId id="2334" r:id="rId13"/>
    <p:sldId id="2335" r:id="rId14"/>
    <p:sldId id="2336" r:id="rId15"/>
    <p:sldId id="2337" r:id="rId16"/>
    <p:sldId id="2338" r:id="rId17"/>
    <p:sldId id="2339" r:id="rId18"/>
    <p:sldId id="2340" r:id="rId19"/>
    <p:sldId id="2343" r:id="rId20"/>
    <p:sldId id="2342" r:id="rId21"/>
    <p:sldId id="2341" r:id="rId22"/>
    <p:sldId id="2344" r:id="rId23"/>
    <p:sldId id="2345" r:id="rId24"/>
    <p:sldId id="2346" r:id="rId25"/>
    <p:sldId id="2347" r:id="rId26"/>
    <p:sldId id="2348" r:id="rId27"/>
    <p:sldId id="2349" r:id="rId28"/>
    <p:sldId id="2350" r:id="rId29"/>
    <p:sldId id="2351" r:id="rId30"/>
    <p:sldId id="2315" r:id="rId31"/>
    <p:sldId id="2352" r:id="rId32"/>
    <p:sldId id="259" r:id="rId33"/>
    <p:sldId id="261" r:id="rId34"/>
    <p:sldId id="304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ій Мацаєнко" initials="СМ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  <a:srgbClr val="B9EDD5"/>
    <a:srgbClr val="FF0000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5" autoAdjust="0"/>
    <p:restoredTop sz="94967" autoAdjust="0"/>
  </p:normalViewPr>
  <p:slideViewPr>
    <p:cSldViewPr snapToGrid="0">
      <p:cViewPr varScale="1">
        <p:scale>
          <a:sx n="77" d="100"/>
          <a:sy n="77" d="100"/>
        </p:scale>
        <p:origin x="91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50FBD1F2-4C55-4F57-89A8-2CE481D690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AD8AF2-E2AE-4C52-B9B4-6AF1129ABC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7D71-3488-444E-AE19-0433C56E2C7E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AD7158-BD18-4335-A692-E24BD6487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324F83E-65E2-4AD5-8920-3D24836695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44EC-BD58-4F28-9CE2-D871C7A72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84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>
            <a:extLst>
              <a:ext uri="{FF2B5EF4-FFF2-40B4-BE49-F238E27FC236}">
                <a16:creationId xmlns:a16="http://schemas.microsoft.com/office/drawing/2014/main" id="{15188BC1-6A29-4440-851D-78704FAB54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211B2550-E4FE-40D9-A53F-2775EFA85CB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F61C30A-C0A4-4AFE-B122-7126E4E39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C62D65B1-DDB6-4F1A-88B0-3B1C4F1EA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5E9ACDDD-734C-439C-A7A6-33549EC76CAD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6E5CC459-AFC2-49DE-B801-EEB20CDBE33B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A2B73FD6-F47F-48EE-82AA-5A3168F3F71E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56EC3890-4041-4784-B83D-1B8D1BE6BDB2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64A12066-C274-4EF7-8DE1-E02EED926CDC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AC3714D8-4584-4F0A-800A-5261BA8EF8F4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0F3C65CC-7E77-4C46-89D1-D00C186A3555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2452FC2B-A2F2-462D-8499-66AAA65B8E78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E1C6528E-F6B8-4B28-8A1D-68521FC82926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ECD90067-51ED-4A43-A3BD-CD265C378EEF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1BA7FCFF-2FF9-46D6-B1B8-3DB46F728CDB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78DF5C15-3EF1-447F-9E8A-770F9964A14B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9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74BFAC0B-7266-44AA-95B9-0CDD12C49151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64D47566-C59E-4DF7-B920-1072863AEA5B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46E86B14-EF02-42D6-B109-FEBF549788DB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Ривкінд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Й.Я.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2E85CBAB-CDEB-4DBC-AC03-90264482228A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771C9307-559A-4419-95B2-3E77B2D2182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FC1D8954-ED9B-48A9-80B2-42A18C99F94F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6" name="Графіка 3">
              <a:extLst>
                <a:ext uri="{FF2B5EF4-FFF2-40B4-BE49-F238E27FC236}">
                  <a16:creationId xmlns:a16="http://schemas.microsoft.com/office/drawing/2014/main" id="{F1FE3724-EA3E-4A0C-94A8-4AFBDC45D173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8" name="Полілінія: фігура 27">
                <a:extLst>
                  <a:ext uri="{FF2B5EF4-FFF2-40B4-BE49-F238E27FC236}">
                    <a16:creationId xmlns:a16="http://schemas.microsoft.com/office/drawing/2014/main" id="{981E16ED-E14F-40A7-8B15-813654CA55EB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9" name="Графіка 3">
                <a:extLst>
                  <a:ext uri="{FF2B5EF4-FFF2-40B4-BE49-F238E27FC236}">
                    <a16:creationId xmlns:a16="http://schemas.microsoft.com/office/drawing/2014/main" id="{190B7C31-3B2A-4E5C-AC3C-33EFC28CA9FF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94C9460F-C214-47E8-AD0C-EDED0B9F4B57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54AA98C1-09FC-4562-ABF4-90551A4EA5B5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A0AB8D5F-4159-466B-993A-4954156D26A7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D5120B30-71C3-41E6-BC35-9B813C947926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5" name="Полілінія: фігура 34">
                  <a:extLst>
                    <a:ext uri="{FF2B5EF4-FFF2-40B4-BE49-F238E27FC236}">
                      <a16:creationId xmlns:a16="http://schemas.microsoft.com/office/drawing/2014/main" id="{B81C0675-9DC1-4482-85AE-41F1F5F055D5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0" name="Полілінія: фігура 29">
                <a:extLst>
                  <a:ext uri="{FF2B5EF4-FFF2-40B4-BE49-F238E27FC236}">
                    <a16:creationId xmlns:a16="http://schemas.microsoft.com/office/drawing/2014/main" id="{F0DC46B9-CC58-4BB8-B634-FD933ED38902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7" name="Прямокутник: округлені кути 26">
              <a:extLst>
                <a:ext uri="{FF2B5EF4-FFF2-40B4-BE49-F238E27FC236}">
                  <a16:creationId xmlns:a16="http://schemas.microsoft.com/office/drawing/2014/main" id="{EED26023-E18F-47A6-88CE-92751A8FAD1C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9CF7F389-44D9-4E27-B849-0760F744231D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40F268-C8DC-4A43-8D79-2ADEF9F52253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99809887-F5FF-4B6D-94D2-FAA822832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71ABBEAD-E17F-403A-9CF1-1AC97AEC0BD2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4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4.2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418C355A-BEF5-45F8-B60D-B62C58B1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A63514-51BF-4EB1-A1B3-342E4DF89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800" dirty="0"/>
              <a:t>Поняття таблиці, поля, запису, ключа таблиці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82FFB42-9BAA-47F7-8720-601FBE84A3B3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</a:t>
            </a:r>
            <a:r>
              <a:rPr lang="uk-UA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35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2401BFB7-CAD7-483F-9C15-FE0F341D8A5D}"/>
              </a:ext>
            </a:extLst>
          </p:cNvPr>
          <p:cNvGrpSpPr/>
          <p:nvPr/>
        </p:nvGrpSpPr>
        <p:grpSpPr>
          <a:xfrm>
            <a:off x="6587449" y="3942640"/>
            <a:ext cx="2336812" cy="2336812"/>
            <a:chOff x="896167" y="607731"/>
            <a:chExt cx="4774296" cy="4774296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868AEC7-7B70-4F35-A0FF-C6D7800B6D24}"/>
                </a:ext>
              </a:extLst>
            </p:cNvPr>
            <p:cNvSpPr/>
            <p:nvPr/>
          </p:nvSpPr>
          <p:spPr>
            <a:xfrm>
              <a:off x="896167" y="607731"/>
              <a:ext cx="4774296" cy="4774296"/>
            </a:xfrm>
            <a:prstGeom prst="ellipse">
              <a:avLst/>
            </a:prstGeom>
            <a:solidFill>
              <a:srgbClr val="AC9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4" name="Picture 2" descr="Ð ÐµÐ·ÑÐ»ÑÑÐ°Ñ Ð¿Ð¾ÑÑÐºÑ Ð·Ð¾Ð±ÑÐ°Ð¶ÐµÐ½Ñ Ð·Ð° Ð·Ð°Ð¿Ð¸ÑÐ¾Ð¼ &quot;Access new icon&quot;">
              <a:extLst>
                <a:ext uri="{FF2B5EF4-FFF2-40B4-BE49-F238E27FC236}">
                  <a16:creationId xmlns:a16="http://schemas.microsoft.com/office/drawing/2014/main" id="{A64E2781-7BF8-4553-BF11-F0E2C763D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082" y="1475976"/>
              <a:ext cx="3017366" cy="301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6AC9C1-6731-43E6-8EC7-DC483BB7B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32" y="3937637"/>
            <a:ext cx="2336810" cy="23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Чи знаєте ви, що...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0EA8C-1661-4D6C-95EF-EC4BE1F591EE}"/>
              </a:ext>
            </a:extLst>
          </p:cNvPr>
          <p:cNvSpPr txBox="1"/>
          <p:nvPr/>
        </p:nvSpPr>
        <p:spPr>
          <a:xfrm>
            <a:off x="72007" y="1196763"/>
            <a:ext cx="8654550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свої заслуги Е. Ф.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Кодд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46454-F0FF-4699-AF89-755EF2C0DB93}"/>
              </a:ext>
            </a:extLst>
          </p:cNvPr>
          <p:cNvSpPr txBox="1"/>
          <p:nvPr/>
        </p:nvSpPr>
        <p:spPr>
          <a:xfrm>
            <a:off x="72007" y="1843263"/>
            <a:ext cx="865455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1976 році був визнаний «Людиною </a:t>
            </a:r>
            <a:r>
              <a:rPr lang="en-US" sz="2800" b="1" i="1" kern="0" dirty="0">
                <a:solidFill>
                  <a:srgbClr val="FFFFFF"/>
                </a:solidFill>
              </a:rPr>
              <a:t>IBM»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4DCA6-3859-434A-BE77-CE891971FEE8}"/>
              </a:ext>
            </a:extLst>
          </p:cNvPr>
          <p:cNvSpPr txBox="1"/>
          <p:nvPr/>
        </p:nvSpPr>
        <p:spPr>
          <a:xfrm>
            <a:off x="72007" y="2920650"/>
            <a:ext cx="8654550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1981 році нагороджено однією з найпрестижніших в інформатиці відзнак — премією Тюрінга.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2A059-CB42-430B-BACD-2D8BE28E3923}"/>
              </a:ext>
            </a:extLst>
          </p:cNvPr>
          <p:cNvSpPr txBox="1"/>
          <p:nvPr/>
        </p:nvSpPr>
        <p:spPr>
          <a:xfrm>
            <a:off x="72007" y="4428926"/>
            <a:ext cx="8654550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2002 році за версією часопису </a:t>
            </a:r>
            <a:r>
              <a:rPr lang="en-US" sz="2800" b="1" i="1" kern="0" dirty="0">
                <a:solidFill>
                  <a:srgbClr val="FFFFFF"/>
                </a:solidFill>
              </a:rPr>
              <a:t>Forbs </a:t>
            </a:r>
            <a:r>
              <a:rPr lang="uk-UA" sz="2800" b="1" i="1" kern="0" dirty="0">
                <a:solidFill>
                  <a:srgbClr val="FFFFFF"/>
                </a:solidFill>
              </a:rPr>
              <a:t>реляційну модель бази даних було визнано однією з найважливіших інновацій за попередні 85 років.</a:t>
            </a:r>
          </a:p>
        </p:txBody>
      </p:sp>
      <p:pic>
        <p:nvPicPr>
          <p:cNvPr id="2050" name="Picture 2" descr="computer-pioneers-edgar-f-ted-codd - CHM">
            <a:extLst>
              <a:ext uri="{FF2B5EF4-FFF2-40B4-BE49-F238E27FC236}">
                <a16:creationId xmlns:a16="http://schemas.microsoft.com/office/drawing/2014/main" id="{84EA0974-0B27-4D41-89F0-9CEAF58AD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/>
          <a:stretch/>
        </p:blipFill>
        <p:spPr bwMode="auto">
          <a:xfrm>
            <a:off x="8855764" y="1196762"/>
            <a:ext cx="3264227" cy="504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поняття реляційної бази даних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89380-1B89-40F7-A32F-AE0FCAD1787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Основою структури даних реляційної бази даних є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F961A9F7-8ABA-4C67-AFDC-7A1221D75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r="2338"/>
          <a:stretch/>
        </p:blipFill>
        <p:spPr bwMode="auto">
          <a:xfrm>
            <a:off x="4991548" y="2244841"/>
            <a:ext cx="7128444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C3DFB4-90B6-4DCF-8A89-50EA693A980A}"/>
              </a:ext>
            </a:extLst>
          </p:cNvPr>
          <p:cNvSpPr txBox="1"/>
          <p:nvPr/>
        </p:nvSpPr>
        <p:spPr>
          <a:xfrm>
            <a:off x="72008" y="2244841"/>
            <a:ext cx="4790448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таблицях кожний рядок містить набір значень властивостей одного з об’єктів предметної області. Кожний стовпець таблиці містить набір значень певної властивості об’єктів предметної області.</a:t>
            </a:r>
          </a:p>
        </p:txBody>
      </p:sp>
    </p:spTree>
    <p:extLst>
      <p:ext uri="{BB962C8B-B14F-4D97-AF65-F5344CB8AC3E}">
        <p14:creationId xmlns:p14="http://schemas.microsoft.com/office/powerpoint/2010/main" val="6210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F240EB3-CB41-4654-9739-925879D9B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03" y="2887856"/>
            <a:ext cx="11014147" cy="322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поняття реляційної бази даних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5A3B2-AF9F-4756-B5CD-345564283D6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Така таблиця з точки зору математики задає відношення між множинами.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A63AEEE-9747-4F33-A6AA-D7108E202705}"/>
              </a:ext>
            </a:extLst>
          </p:cNvPr>
          <p:cNvSpPr/>
          <p:nvPr/>
        </p:nvSpPr>
        <p:spPr>
          <a:xfrm>
            <a:off x="6211824" y="2866339"/>
            <a:ext cx="1621536" cy="32484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75168-B42C-423B-B052-0DFAC21C7229}"/>
              </a:ext>
            </a:extLst>
          </p:cNvPr>
          <p:cNvSpPr txBox="1"/>
          <p:nvPr/>
        </p:nvSpPr>
        <p:spPr>
          <a:xfrm>
            <a:off x="5884434" y="2245261"/>
            <a:ext cx="6237716" cy="461665"/>
          </a:xfrm>
          <a:prstGeom prst="wedgeRectCallout">
            <a:avLst>
              <a:gd name="adj1" fmla="val -35513"/>
              <a:gd name="adj2" fmla="val 1027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Стовпець таблиці (поле, атрибут)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E5CE80-CBF7-416C-90FD-6DBE2BF20922}"/>
              </a:ext>
            </a:extLst>
          </p:cNvPr>
          <p:cNvSpPr txBox="1"/>
          <p:nvPr/>
        </p:nvSpPr>
        <p:spPr>
          <a:xfrm rot="16200000">
            <a:off x="-1655224" y="3970335"/>
            <a:ext cx="4281145" cy="830997"/>
          </a:xfrm>
          <a:prstGeom prst="wedgeRectCallout">
            <a:avLst>
              <a:gd name="adj1" fmla="val -1269"/>
              <a:gd name="adj2" fmla="val 13163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таблиці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(запис, кортеж)</a:t>
            </a:r>
          </a:p>
        </p:txBody>
      </p:sp>
    </p:spTree>
    <p:extLst>
      <p:ext uri="{BB962C8B-B14F-4D97-AF65-F5344CB8AC3E}">
        <p14:creationId xmlns:p14="http://schemas.microsoft.com/office/powerpoint/2010/main" val="291223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поняття реляційної бази даних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0A946B0-AE1F-44A7-B4DB-AB22A6FA1603}"/>
              </a:ext>
            </a:extLst>
          </p:cNvPr>
          <p:cNvSpPr/>
          <p:nvPr/>
        </p:nvSpPr>
        <p:spPr>
          <a:xfrm>
            <a:off x="69850" y="1196763"/>
            <a:ext cx="5972332" cy="19055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Рядок таблиці реляційної бази даних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записом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кортежем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D80AF80-1BC2-4F8B-9B32-5D0E6F3599C8}"/>
              </a:ext>
            </a:extLst>
          </p:cNvPr>
          <p:cNvSpPr/>
          <p:nvPr/>
        </p:nvSpPr>
        <p:spPr>
          <a:xfrm>
            <a:off x="6149820" y="1196763"/>
            <a:ext cx="5972332" cy="19055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Стовпець таблиці реляційної бази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даних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полем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атрибутом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Picture 2" descr="row, table icon">
            <a:extLst>
              <a:ext uri="{FF2B5EF4-FFF2-40B4-BE49-F238E27FC236}">
                <a16:creationId xmlns:a16="http://schemas.microsoft.com/office/drawing/2014/main" id="{E06E584F-A4FE-4C55-8D61-12B45EF6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9" y="3202338"/>
            <a:ext cx="4258734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lumn, table icon">
            <a:extLst>
              <a:ext uri="{FF2B5EF4-FFF2-40B4-BE49-F238E27FC236}">
                <a16:creationId xmlns:a16="http://schemas.microsoft.com/office/drawing/2014/main" id="{1E6A4F99-80EE-4ADE-B8B4-2D1F9EA63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01" y="3219883"/>
            <a:ext cx="4258734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поняття реляційної бази даних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86BA7-BEBB-48E4-BEA7-9B012365668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Запис містить значення властивостей одного об’єкта із множини однорідних об’єктів. Наприклад, у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Монітори</a:t>
            </a:r>
            <a:r>
              <a:rPr lang="uk-UA" sz="2800" b="1" i="1" kern="0" dirty="0">
                <a:solidFill>
                  <a:srgbClr val="FFFFFF"/>
                </a:solidFill>
              </a:rPr>
              <a:t> п'ятий зверху запис містить такий набір даних: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B5568-F2BC-41F5-BD06-1FF722B63AE3}"/>
              </a:ext>
            </a:extLst>
          </p:cNvPr>
          <p:cNvSpPr txBox="1"/>
          <p:nvPr/>
        </p:nvSpPr>
        <p:spPr>
          <a:xfrm>
            <a:off x="72008" y="2714986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АОС; 22</a:t>
            </a:r>
            <a:r>
              <a:rPr lang="en-US" sz="2800" b="1" i="1" kern="0" dirty="0">
                <a:solidFill>
                  <a:srgbClr val="FFFFFF"/>
                </a:solidFill>
              </a:rPr>
              <a:t>”</a:t>
            </a:r>
            <a:r>
              <a:rPr lang="uk-UA" sz="2800" b="1" i="1" kern="0" dirty="0">
                <a:solidFill>
                  <a:srgbClr val="FFFFFF"/>
                </a:solidFill>
              </a:rPr>
              <a:t>; </a:t>
            </a:r>
            <a:r>
              <a:rPr lang="en-US" sz="2800" b="1" i="1" kern="0" dirty="0">
                <a:solidFill>
                  <a:srgbClr val="FFFFFF"/>
                </a:solidFill>
              </a:rPr>
              <a:t>G2460PF; 20.09.2021; 4 288,00 </a:t>
            </a:r>
            <a:r>
              <a:rPr lang="en-US" sz="2800" i="1" kern="0" dirty="0">
                <a:solidFill>
                  <a:srgbClr val="FFFFFF"/>
                </a:solidFill>
              </a:rPr>
              <a:t>₴</a:t>
            </a:r>
            <a:r>
              <a:rPr lang="uk-UA" sz="2800" i="1" kern="0" dirty="0">
                <a:solidFill>
                  <a:srgbClr val="FFFFFF"/>
                </a:solidFill>
              </a:rPr>
              <a:t>;</a:t>
            </a:r>
            <a:r>
              <a:rPr lang="en-US" sz="2800" b="1" i="1" kern="0" dirty="0">
                <a:solidFill>
                  <a:srgbClr val="FFFFFF"/>
                </a:solidFill>
              </a:rPr>
              <a:t> 36; 7</a:t>
            </a:r>
            <a:r>
              <a:rPr lang="uk-UA" sz="2800" b="1" i="1" kern="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81DF9-D4DC-44EF-8E1D-241ABB614643}"/>
              </a:ext>
            </a:extLst>
          </p:cNvPr>
          <p:cNvSpPr txBox="1"/>
          <p:nvPr/>
        </p:nvSpPr>
        <p:spPr>
          <a:xfrm>
            <a:off x="70929" y="337143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дані є значеннями відповідних властивостей одного об’єкта множини </a:t>
            </a:r>
            <a:r>
              <a:rPr lang="uk-UA" sz="2800" b="1" i="1" kern="0" dirty="0">
                <a:solidFill>
                  <a:srgbClr val="FFFF00"/>
                </a:solidFill>
              </a:rPr>
              <a:t>Монітори</a:t>
            </a:r>
            <a:r>
              <a:rPr lang="uk-UA" sz="2800" b="1" i="1" kern="0" dirty="0">
                <a:solidFill>
                  <a:srgbClr val="FFFFFF"/>
                </a:solidFill>
              </a:rPr>
              <a:t>: Виробник, Розмір діагоналі, Модель, Дата поставки, Ціна, Термін гарантії, Кількість.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CBFC7-0682-42B0-BC13-F44970021601}"/>
              </a:ext>
            </a:extLst>
          </p:cNvPr>
          <p:cNvSpPr txBox="1"/>
          <p:nvPr/>
        </p:nvSpPr>
        <p:spPr>
          <a:xfrm>
            <a:off x="70929" y="4889657"/>
            <a:ext cx="9500454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Інший запис містить набір значень тих самих властивостей, але вже іншого об’єкта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rgbClr val="FFFFFF"/>
                </a:solidFill>
              </a:rPr>
              <a:t>– </a:t>
            </a:r>
            <a:r>
              <a:rPr lang="uk-UA" sz="2800" b="1" i="1" kern="0" dirty="0">
                <a:solidFill>
                  <a:srgbClr val="FFFF00"/>
                </a:solidFill>
              </a:rPr>
              <a:t>іншого монітора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9" name="Picture 2" descr="computer icon">
            <a:extLst>
              <a:ext uri="{FF2B5EF4-FFF2-40B4-BE49-F238E27FC236}">
                <a16:creationId xmlns:a16="http://schemas.microsoft.com/office/drawing/2014/main" id="{67E87991-D515-42A3-BDD8-8E8DA1712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23231" r="33176" b="27332"/>
          <a:stretch/>
        </p:blipFill>
        <p:spPr bwMode="auto">
          <a:xfrm>
            <a:off x="9740348" y="4815840"/>
            <a:ext cx="2380723" cy="19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поняття реляційної бази даних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A5A41-3E1F-41F5-855F-A659DB7B9A38}"/>
              </a:ext>
            </a:extLst>
          </p:cNvPr>
          <p:cNvSpPr txBox="1"/>
          <p:nvPr/>
        </p:nvSpPr>
        <p:spPr>
          <a:xfrm>
            <a:off x="72008" y="1196763"/>
            <a:ext cx="12050142" cy="21698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Поле</a:t>
            </a:r>
            <a:r>
              <a:rPr lang="uk-UA" sz="2700" b="1" i="1" kern="0" dirty="0">
                <a:solidFill>
                  <a:srgbClr val="FFFFFF"/>
                </a:solidFill>
              </a:rPr>
              <a:t> має ім’я, яке пов’язано з назвою властивості. Поле містить множину значень однієї властивості всіх об’єктів множини. Дані, що містяться в кожному полі таблиці, є однотипними. Для кожного поля під час </a:t>
            </a:r>
            <a:r>
              <a:rPr lang="uk-UA" sz="2700" b="1" i="1" kern="0" dirty="0" err="1">
                <a:solidFill>
                  <a:srgbClr val="FFFFFF"/>
                </a:solidFill>
              </a:rPr>
              <a:t>проєктування</a:t>
            </a:r>
            <a:r>
              <a:rPr lang="uk-UA" sz="2700" b="1" i="1" kern="0" dirty="0">
                <a:solidFill>
                  <a:srgbClr val="FFFFFF"/>
                </a:solidFill>
              </a:rPr>
              <a:t> таблиці бази даних установлюється </a:t>
            </a:r>
            <a:r>
              <a:rPr lang="uk-UA" sz="2700" b="1" i="1" kern="0" dirty="0">
                <a:solidFill>
                  <a:srgbClr val="FFFF00"/>
                </a:solidFill>
              </a:rPr>
              <a:t>тип даних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76224-A9C3-43B5-877C-C7007DFEA5C0}"/>
              </a:ext>
            </a:extLst>
          </p:cNvPr>
          <p:cNvSpPr txBox="1"/>
          <p:nvPr/>
        </p:nvSpPr>
        <p:spPr>
          <a:xfrm>
            <a:off x="78161" y="3511704"/>
            <a:ext cx="12050142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Типи даних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A02B253-2EA2-4910-8034-15C9B3CDCE07}"/>
              </a:ext>
            </a:extLst>
          </p:cNvPr>
          <p:cNvSpPr/>
          <p:nvPr/>
        </p:nvSpPr>
        <p:spPr>
          <a:xfrm>
            <a:off x="6170569" y="4615972"/>
            <a:ext cx="5946042" cy="6690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Число</a:t>
            </a: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8D66BDDD-6A6D-4282-AE53-9522C5CF43B3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515539" y="4096479"/>
            <a:ext cx="0" cy="1709940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9DBBBFF-ADF4-43BF-8C4C-8D7BB23AAF78}"/>
              </a:ext>
            </a:extLst>
          </p:cNvPr>
          <p:cNvSpPr/>
          <p:nvPr/>
        </p:nvSpPr>
        <p:spPr>
          <a:xfrm>
            <a:off x="72008" y="5806419"/>
            <a:ext cx="2887061" cy="677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Текст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862494E-579F-47FB-8C7C-2312EB090185}"/>
              </a:ext>
            </a:extLst>
          </p:cNvPr>
          <p:cNvSpPr/>
          <p:nvPr/>
        </p:nvSpPr>
        <p:spPr>
          <a:xfrm>
            <a:off x="3125138" y="5806419"/>
            <a:ext cx="2887061" cy="677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Дата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D5E11BD-02D6-4B90-890B-04E535D59FFF}"/>
              </a:ext>
            </a:extLst>
          </p:cNvPr>
          <p:cNvSpPr/>
          <p:nvPr/>
        </p:nvSpPr>
        <p:spPr>
          <a:xfrm>
            <a:off x="6178267" y="5806419"/>
            <a:ext cx="2887061" cy="677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Грошовий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2E04470-B474-4416-B42C-B9F402DBB554}"/>
              </a:ext>
            </a:extLst>
          </p:cNvPr>
          <p:cNvSpPr/>
          <p:nvPr/>
        </p:nvSpPr>
        <p:spPr>
          <a:xfrm>
            <a:off x="9229550" y="5808337"/>
            <a:ext cx="2887061" cy="677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Ціле число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CB93F38D-43BD-47CF-98F7-5DFA11C753BF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567379" y="4096479"/>
            <a:ext cx="1290" cy="1709940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FD10F120-46D2-4808-9622-F4A7F7F2C00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143590" y="4096479"/>
            <a:ext cx="0" cy="519493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6DC66D2E-2201-48CC-8DEF-06A1C475FF7F}"/>
              </a:ext>
            </a:extLst>
          </p:cNvPr>
          <p:cNvCxnSpPr>
            <a:cxnSpLocks/>
            <a:stCxn id="10" idx="0"/>
            <a:endCxn id="6" idx="2"/>
          </p:cNvCxnSpPr>
          <p:nvPr/>
        </p:nvCxnSpPr>
        <p:spPr>
          <a:xfrm flipV="1">
            <a:off x="7621798" y="5285009"/>
            <a:ext cx="1521792" cy="521410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D3632C6D-A318-46D6-84D5-F9A83AB5725C}"/>
              </a:ext>
            </a:extLst>
          </p:cNvPr>
          <p:cNvCxnSpPr>
            <a:cxnSpLocks/>
            <a:stCxn id="12" idx="0"/>
            <a:endCxn id="6" idx="2"/>
          </p:cNvCxnSpPr>
          <p:nvPr/>
        </p:nvCxnSpPr>
        <p:spPr>
          <a:xfrm flipH="1" flipV="1">
            <a:off x="9143590" y="5285009"/>
            <a:ext cx="1529491" cy="523328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8F1CF1B-5B47-406E-9CF6-45BD86CA555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 полів: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поняття реляційної бази даних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256D8-9D3E-400B-9C89-1E8572D50087}"/>
              </a:ext>
            </a:extLst>
          </p:cNvPr>
          <p:cNvSpPr txBox="1"/>
          <p:nvPr/>
        </p:nvSpPr>
        <p:spPr>
          <a:xfrm>
            <a:off x="3786809" y="1854096"/>
            <a:ext cx="833261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установлено текстовий тип даних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CAE3543-D321-4401-AD1A-E98055CE899B}"/>
              </a:ext>
            </a:extLst>
          </p:cNvPr>
          <p:cNvSpPr/>
          <p:nvPr/>
        </p:nvSpPr>
        <p:spPr>
          <a:xfrm>
            <a:off x="72008" y="1854096"/>
            <a:ext cx="3565714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Виробник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2A8C862-4A1F-4E85-8C76-88CCB9C6AA64}"/>
              </a:ext>
            </a:extLst>
          </p:cNvPr>
          <p:cNvSpPr/>
          <p:nvPr/>
        </p:nvSpPr>
        <p:spPr>
          <a:xfrm>
            <a:off x="72008" y="2520018"/>
            <a:ext cx="3565714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Ціна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0E0B854-67C9-44E5-B247-B391AB179038}"/>
              </a:ext>
            </a:extLst>
          </p:cNvPr>
          <p:cNvSpPr/>
          <p:nvPr/>
        </p:nvSpPr>
        <p:spPr>
          <a:xfrm>
            <a:off x="72008" y="3185940"/>
            <a:ext cx="3565714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D5803B5-63FA-49B5-BAD0-A4030262A630}"/>
              </a:ext>
            </a:extLst>
          </p:cNvPr>
          <p:cNvSpPr/>
          <p:nvPr/>
        </p:nvSpPr>
        <p:spPr>
          <a:xfrm>
            <a:off x="3786808" y="2535971"/>
            <a:ext cx="8332614" cy="18382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установлено числовий тип даних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AEB8EAD-12BD-4B1A-AB0D-34D3BA7B9316}"/>
              </a:ext>
            </a:extLst>
          </p:cNvPr>
          <p:cNvSpPr/>
          <p:nvPr/>
        </p:nvSpPr>
        <p:spPr>
          <a:xfrm>
            <a:off x="69280" y="3850970"/>
            <a:ext cx="3565714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Термін гарантії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7E4626-07B3-4061-A8A9-44C88A5CDDF0}"/>
              </a:ext>
            </a:extLst>
          </p:cNvPr>
          <p:cNvSpPr txBox="1"/>
          <p:nvPr/>
        </p:nvSpPr>
        <p:spPr>
          <a:xfrm>
            <a:off x="3784081" y="4510969"/>
            <a:ext cx="833261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установлено грошовий тип даних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6D8494A-9853-4723-8964-DBA6FD336448}"/>
              </a:ext>
            </a:extLst>
          </p:cNvPr>
          <p:cNvSpPr/>
          <p:nvPr/>
        </p:nvSpPr>
        <p:spPr>
          <a:xfrm>
            <a:off x="69280" y="4510969"/>
            <a:ext cx="3565714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Ціна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1254D051-94AA-42B7-9458-46A7C2801A85}"/>
              </a:ext>
            </a:extLst>
          </p:cNvPr>
          <p:cNvSpPr/>
          <p:nvPr/>
        </p:nvSpPr>
        <p:spPr>
          <a:xfrm>
            <a:off x="69280" y="5183414"/>
            <a:ext cx="3565714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3F0C0CC8-B47F-4597-94D3-867506EDB0E1}"/>
              </a:ext>
            </a:extLst>
          </p:cNvPr>
          <p:cNvSpPr/>
          <p:nvPr/>
        </p:nvSpPr>
        <p:spPr>
          <a:xfrm>
            <a:off x="69280" y="5849336"/>
            <a:ext cx="3565714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Термін гарантії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5C86EB97-F11B-45D2-A006-810B5D199265}"/>
              </a:ext>
            </a:extLst>
          </p:cNvPr>
          <p:cNvSpPr/>
          <p:nvPr/>
        </p:nvSpPr>
        <p:spPr>
          <a:xfrm>
            <a:off x="3784080" y="5199367"/>
            <a:ext cx="8332614" cy="11731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установлено тип даних ціле число</a:t>
            </a:r>
          </a:p>
        </p:txBody>
      </p:sp>
    </p:spTree>
    <p:extLst>
      <p:ext uri="{BB962C8B-B14F-4D97-AF65-F5344CB8AC3E}">
        <p14:creationId xmlns:p14="http://schemas.microsoft.com/office/powerpoint/2010/main" val="35809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поняття реляційної бази даних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DC07C-51D5-4525-9B63-F27432FEB623}"/>
              </a:ext>
            </a:extLst>
          </p:cNvPr>
          <p:cNvSpPr txBox="1"/>
          <p:nvPr/>
        </p:nvSpPr>
        <p:spPr>
          <a:xfrm>
            <a:off x="72008" y="1196763"/>
            <a:ext cx="3854533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зберігання даних про об’єкти деякої предметної області може бути використано кілька таблиць, які можуть бути пов’язані між собою. </a:t>
            </a:r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1EDD418B-3B6E-4816-8E20-D26D36AA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71" y="1242210"/>
            <a:ext cx="7943922" cy="496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Ключі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2C7BF-3BA8-4396-8D41-1A32812C7A7D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базах даних передбачена обов’язкова вимога ідентифікації об’єктів за рахунок унікальності набору значень їх властивостей.</a:t>
            </a:r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DB1E2976-3EB4-41F1-946C-F8431D4CD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0"/>
          <a:stretch/>
        </p:blipFill>
        <p:spPr bwMode="auto">
          <a:xfrm>
            <a:off x="851496" y="2743199"/>
            <a:ext cx="10489008" cy="373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Ключі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185D6-0A96-4F14-B613-79012B54C6E7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  таблиці   реляційної бази даних це означає, що значення хоча б в одному з полів не повинні повторюватися. Таке поле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ключовим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ключем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. Ключові поля ще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ідентифікаторами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067A7-3572-405D-986D-221F030F4E31}"/>
              </a:ext>
            </a:extLst>
          </p:cNvPr>
          <p:cNvSpPr txBox="1"/>
          <p:nvPr/>
        </p:nvSpPr>
        <p:spPr>
          <a:xfrm>
            <a:off x="72009" y="3549173"/>
            <a:ext cx="900744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окремих реалізаціях реляційних баз даних допускається ідентифікація об’єкта бази даних за набором значень кількох властивостей, тобто ключем буде набір даних з кількох полів, наприклад трьох полів: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C14F40B-78FE-4AB3-BF95-8C221A5177EF}"/>
              </a:ext>
            </a:extLst>
          </p:cNvPr>
          <p:cNvSpPr/>
          <p:nvPr/>
        </p:nvSpPr>
        <p:spPr>
          <a:xfrm>
            <a:off x="9232930" y="3549173"/>
            <a:ext cx="2887061" cy="7216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місто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C1AB5CA-F4C1-4D9F-BFF6-CAE149589C41}"/>
              </a:ext>
            </a:extLst>
          </p:cNvPr>
          <p:cNvSpPr/>
          <p:nvPr/>
        </p:nvSpPr>
        <p:spPr>
          <a:xfrm>
            <a:off x="9232928" y="4527194"/>
            <a:ext cx="2887061" cy="7216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вулиця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7C6F4D5-C0B4-41C9-AA31-18325171F618}"/>
              </a:ext>
            </a:extLst>
          </p:cNvPr>
          <p:cNvSpPr/>
          <p:nvPr/>
        </p:nvSpPr>
        <p:spPr>
          <a:xfrm>
            <a:off x="9232929" y="5505216"/>
            <a:ext cx="2887061" cy="7216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будинок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4ACD7E-5D08-4F7C-B8DF-867AA69B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Поняття таблиці, поля, запису,</a:t>
            </a:r>
            <a:br>
              <a:rPr lang="uk-UA" dirty="0"/>
            </a:br>
            <a:r>
              <a:rPr lang="uk-UA" dirty="0"/>
              <a:t>ключа таблиці бази даних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8A4493C3-99A2-4845-82FC-B26D5BD7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CEA7D-BF1E-4000-B770-1B478E9CD400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 використовуються комп’ютеризовані бази даних? Які з них ви вже використовували?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483DD-EAEF-44D9-A2EA-99CCBCA108D8}"/>
              </a:ext>
            </a:extLst>
          </p:cNvPr>
          <p:cNvSpPr txBox="1"/>
          <p:nvPr/>
        </p:nvSpPr>
        <p:spPr>
          <a:xfrm>
            <a:off x="70928" y="2240455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подаються дані в електронних таблицях, як позначаються в них рядки і стопці?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698A7F-6085-4951-A893-AEFE9488BBE0}"/>
              </a:ext>
            </a:extLst>
          </p:cNvPr>
          <p:cNvSpPr txBox="1"/>
          <p:nvPr/>
        </p:nvSpPr>
        <p:spPr>
          <a:xfrm>
            <a:off x="70928" y="3284147"/>
            <a:ext cx="540471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Облік яких об’єктів здійснюють у базі даних у бібліотеках? Значення яких властивостей, на вашу думку, треба занести в таку базу даних?</a:t>
            </a:r>
          </a:p>
        </p:txBody>
      </p:sp>
      <p:pic>
        <p:nvPicPr>
          <p:cNvPr id="17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id="{11B9E6C5-7BA2-4C19-AD14-1AC5F2210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6"/>
          <a:stretch/>
        </p:blipFill>
        <p:spPr bwMode="auto">
          <a:xfrm>
            <a:off x="5652641" y="3284147"/>
            <a:ext cx="5029703" cy="31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8F1CF1B-5B47-406E-9CF6-45BD86CA555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таблиці бази даних жодне з полів не передбачає використання унікальних даних.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Ключі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473CFE-DFC8-42F8-95EF-A151EC6D0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026"/>
          <a:stretch/>
        </p:blipFill>
        <p:spPr>
          <a:xfrm>
            <a:off x="234293" y="2251753"/>
            <a:ext cx="11723414" cy="230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072584-B535-42A5-8FC0-3C66B79E8871}"/>
              </a:ext>
            </a:extLst>
          </p:cNvPr>
          <p:cNvSpPr txBox="1"/>
          <p:nvPr/>
        </p:nvSpPr>
        <p:spPr>
          <a:xfrm>
            <a:off x="72008" y="4735085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таких випадках потрібно додатково вводити ще одне поле, значення в якому не будуть повторюватись у жодному із записів (рядків) таблиці. Таким полем може бути </a:t>
            </a:r>
            <a:r>
              <a:rPr lang="uk-UA" sz="2800" b="1" i="1" kern="0" dirty="0">
                <a:solidFill>
                  <a:srgbClr val="FFFF00"/>
                </a:solidFill>
              </a:rPr>
              <a:t>номер запису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71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Ключі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3D3A9-0988-4BDC-B65C-F41C652FA6C1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Зазвичай в одній базі даних створюють кілька таблиць, у кожній з яких розміщуються дані про певну сукупність однотипних об’єктів. Наприклад, у базі даних </a:t>
            </a:r>
            <a:r>
              <a:rPr lang="uk-UA" sz="2800" b="1" i="1" kern="0" dirty="0">
                <a:solidFill>
                  <a:srgbClr val="FFFF00"/>
                </a:solidFill>
              </a:rPr>
              <a:t>Школа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F5D37-DC05-4C2F-A63C-81375BAB0BAD}"/>
              </a:ext>
            </a:extLst>
          </p:cNvPr>
          <p:cNvSpPr txBox="1"/>
          <p:nvPr/>
        </p:nvSpPr>
        <p:spPr>
          <a:xfrm>
            <a:off x="4164496" y="3126304"/>
            <a:ext cx="7954927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поля: прізвища, ім’я, по батькові, спеціальність, навчальний предмет, категорія тощо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21E71A9-B3CF-41AA-8526-48688E91D474}"/>
              </a:ext>
            </a:extLst>
          </p:cNvPr>
          <p:cNvSpPr/>
          <p:nvPr/>
        </p:nvSpPr>
        <p:spPr>
          <a:xfrm>
            <a:off x="72009" y="3126303"/>
            <a:ext cx="3953340" cy="12926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 одній таблиці розміщуються дані про об’єкти </a:t>
            </a:r>
            <a:r>
              <a:rPr lang="uk-UA" sz="2600" b="1" i="1" kern="0" dirty="0">
                <a:solidFill>
                  <a:srgbClr val="FFFF00"/>
                </a:solidFill>
              </a:rPr>
              <a:t>учителі</a:t>
            </a:r>
            <a:endParaRPr lang="en-US" sz="2600" b="1" i="1" kern="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54DF32-E42D-4FDF-B599-C65297452BD7}"/>
              </a:ext>
            </a:extLst>
          </p:cNvPr>
          <p:cNvSpPr txBox="1"/>
          <p:nvPr/>
        </p:nvSpPr>
        <p:spPr>
          <a:xfrm>
            <a:off x="4162338" y="4565323"/>
            <a:ext cx="7954927" cy="169277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поля: день тижня, номер уроку, навчальний предмет, прізвище учителя, ім’я учителя, по батькові учителя, навчальний кабінет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AB212F2-3A2A-4EBD-BE7E-CB98DE6A4212}"/>
              </a:ext>
            </a:extLst>
          </p:cNvPr>
          <p:cNvSpPr/>
          <p:nvPr/>
        </p:nvSpPr>
        <p:spPr>
          <a:xfrm>
            <a:off x="69851" y="4565322"/>
            <a:ext cx="3953340" cy="16927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 іншій таблиці – дані про </a:t>
            </a:r>
            <a:r>
              <a:rPr lang="uk-UA" sz="2600" b="1" i="1" kern="0" dirty="0">
                <a:solidFill>
                  <a:srgbClr val="FFFF00"/>
                </a:solidFill>
              </a:rPr>
              <a:t>розклад</a:t>
            </a:r>
            <a:r>
              <a:rPr lang="uk-UA" sz="2600" b="1" i="1" kern="0" dirty="0">
                <a:solidFill>
                  <a:srgbClr val="FFFFFF"/>
                </a:solidFill>
              </a:rPr>
              <a:t> навчальних занять у 9-му класі </a:t>
            </a:r>
            <a:endParaRPr lang="en-US" sz="26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8F1CF1B-5B47-406E-9CF6-45BD86CA555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обох таблицях є поля, які містять дані про учителів: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Ключі</a:t>
            </a:r>
          </a:p>
        </p:txBody>
      </p:sp>
      <p:pic>
        <p:nvPicPr>
          <p:cNvPr id="5" name="Picture 2" descr="attention, notice, warning icon">
            <a:extLst>
              <a:ext uri="{FF2B5EF4-FFF2-40B4-BE49-F238E27FC236}">
                <a16:creationId xmlns:a16="http://schemas.microsoft.com/office/drawing/2014/main" id="{CF8BB4B5-4244-4A45-BF81-3F30B0832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2"/>
          <a:stretch/>
        </p:blipFill>
        <p:spPr bwMode="auto">
          <a:xfrm>
            <a:off x="69850" y="4900183"/>
            <a:ext cx="1349130" cy="129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7BFC376-ABAE-4125-B525-6F322493EDE9}"/>
              </a:ext>
            </a:extLst>
          </p:cNvPr>
          <p:cNvSpPr/>
          <p:nvPr/>
        </p:nvSpPr>
        <p:spPr>
          <a:xfrm>
            <a:off x="1567543" y="4900184"/>
            <a:ext cx="10554607" cy="12901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Тобто між таблицями встановлюється </a:t>
            </a:r>
            <a:r>
              <a:rPr lang="uk-UA" sz="2800" b="1" i="1" kern="0" dirty="0">
                <a:solidFill>
                  <a:srgbClr val="FFFF00"/>
                </a:solidFill>
              </a:rPr>
              <a:t>зв’язок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114B3-BE46-4A60-BAEC-D233A97A27D4}"/>
              </a:ext>
            </a:extLst>
          </p:cNvPr>
          <p:cNvSpPr txBox="1"/>
          <p:nvPr/>
        </p:nvSpPr>
        <p:spPr>
          <a:xfrm>
            <a:off x="69850" y="2808007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таких випадках для оптимізації введення та зберігання даних дані з однієї таблиці, у даному випадку з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учителі</a:t>
            </a:r>
            <a:r>
              <a:rPr lang="uk-UA" sz="2800" b="1" i="1" kern="0" dirty="0">
                <a:solidFill>
                  <a:srgbClr val="FFFFFF"/>
                </a:solidFill>
              </a:rPr>
              <a:t>, підставляються в іншу таблицю – з </a:t>
            </a:r>
            <a:r>
              <a:rPr lang="uk-UA" sz="2800" b="1" i="1" kern="0" dirty="0">
                <a:solidFill>
                  <a:srgbClr val="FFFF00"/>
                </a:solidFill>
              </a:rPr>
              <a:t>розкладом</a:t>
            </a:r>
            <a:r>
              <a:rPr lang="uk-UA" sz="2800" b="1" i="1" kern="0" dirty="0">
                <a:solidFill>
                  <a:srgbClr val="FFFFFF"/>
                </a:solidFill>
              </a:rPr>
              <a:t> навчальних занять.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29C3BC5-075D-44F0-BFDA-96473A87AC22}"/>
              </a:ext>
            </a:extLst>
          </p:cNvPr>
          <p:cNvSpPr/>
          <p:nvPr/>
        </p:nvSpPr>
        <p:spPr>
          <a:xfrm>
            <a:off x="72007" y="1857724"/>
            <a:ext cx="3973050" cy="8125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прізвище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CD26D86-19EE-477C-B4F9-4815C095CCEC}"/>
              </a:ext>
            </a:extLst>
          </p:cNvPr>
          <p:cNvSpPr/>
          <p:nvPr/>
        </p:nvSpPr>
        <p:spPr>
          <a:xfrm>
            <a:off x="4110552" y="1857724"/>
            <a:ext cx="3973050" cy="8125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ім’я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E289584-DB68-43B7-B1B0-13E65F4036EF}"/>
              </a:ext>
            </a:extLst>
          </p:cNvPr>
          <p:cNvSpPr/>
          <p:nvPr/>
        </p:nvSpPr>
        <p:spPr>
          <a:xfrm>
            <a:off x="8149100" y="1857724"/>
            <a:ext cx="3973050" cy="8125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 батькові</a:t>
            </a:r>
          </a:p>
        </p:txBody>
      </p:sp>
    </p:spTree>
    <p:extLst>
      <p:ext uri="{BB962C8B-B14F-4D97-AF65-F5344CB8AC3E}">
        <p14:creationId xmlns:p14="http://schemas.microsoft.com/office/powerpoint/2010/main" val="8897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8F1CF1B-5B47-406E-9CF6-45BD86CA555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множинністю виділяють такі типи зв’язків: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5BB44AB-3552-4168-93A6-4FC5ACCD0582}"/>
              </a:ext>
            </a:extLst>
          </p:cNvPr>
          <p:cNvSpPr/>
          <p:nvPr/>
        </p:nvSpPr>
        <p:spPr>
          <a:xfrm>
            <a:off x="72008" y="1860080"/>
            <a:ext cx="2887061" cy="154478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один до одного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C0D04DE-3E0F-41DF-B661-6C5D18A4073A}"/>
              </a:ext>
            </a:extLst>
          </p:cNvPr>
          <p:cNvSpPr/>
          <p:nvPr/>
        </p:nvSpPr>
        <p:spPr>
          <a:xfrm>
            <a:off x="3125138" y="1860080"/>
            <a:ext cx="2887061" cy="154478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один до багатьох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4600ABD-3514-4796-BD84-DB81675DB439}"/>
              </a:ext>
            </a:extLst>
          </p:cNvPr>
          <p:cNvSpPr/>
          <p:nvPr/>
        </p:nvSpPr>
        <p:spPr>
          <a:xfrm>
            <a:off x="6178267" y="1860080"/>
            <a:ext cx="2887061" cy="154478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багато до одного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A0E27A1-2D64-4BCA-A6D5-02919252F8CE}"/>
              </a:ext>
            </a:extLst>
          </p:cNvPr>
          <p:cNvSpPr/>
          <p:nvPr/>
        </p:nvSpPr>
        <p:spPr>
          <a:xfrm>
            <a:off x="9229550" y="1861998"/>
            <a:ext cx="2887061" cy="154478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багато до багатьох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CEABB07-8AE1-499A-B291-418C1F24FC5A}"/>
              </a:ext>
            </a:extLst>
          </p:cNvPr>
          <p:cNvSpPr/>
          <p:nvPr/>
        </p:nvSpPr>
        <p:spPr>
          <a:xfrm>
            <a:off x="72008" y="3499787"/>
            <a:ext cx="2887061" cy="15447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позначають </a:t>
            </a:r>
            <a:r>
              <a:rPr lang="uk-UA" sz="2800" b="1" i="1" kern="0" dirty="0">
                <a:solidFill>
                  <a:srgbClr val="FFFF00"/>
                </a:solidFill>
              </a:rPr>
              <a:t>1:1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477A43E-21E1-412C-A8AA-A04D188E5FEF}"/>
              </a:ext>
            </a:extLst>
          </p:cNvPr>
          <p:cNvSpPr/>
          <p:nvPr/>
        </p:nvSpPr>
        <p:spPr>
          <a:xfrm>
            <a:off x="3125138" y="3499787"/>
            <a:ext cx="2887061" cy="15447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позначають </a:t>
            </a:r>
            <a:r>
              <a:rPr lang="uk-UA" sz="2800" b="1" i="1" kern="0" dirty="0">
                <a:solidFill>
                  <a:srgbClr val="FFFF00"/>
                </a:solidFill>
              </a:rPr>
              <a:t>1:</a:t>
            </a:r>
            <a:r>
              <a:rPr lang="uk-UA" altLang="uk-UA" sz="2800" b="1" kern="0" dirty="0">
                <a:solidFill>
                  <a:srgbClr val="FFFF00"/>
                </a:solidFill>
                <a:sym typeface="Symbol" panose="05050102010706020507" pitchFamily="18" charset="2"/>
              </a:rPr>
              <a:t>∞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1:М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AC7B422-02C9-49EB-820B-0DE9BBC9F12F}"/>
              </a:ext>
            </a:extLst>
          </p:cNvPr>
          <p:cNvSpPr/>
          <p:nvPr/>
        </p:nvSpPr>
        <p:spPr>
          <a:xfrm>
            <a:off x="6178267" y="3499787"/>
            <a:ext cx="2887061" cy="15447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позначають </a:t>
            </a:r>
            <a:r>
              <a:rPr lang="uk-UA" altLang="uk-UA" sz="2800" b="1" kern="0" dirty="0">
                <a:solidFill>
                  <a:srgbClr val="FFFF00"/>
                </a:solidFill>
                <a:sym typeface="Symbol" panose="05050102010706020507" pitchFamily="18" charset="2"/>
              </a:rPr>
              <a:t>∞:1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М:1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7ED9310-00AB-4E85-A085-56AC11FAF72A}"/>
              </a:ext>
            </a:extLst>
          </p:cNvPr>
          <p:cNvSpPr/>
          <p:nvPr/>
        </p:nvSpPr>
        <p:spPr>
          <a:xfrm>
            <a:off x="9229550" y="3501705"/>
            <a:ext cx="2887061" cy="15447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позначають </a:t>
            </a:r>
            <a:r>
              <a:rPr lang="uk-UA" altLang="uk-UA" sz="2800" b="1" kern="0" dirty="0">
                <a:solidFill>
                  <a:srgbClr val="FFFF00"/>
                </a:solidFill>
                <a:sym typeface="Symbol" panose="05050102010706020507" pitchFamily="18" charset="2"/>
              </a:rPr>
              <a:t>∞:∞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М:М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C98E1-C81D-4840-9FC0-C231A5DA46A7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один до одного </a:t>
            </a:r>
            <a:r>
              <a:rPr lang="uk-UA" sz="2800" b="1" i="1" kern="0" dirty="0">
                <a:solidFill>
                  <a:srgbClr val="FFFFFF"/>
                </a:solidFill>
              </a:rPr>
              <a:t>(позначається як  </a:t>
            </a:r>
            <a:r>
              <a:rPr lang="uk-UA" sz="2800" b="1" i="1" kern="0" dirty="0">
                <a:solidFill>
                  <a:srgbClr val="FFFF00"/>
                </a:solidFill>
              </a:rPr>
              <a:t>1:1</a:t>
            </a:r>
            <a:r>
              <a:rPr lang="uk-UA" sz="2800" b="1" i="1" kern="0" dirty="0">
                <a:solidFill>
                  <a:srgbClr val="FFFFFF"/>
                </a:solidFill>
              </a:rPr>
              <a:t>), коли одному екземпляру однієї множини відповідає один екземпляр іншої множини. Наприклад, під час виготовлення кожен автомобіль отримує свій номер (номер кузова). Кожному автомобілю відповідає тільки один номер</a:t>
            </a:r>
          </a:p>
        </p:txBody>
      </p:sp>
      <p:graphicFrame>
        <p:nvGraphicFramePr>
          <p:cNvPr id="5" name="Group 157">
            <a:extLst>
              <a:ext uri="{FF2B5EF4-FFF2-40B4-BE49-F238E27FC236}">
                <a16:creationId xmlns:a16="http://schemas.microsoft.com/office/drawing/2014/main" id="{6BA09BF5-9436-4B83-A0A9-C1620FA5ABCD}"/>
              </a:ext>
            </a:extLst>
          </p:cNvPr>
          <p:cNvGraphicFramePr>
            <a:graphicFrameLocks noGrp="1"/>
          </p:cNvGraphicFramePr>
          <p:nvPr/>
        </p:nvGraphicFramePr>
        <p:xfrm>
          <a:off x="697754" y="4554341"/>
          <a:ext cx="3819958" cy="1665000"/>
        </p:xfrm>
        <a:graphic>
          <a:graphicData uri="http://schemas.openxmlformats.org/drawingml/2006/table">
            <a:tbl>
              <a:tblPr/>
              <a:tblGrid>
                <a:gridCol w="750117">
                  <a:extLst>
                    <a:ext uri="{9D8B030D-6E8A-4147-A177-3AD203B41FA5}">
                      <a16:colId xmlns:a16="http://schemas.microsoft.com/office/drawing/2014/main" val="263973151"/>
                    </a:ext>
                  </a:extLst>
                </a:gridCol>
                <a:gridCol w="1498064">
                  <a:extLst>
                    <a:ext uri="{9D8B030D-6E8A-4147-A177-3AD203B41FA5}">
                      <a16:colId xmlns:a16="http://schemas.microsoft.com/office/drawing/2014/main" val="2235556978"/>
                    </a:ext>
                  </a:extLst>
                </a:gridCol>
                <a:gridCol w="1571777">
                  <a:extLst>
                    <a:ext uri="{9D8B030D-6E8A-4147-A177-3AD203B41FA5}">
                      <a16:colId xmlns:a16="http://schemas.microsoft.com/office/drawing/2014/main" val="4222079349"/>
                    </a:ext>
                  </a:extLst>
                </a:gridCol>
              </a:tblGrid>
              <a:tr h="41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</a:t>
                      </a:r>
                    </a:p>
                  </a:txBody>
                  <a:tcPr marL="124875" marR="124875" marT="62438" marB="62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Прізвище</a:t>
                      </a:r>
                    </a:p>
                  </a:txBody>
                  <a:tcPr marL="124875" marR="124875" marT="62438" marB="62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Ім'я</a:t>
                      </a:r>
                    </a:p>
                  </a:txBody>
                  <a:tcPr marL="124875" marR="124875" marT="62438" marB="62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98260"/>
                  </a:ext>
                </a:extLst>
              </a:tr>
              <a:tr h="41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24875" marR="124875" marT="62438" marB="62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Іванов</a:t>
                      </a:r>
                    </a:p>
                  </a:txBody>
                  <a:tcPr marL="124875" marR="124875" marT="62438" marB="62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Кузьма</a:t>
                      </a:r>
                    </a:p>
                  </a:txBody>
                  <a:tcPr marL="124875" marR="124875" marT="62438" marB="62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065121"/>
                  </a:ext>
                </a:extLst>
              </a:tr>
              <a:tr h="41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124875" marR="124875" marT="62438" marB="62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Петров</a:t>
                      </a:r>
                    </a:p>
                  </a:txBody>
                  <a:tcPr marL="124875" marR="124875" marT="62438" marB="62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Василь</a:t>
                      </a:r>
                    </a:p>
                  </a:txBody>
                  <a:tcPr marL="124875" marR="124875" marT="62438" marB="62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335551"/>
                  </a:ext>
                </a:extLst>
              </a:tr>
              <a:tr h="41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  <a:endParaRPr kumimoji="0" lang="ru-RU" altLang="uk-UA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75" marR="124875" marT="62438" marB="62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75" marR="124875" marT="62438" marB="62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75" marR="124875" marT="62438" marB="62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669810"/>
                  </a:ext>
                </a:extLst>
              </a:tr>
            </a:tbl>
          </a:graphicData>
        </a:graphic>
      </p:graphicFrame>
      <p:graphicFrame>
        <p:nvGraphicFramePr>
          <p:cNvPr id="6" name="Group 239">
            <a:extLst>
              <a:ext uri="{FF2B5EF4-FFF2-40B4-BE49-F238E27FC236}">
                <a16:creationId xmlns:a16="http://schemas.microsoft.com/office/drawing/2014/main" id="{9F690027-ACA8-49D3-95FB-8BBA751D40D3}"/>
              </a:ext>
            </a:extLst>
          </p:cNvPr>
          <p:cNvGraphicFramePr>
            <a:graphicFrameLocks noGrp="1"/>
          </p:cNvGraphicFramePr>
          <p:nvPr/>
        </p:nvGraphicFramePr>
        <p:xfrm>
          <a:off x="4849497" y="4552753"/>
          <a:ext cx="7069976" cy="1666588"/>
        </p:xfrm>
        <a:graphic>
          <a:graphicData uri="http://schemas.openxmlformats.org/drawingml/2006/table">
            <a:tbl>
              <a:tblPr/>
              <a:tblGrid>
                <a:gridCol w="833294">
                  <a:extLst>
                    <a:ext uri="{9D8B030D-6E8A-4147-A177-3AD203B41FA5}">
                      <a16:colId xmlns:a16="http://schemas.microsoft.com/office/drawing/2014/main" val="1401962913"/>
                    </a:ext>
                  </a:extLst>
                </a:gridCol>
                <a:gridCol w="2204756">
                  <a:extLst>
                    <a:ext uri="{9D8B030D-6E8A-4147-A177-3AD203B41FA5}">
                      <a16:colId xmlns:a16="http://schemas.microsoft.com/office/drawing/2014/main" val="2791799368"/>
                    </a:ext>
                  </a:extLst>
                </a:gridCol>
                <a:gridCol w="4031926">
                  <a:extLst>
                    <a:ext uri="{9D8B030D-6E8A-4147-A177-3AD203B41FA5}">
                      <a16:colId xmlns:a16="http://schemas.microsoft.com/office/drawing/2014/main" val="3238407442"/>
                    </a:ext>
                  </a:extLst>
                </a:gridCol>
              </a:tblGrid>
              <a:tr h="416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</a:t>
                      </a:r>
                    </a:p>
                  </a:txBody>
                  <a:tcPr marL="124994" marR="124994" marT="62497" marB="624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Рік народження</a:t>
                      </a:r>
                    </a:p>
                  </a:txBody>
                  <a:tcPr marL="124994" marR="124994" marT="62497" marB="624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Адреса</a:t>
                      </a:r>
                    </a:p>
                  </a:txBody>
                  <a:tcPr marL="124994" marR="124994" marT="62497" marB="624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58153"/>
                  </a:ext>
                </a:extLst>
              </a:tr>
              <a:tr h="416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24994" marR="124994" marT="62497" marB="624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1992</a:t>
                      </a:r>
                    </a:p>
                  </a:txBody>
                  <a:tcPr marL="124994" marR="124994" marT="62497" marB="624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Шевченка, б.20, кв. 6</a:t>
                      </a:r>
                    </a:p>
                  </a:txBody>
                  <a:tcPr marL="124994" marR="124994" marT="62497" marB="624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968561"/>
                  </a:ext>
                </a:extLst>
              </a:tr>
              <a:tr h="416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124994" marR="124994" marT="62497" marB="624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1993</a:t>
                      </a:r>
                    </a:p>
                  </a:txBody>
                  <a:tcPr marL="124994" marR="124994" marT="62497" marB="624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Франка вул., б. 30, кв. 18</a:t>
                      </a:r>
                    </a:p>
                  </a:txBody>
                  <a:tcPr marL="124994" marR="124994" marT="62497" marB="624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515664"/>
                  </a:ext>
                </a:extLst>
              </a:tr>
              <a:tr h="416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L="124994" marR="124994" marT="62497" marB="624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994" marR="124994" marT="62497" marB="624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994" marR="124994" marT="62497" marB="624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493971"/>
                  </a:ext>
                </a:extLst>
              </a:tr>
            </a:tbl>
          </a:graphicData>
        </a:graphic>
      </p:graphicFrame>
      <p:sp>
        <p:nvSpPr>
          <p:cNvPr id="7" name="Freeform 163">
            <a:extLst>
              <a:ext uri="{FF2B5EF4-FFF2-40B4-BE49-F238E27FC236}">
                <a16:creationId xmlns:a16="http://schemas.microsoft.com/office/drawing/2014/main" id="{D7D9B9F5-4A1A-4611-B8B3-1B2981162BC9}"/>
              </a:ext>
            </a:extLst>
          </p:cNvPr>
          <p:cNvSpPr>
            <a:spLocks/>
          </p:cNvSpPr>
          <p:nvPr/>
        </p:nvSpPr>
        <p:spPr bwMode="auto">
          <a:xfrm>
            <a:off x="909320" y="4213925"/>
            <a:ext cx="4521923" cy="323850"/>
          </a:xfrm>
          <a:custGeom>
            <a:avLst/>
            <a:gdLst>
              <a:gd name="T0" fmla="*/ 67 w 2232"/>
              <a:gd name="T1" fmla="*/ 204 h 204"/>
              <a:gd name="T2" fmla="*/ 309 w 2232"/>
              <a:gd name="T3" fmla="*/ 28 h 204"/>
              <a:gd name="T4" fmla="*/ 1923 w 2232"/>
              <a:gd name="T5" fmla="*/ 34 h 204"/>
              <a:gd name="T6" fmla="*/ 2163 w 2232"/>
              <a:gd name="T7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2" h="204">
                <a:moveTo>
                  <a:pt x="67" y="204"/>
                </a:moveTo>
                <a:cubicBezTo>
                  <a:pt x="107" y="175"/>
                  <a:pt x="0" y="56"/>
                  <a:pt x="309" y="28"/>
                </a:cubicBezTo>
                <a:cubicBezTo>
                  <a:pt x="618" y="0"/>
                  <a:pt x="1614" y="5"/>
                  <a:pt x="1923" y="34"/>
                </a:cubicBezTo>
                <a:cubicBezTo>
                  <a:pt x="2232" y="63"/>
                  <a:pt x="2113" y="169"/>
                  <a:pt x="2163" y="20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Rectangle 164">
            <a:extLst>
              <a:ext uri="{FF2B5EF4-FFF2-40B4-BE49-F238E27FC236}">
                <a16:creationId xmlns:a16="http://schemas.microsoft.com/office/drawing/2014/main" id="{88A3A93C-8F1A-4D53-B430-23F2F59A4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58" y="4196293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altLang="uk-UA" sz="3200" b="1" dirty="0">
                <a:solidFill>
                  <a:srgbClr val="4040C0"/>
                </a:solidFill>
              </a:rPr>
              <a:t>1</a:t>
            </a:r>
          </a:p>
        </p:txBody>
      </p:sp>
      <p:sp>
        <p:nvSpPr>
          <p:cNvPr id="9" name="Rectangle 165">
            <a:extLst>
              <a:ext uri="{FF2B5EF4-FFF2-40B4-BE49-F238E27FC236}">
                <a16:creationId xmlns:a16="http://schemas.microsoft.com/office/drawing/2014/main" id="{A43758A8-A1A1-4B8B-92B3-001EF124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668" y="4196293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altLang="uk-UA" sz="3200" b="1" dirty="0">
                <a:solidFill>
                  <a:srgbClr val="404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88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14B86-B3F4-4687-947E-8DB265BF01E4}"/>
              </a:ext>
            </a:extLst>
          </p:cNvPr>
          <p:cNvSpPr txBox="1"/>
          <p:nvPr/>
        </p:nvSpPr>
        <p:spPr>
          <a:xfrm>
            <a:off x="72008" y="1196763"/>
            <a:ext cx="12050142" cy="300082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один до багатьох </a:t>
            </a:r>
            <a:r>
              <a:rPr lang="uk-UA" sz="2700" b="1" i="1" kern="0" dirty="0">
                <a:solidFill>
                  <a:srgbClr val="FFFFFF"/>
                </a:solidFill>
              </a:rPr>
              <a:t>(позначається як </a:t>
            </a:r>
            <a:r>
              <a:rPr lang="uk-UA" sz="2700" b="1" i="1" kern="0" dirty="0">
                <a:solidFill>
                  <a:srgbClr val="FFFF00"/>
                </a:solidFill>
              </a:rPr>
              <a:t>1:</a:t>
            </a:r>
            <a:r>
              <a:rPr lang="uk-UA" altLang="uk-UA" sz="2700" b="1" kern="0" dirty="0">
                <a:solidFill>
                  <a:srgbClr val="FFFF00"/>
                </a:solidFill>
                <a:sym typeface="Symbol" panose="05050102010706020507" pitchFamily="18" charset="2"/>
              </a:rPr>
              <a:t>∞</a:t>
            </a:r>
            <a:r>
              <a:rPr lang="uk-UA" sz="2700" b="1" i="1" kern="0" dirty="0">
                <a:solidFill>
                  <a:srgbClr val="FFFFFF"/>
                </a:solidFill>
              </a:rPr>
              <a:t> або </a:t>
            </a:r>
            <a:r>
              <a:rPr lang="uk-UA" sz="2700" b="1" i="1" kern="0" dirty="0">
                <a:solidFill>
                  <a:srgbClr val="FFFF00"/>
                </a:solidFill>
              </a:rPr>
              <a:t>1:М</a:t>
            </a:r>
            <a:r>
              <a:rPr lang="uk-UA" sz="2700" b="1" i="1" kern="0" dirty="0">
                <a:solidFill>
                  <a:srgbClr val="FFFFFF"/>
                </a:solidFill>
              </a:rPr>
              <a:t>, де </a:t>
            </a:r>
            <a:r>
              <a:rPr lang="uk-UA" sz="2700" b="1" i="1" kern="0" dirty="0">
                <a:solidFill>
                  <a:srgbClr val="FFFF00"/>
                </a:solidFill>
              </a:rPr>
              <a:t>М</a:t>
            </a:r>
            <a:r>
              <a:rPr lang="uk-UA" sz="2700" b="1" i="1" kern="0" dirty="0">
                <a:solidFill>
                  <a:srgbClr val="FFFFFF"/>
                </a:solidFill>
              </a:rPr>
              <a:t> – від </a:t>
            </a:r>
            <a:r>
              <a:rPr lang="uk-UA" sz="27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700" b="1" i="1" kern="0" dirty="0">
                <a:solidFill>
                  <a:srgbClr val="FFFFFF"/>
                </a:solidFill>
              </a:rPr>
              <a:t>. </a:t>
            </a:r>
            <a:r>
              <a:rPr lang="en-US" sz="2700" b="1" i="1" kern="0" dirty="0">
                <a:solidFill>
                  <a:srgbClr val="FFFFFF"/>
                </a:solidFill>
              </a:rPr>
              <a:t>Many – </a:t>
            </a:r>
            <a:r>
              <a:rPr lang="uk-UA" sz="2700" b="1" i="1" kern="0" dirty="0">
                <a:solidFill>
                  <a:srgbClr val="FFFFFF"/>
                </a:solidFill>
              </a:rPr>
              <a:t>багато), коли одному екземпляру однієї множини може відповідати кілька екземплярів іншої множини. Наприклад, один вчитель інформатики здійснює навчання багатьох учнів (одного або кількох класів) і при цьому немає інших вчителів інформатики, які здійснюють навчання тих самих учнів;</a:t>
            </a:r>
          </a:p>
        </p:txBody>
      </p:sp>
      <p:graphicFrame>
        <p:nvGraphicFramePr>
          <p:cNvPr id="5" name="Group 189">
            <a:extLst>
              <a:ext uri="{FF2B5EF4-FFF2-40B4-BE49-F238E27FC236}">
                <a16:creationId xmlns:a16="http://schemas.microsoft.com/office/drawing/2014/main" id="{C519F7CB-5D02-4B15-A6E6-F3316D85921C}"/>
              </a:ext>
            </a:extLst>
          </p:cNvPr>
          <p:cNvGraphicFramePr>
            <a:graphicFrameLocks noGrp="1"/>
          </p:cNvGraphicFramePr>
          <p:nvPr/>
        </p:nvGraphicFramePr>
        <p:xfrm>
          <a:off x="3027419" y="5087014"/>
          <a:ext cx="1646238" cy="1219200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978066802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3348488396"/>
                    </a:ext>
                  </a:extLst>
                </a:gridCol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Назва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169688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Монітор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905125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Вінчестер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391368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383615"/>
                  </a:ext>
                </a:extLst>
              </a:tr>
            </a:tbl>
          </a:graphicData>
        </a:graphic>
      </p:graphicFrame>
      <p:graphicFrame>
        <p:nvGraphicFramePr>
          <p:cNvPr id="6" name="Group 227">
            <a:extLst>
              <a:ext uri="{FF2B5EF4-FFF2-40B4-BE49-F238E27FC236}">
                <a16:creationId xmlns:a16="http://schemas.microsoft.com/office/drawing/2014/main" id="{081A98A2-8D29-41B2-B51E-12905C6EF6C7}"/>
              </a:ext>
            </a:extLst>
          </p:cNvPr>
          <p:cNvGraphicFramePr>
            <a:graphicFrameLocks noGrp="1"/>
          </p:cNvGraphicFramePr>
          <p:nvPr/>
        </p:nvGraphicFramePr>
        <p:xfrm>
          <a:off x="6232582" y="5087014"/>
          <a:ext cx="2709862" cy="1260476"/>
        </p:xfrm>
        <a:graphic>
          <a:graphicData uri="http://schemas.openxmlformats.org/drawingml/2006/table">
            <a:tbl>
              <a:tblPr/>
              <a:tblGrid>
                <a:gridCol w="622300">
                  <a:extLst>
                    <a:ext uri="{9D8B030D-6E8A-4147-A177-3AD203B41FA5}">
                      <a16:colId xmlns:a16="http://schemas.microsoft.com/office/drawing/2014/main" val="4163238220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val="260138336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640888007"/>
                    </a:ext>
                  </a:extLst>
                </a:gridCol>
              </a:tblGrid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 товару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Ціна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065949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210182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427308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093773"/>
                  </a:ext>
                </a:extLst>
              </a:tr>
            </a:tbl>
          </a:graphicData>
        </a:graphic>
      </p:graphicFrame>
      <p:sp>
        <p:nvSpPr>
          <p:cNvPr id="7" name="Freeform 229">
            <a:extLst>
              <a:ext uri="{FF2B5EF4-FFF2-40B4-BE49-F238E27FC236}">
                <a16:creationId xmlns:a16="http://schemas.microsoft.com/office/drawing/2014/main" id="{5EE9E3D3-FF5C-42FB-98F9-38C311F7BC06}"/>
              </a:ext>
            </a:extLst>
          </p:cNvPr>
          <p:cNvSpPr>
            <a:spLocks/>
          </p:cNvSpPr>
          <p:nvPr/>
        </p:nvSpPr>
        <p:spPr bwMode="auto">
          <a:xfrm>
            <a:off x="3276657" y="4796501"/>
            <a:ext cx="4281487" cy="293688"/>
          </a:xfrm>
          <a:custGeom>
            <a:avLst/>
            <a:gdLst>
              <a:gd name="T0" fmla="*/ 12 w 2697"/>
              <a:gd name="T1" fmla="*/ 244 h 244"/>
              <a:gd name="T2" fmla="*/ 12 w 2697"/>
              <a:gd name="T3" fmla="*/ 163 h 244"/>
              <a:gd name="T4" fmla="*/ 93 w 2697"/>
              <a:gd name="T5" fmla="*/ 23 h 244"/>
              <a:gd name="T6" fmla="*/ 2580 w 2697"/>
              <a:gd name="T7" fmla="*/ 23 h 244"/>
              <a:gd name="T8" fmla="*/ 2694 w 2697"/>
              <a:gd name="T9" fmla="*/ 137 h 244"/>
              <a:gd name="T10" fmla="*/ 2694 w 2697"/>
              <a:gd name="T11" fmla="*/ 241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7" h="244">
                <a:moveTo>
                  <a:pt x="12" y="244"/>
                </a:moveTo>
                <a:lnTo>
                  <a:pt x="12" y="163"/>
                </a:lnTo>
                <a:cubicBezTo>
                  <a:pt x="25" y="126"/>
                  <a:pt x="0" y="52"/>
                  <a:pt x="93" y="23"/>
                </a:cubicBezTo>
                <a:cubicBezTo>
                  <a:pt x="521" y="0"/>
                  <a:pt x="2463" y="1"/>
                  <a:pt x="2580" y="23"/>
                </a:cubicBezTo>
                <a:cubicBezTo>
                  <a:pt x="2697" y="45"/>
                  <a:pt x="2675" y="101"/>
                  <a:pt x="2694" y="137"/>
                </a:cubicBezTo>
                <a:lnTo>
                  <a:pt x="2694" y="241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Rectangle 230">
            <a:extLst>
              <a:ext uri="{FF2B5EF4-FFF2-40B4-BE49-F238E27FC236}">
                <a16:creationId xmlns:a16="http://schemas.microsoft.com/office/drawing/2014/main" id="{95325D42-60F0-4AA4-87BB-C61279D4A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69" y="4737764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altLang="uk-UA">
                <a:solidFill>
                  <a:srgbClr val="4040C0"/>
                </a:solidFill>
              </a:rPr>
              <a:t>1</a:t>
            </a:r>
          </a:p>
        </p:txBody>
      </p:sp>
      <p:sp>
        <p:nvSpPr>
          <p:cNvPr id="9" name="Rectangle 231">
            <a:extLst>
              <a:ext uri="{FF2B5EF4-FFF2-40B4-BE49-F238E27FC236}">
                <a16:creationId xmlns:a16="http://schemas.microsoft.com/office/drawing/2014/main" id="{A4EABC40-6B14-46C2-A572-980E19E9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419" y="4747289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altLang="uk-UA" sz="2800">
                <a:solidFill>
                  <a:srgbClr val="4040C0"/>
                </a:solidFill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0" name="AutoShape 236">
            <a:extLst>
              <a:ext uri="{FF2B5EF4-FFF2-40B4-BE49-F238E27FC236}">
                <a16:creationId xmlns:a16="http://schemas.microsoft.com/office/drawing/2014/main" id="{BFA42730-43F1-41AB-8D64-16ED1F556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765" y="4601239"/>
            <a:ext cx="1960479" cy="587375"/>
          </a:xfrm>
          <a:prstGeom prst="wedgeRoundRectCallout">
            <a:avLst>
              <a:gd name="adj1" fmla="val 61222"/>
              <a:gd name="adj2" fmla="val 112688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uk-UA" altLang="uk-UA" sz="2400" b="1" i="1" dirty="0">
                <a:solidFill>
                  <a:schemeClr val="bg1"/>
                </a:solidFill>
              </a:rPr>
              <a:t>товари</a:t>
            </a:r>
          </a:p>
        </p:txBody>
      </p:sp>
      <p:sp>
        <p:nvSpPr>
          <p:cNvPr id="12" name="AutoShape 237">
            <a:extLst>
              <a:ext uri="{FF2B5EF4-FFF2-40B4-BE49-F238E27FC236}">
                <a16:creationId xmlns:a16="http://schemas.microsoft.com/office/drawing/2014/main" id="{7FD00606-19B1-4E91-B7AC-34EE35FA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506" y="4488526"/>
            <a:ext cx="2502965" cy="587375"/>
          </a:xfrm>
          <a:prstGeom prst="wedgeRoundRectCallout">
            <a:avLst>
              <a:gd name="adj1" fmla="val -60463"/>
              <a:gd name="adj2" fmla="val 94898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uk-UA" altLang="uk-UA" sz="2400" b="1" i="1" dirty="0" err="1">
                <a:solidFill>
                  <a:schemeClr val="bg1"/>
                </a:solidFill>
              </a:rPr>
              <a:t>прайс</a:t>
            </a:r>
            <a:r>
              <a:rPr lang="uk-UA" altLang="uk-UA" sz="2400" b="1" i="1" dirty="0">
                <a:solidFill>
                  <a:schemeClr val="bg1"/>
                </a:solidFill>
              </a:rPr>
              <a:t>-лист</a:t>
            </a:r>
          </a:p>
        </p:txBody>
      </p:sp>
    </p:spTree>
    <p:extLst>
      <p:ext uri="{BB962C8B-B14F-4D97-AF65-F5344CB8AC3E}">
        <p14:creationId xmlns:p14="http://schemas.microsoft.com/office/powerpoint/2010/main" val="21149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Для тих, хто хоче знати більше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99BA2-5BC9-4D34-AE34-B37412E957DA}"/>
              </a:ext>
            </a:extLst>
          </p:cNvPr>
          <p:cNvSpPr txBox="1"/>
          <p:nvPr/>
        </p:nvSpPr>
        <p:spPr>
          <a:xfrm>
            <a:off x="72008" y="1196763"/>
            <a:ext cx="12050142" cy="28931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багато до одного </a:t>
            </a:r>
            <a:r>
              <a:rPr lang="uk-UA" sz="2600" b="1" i="1" kern="0" dirty="0">
                <a:solidFill>
                  <a:srgbClr val="FFFFFF"/>
                </a:solidFill>
              </a:rPr>
              <a:t>(позначається як </a:t>
            </a:r>
            <a:r>
              <a:rPr lang="uk-UA" altLang="uk-UA" sz="2600" b="1" kern="0" dirty="0">
                <a:solidFill>
                  <a:srgbClr val="FFFF00"/>
                </a:solidFill>
                <a:sym typeface="Symbol" panose="05050102010706020507" pitchFamily="18" charset="2"/>
              </a:rPr>
              <a:t>∞:1</a:t>
            </a:r>
            <a:r>
              <a:rPr lang="uk-UA" sz="2600" b="1" i="1" kern="0" dirty="0">
                <a:solidFill>
                  <a:srgbClr val="FFFFFF"/>
                </a:solidFill>
              </a:rPr>
              <a:t> або </a:t>
            </a:r>
            <a:r>
              <a:rPr lang="uk-UA" sz="2600" b="1" i="1" kern="0" dirty="0">
                <a:solidFill>
                  <a:srgbClr val="FFFF00"/>
                </a:solidFill>
              </a:rPr>
              <a:t>М:1</a:t>
            </a:r>
            <a:r>
              <a:rPr lang="uk-UA" sz="2600" b="1" i="1" kern="0" dirty="0">
                <a:solidFill>
                  <a:srgbClr val="FFFFFF"/>
                </a:solidFill>
              </a:rPr>
              <a:t>), коли кільком екземплярам однієї множини відповідає один екземпляр іншої множини. Цей тип зв’язку є протилежним до зв’язку один до багатьох. Наприклад, багато учнів входять до складу тільки  одного класу (і тільки до нього) і навпаки тільки в певному (одному) класі навчається багато учнів;</a:t>
            </a:r>
          </a:p>
        </p:txBody>
      </p:sp>
      <p:graphicFrame>
        <p:nvGraphicFramePr>
          <p:cNvPr id="5" name="Group 56">
            <a:extLst>
              <a:ext uri="{FF2B5EF4-FFF2-40B4-BE49-F238E27FC236}">
                <a16:creationId xmlns:a16="http://schemas.microsoft.com/office/drawing/2014/main" id="{D3FFA608-A16F-4603-9B9E-499EF3850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681183"/>
              </p:ext>
            </p:extLst>
          </p:nvPr>
        </p:nvGraphicFramePr>
        <p:xfrm>
          <a:off x="1957687" y="4873530"/>
          <a:ext cx="1646237" cy="1219200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3919463731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712697508"/>
                    </a:ext>
                  </a:extLst>
                </a:gridCol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Прізвище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33760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Іванов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680805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888358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305370"/>
                  </a:ext>
                </a:extLst>
              </a:tr>
            </a:tbl>
          </a:graphicData>
        </a:graphic>
      </p:graphicFrame>
      <p:graphicFrame>
        <p:nvGraphicFramePr>
          <p:cNvPr id="6" name="Group 184">
            <a:extLst>
              <a:ext uri="{FF2B5EF4-FFF2-40B4-BE49-F238E27FC236}">
                <a16:creationId xmlns:a16="http://schemas.microsoft.com/office/drawing/2014/main" id="{6B1F34AB-5693-45FE-A7FA-844B1FAB2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66379"/>
              </p:ext>
            </p:extLst>
          </p:nvPr>
        </p:nvGraphicFramePr>
        <p:xfrm>
          <a:off x="8318799" y="4887817"/>
          <a:ext cx="1646238" cy="1524000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4136324572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3311798858"/>
                    </a:ext>
                  </a:extLst>
                </a:gridCol>
              </a:tblGrid>
              <a:tr h="298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Назва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59400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Історія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185225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Географія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2532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Біологія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425253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213094"/>
                  </a:ext>
                </a:extLst>
              </a:tr>
            </a:tbl>
          </a:graphicData>
        </a:graphic>
      </p:graphicFrame>
      <p:graphicFrame>
        <p:nvGraphicFramePr>
          <p:cNvPr id="7" name="Group 199">
            <a:extLst>
              <a:ext uri="{FF2B5EF4-FFF2-40B4-BE49-F238E27FC236}">
                <a16:creationId xmlns:a16="http://schemas.microsoft.com/office/drawing/2014/main" id="{A06E7561-63F1-40DB-BD4F-9B11F02B3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83753"/>
              </p:ext>
            </p:extLst>
          </p:nvPr>
        </p:nvGraphicFramePr>
        <p:xfrm>
          <a:off x="4210349" y="4883055"/>
          <a:ext cx="3609975" cy="1737360"/>
        </p:xfrm>
        <a:graphic>
          <a:graphicData uri="http://schemas.openxmlformats.org/drawingml/2006/table">
            <a:tbl>
              <a:tblPr/>
              <a:tblGrid>
                <a:gridCol w="519113">
                  <a:extLst>
                    <a:ext uri="{9D8B030D-6E8A-4147-A177-3AD203B41FA5}">
                      <a16:colId xmlns:a16="http://schemas.microsoft.com/office/drawing/2014/main" val="1588360415"/>
                    </a:ext>
                  </a:extLst>
                </a:gridCol>
                <a:gridCol w="998537">
                  <a:extLst>
                    <a:ext uri="{9D8B030D-6E8A-4147-A177-3AD203B41FA5}">
                      <a16:colId xmlns:a16="http://schemas.microsoft.com/office/drawing/2014/main" val="1940562686"/>
                    </a:ext>
                  </a:extLst>
                </a:gridCol>
                <a:gridCol w="1074738">
                  <a:extLst>
                    <a:ext uri="{9D8B030D-6E8A-4147-A177-3AD203B41FA5}">
                      <a16:colId xmlns:a16="http://schemas.microsoft.com/office/drawing/2014/main" val="2956771424"/>
                    </a:ext>
                  </a:extLst>
                </a:gridCol>
                <a:gridCol w="1017587">
                  <a:extLst>
                    <a:ext uri="{9D8B030D-6E8A-4147-A177-3AD203B41FA5}">
                      <a16:colId xmlns:a16="http://schemas.microsoft.com/office/drawing/2014/main" val="439039718"/>
                    </a:ext>
                  </a:extLst>
                </a:gridCol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 вчителя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 предмету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Клас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94498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9-А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867386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8-Б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66486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7-В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89239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83243"/>
                  </a:ext>
                </a:extLst>
              </a:tr>
            </a:tbl>
          </a:graphicData>
        </a:graphic>
      </p:graphicFrame>
      <p:sp>
        <p:nvSpPr>
          <p:cNvPr id="8" name="Freeform 185">
            <a:extLst>
              <a:ext uri="{FF2B5EF4-FFF2-40B4-BE49-F238E27FC236}">
                <a16:creationId xmlns:a16="http://schemas.microsoft.com/office/drawing/2014/main" id="{29A8BD36-B576-48BB-91D2-AC7223140BDC}"/>
              </a:ext>
            </a:extLst>
          </p:cNvPr>
          <p:cNvSpPr>
            <a:spLocks/>
          </p:cNvSpPr>
          <p:nvPr/>
        </p:nvSpPr>
        <p:spPr bwMode="auto">
          <a:xfrm>
            <a:off x="2187874" y="4573492"/>
            <a:ext cx="3017838" cy="293688"/>
          </a:xfrm>
          <a:custGeom>
            <a:avLst/>
            <a:gdLst>
              <a:gd name="T0" fmla="*/ 12 w 2697"/>
              <a:gd name="T1" fmla="*/ 244 h 244"/>
              <a:gd name="T2" fmla="*/ 12 w 2697"/>
              <a:gd name="T3" fmla="*/ 163 h 244"/>
              <a:gd name="T4" fmla="*/ 93 w 2697"/>
              <a:gd name="T5" fmla="*/ 23 h 244"/>
              <a:gd name="T6" fmla="*/ 2580 w 2697"/>
              <a:gd name="T7" fmla="*/ 23 h 244"/>
              <a:gd name="T8" fmla="*/ 2694 w 2697"/>
              <a:gd name="T9" fmla="*/ 137 h 244"/>
              <a:gd name="T10" fmla="*/ 2694 w 2697"/>
              <a:gd name="T11" fmla="*/ 241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7" h="244">
                <a:moveTo>
                  <a:pt x="12" y="244"/>
                </a:moveTo>
                <a:lnTo>
                  <a:pt x="12" y="163"/>
                </a:lnTo>
                <a:cubicBezTo>
                  <a:pt x="25" y="126"/>
                  <a:pt x="0" y="52"/>
                  <a:pt x="93" y="23"/>
                </a:cubicBezTo>
                <a:cubicBezTo>
                  <a:pt x="521" y="0"/>
                  <a:pt x="2463" y="1"/>
                  <a:pt x="2580" y="23"/>
                </a:cubicBezTo>
                <a:cubicBezTo>
                  <a:pt x="2697" y="45"/>
                  <a:pt x="2675" y="101"/>
                  <a:pt x="2694" y="137"/>
                </a:cubicBezTo>
                <a:lnTo>
                  <a:pt x="2694" y="241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" name="Freeform 186">
            <a:extLst>
              <a:ext uri="{FF2B5EF4-FFF2-40B4-BE49-F238E27FC236}">
                <a16:creationId xmlns:a16="http://schemas.microsoft.com/office/drawing/2014/main" id="{F3E72ACF-6D19-48AB-A744-067FB9A6BAAA}"/>
              </a:ext>
            </a:extLst>
          </p:cNvPr>
          <p:cNvSpPr>
            <a:spLocks/>
          </p:cNvSpPr>
          <p:nvPr/>
        </p:nvSpPr>
        <p:spPr bwMode="auto">
          <a:xfrm>
            <a:off x="6183612" y="4592542"/>
            <a:ext cx="2359025" cy="293688"/>
          </a:xfrm>
          <a:custGeom>
            <a:avLst/>
            <a:gdLst>
              <a:gd name="T0" fmla="*/ 12 w 2697"/>
              <a:gd name="T1" fmla="*/ 244 h 244"/>
              <a:gd name="T2" fmla="*/ 12 w 2697"/>
              <a:gd name="T3" fmla="*/ 163 h 244"/>
              <a:gd name="T4" fmla="*/ 93 w 2697"/>
              <a:gd name="T5" fmla="*/ 23 h 244"/>
              <a:gd name="T6" fmla="*/ 2580 w 2697"/>
              <a:gd name="T7" fmla="*/ 23 h 244"/>
              <a:gd name="T8" fmla="*/ 2694 w 2697"/>
              <a:gd name="T9" fmla="*/ 137 h 244"/>
              <a:gd name="T10" fmla="*/ 2694 w 2697"/>
              <a:gd name="T11" fmla="*/ 241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7" h="244">
                <a:moveTo>
                  <a:pt x="12" y="244"/>
                </a:moveTo>
                <a:lnTo>
                  <a:pt x="12" y="163"/>
                </a:lnTo>
                <a:cubicBezTo>
                  <a:pt x="25" y="126"/>
                  <a:pt x="0" y="52"/>
                  <a:pt x="93" y="23"/>
                </a:cubicBezTo>
                <a:cubicBezTo>
                  <a:pt x="521" y="0"/>
                  <a:pt x="2463" y="1"/>
                  <a:pt x="2580" y="23"/>
                </a:cubicBezTo>
                <a:cubicBezTo>
                  <a:pt x="2697" y="45"/>
                  <a:pt x="2675" y="101"/>
                  <a:pt x="2694" y="137"/>
                </a:cubicBezTo>
                <a:lnTo>
                  <a:pt x="2694" y="241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" name="AutoShape 188">
            <a:extLst>
              <a:ext uri="{FF2B5EF4-FFF2-40B4-BE49-F238E27FC236}">
                <a16:creationId xmlns:a16="http://schemas.microsoft.com/office/drawing/2014/main" id="{4DD0DC14-8B84-4D0E-90FB-3690E2E8C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287" y="3970588"/>
            <a:ext cx="1771650" cy="490192"/>
          </a:xfrm>
          <a:prstGeom prst="wedgeRoundRectCallout">
            <a:avLst>
              <a:gd name="adj1" fmla="val -4931"/>
              <a:gd name="adj2" fmla="val 146944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/>
          <a:p>
            <a:pPr algn="ctr"/>
            <a:r>
              <a:rPr lang="uk-UA" altLang="uk-UA" sz="2400" b="1" i="1" dirty="0">
                <a:solidFill>
                  <a:schemeClr val="bg1"/>
                </a:solidFill>
              </a:rPr>
              <a:t>розклад</a:t>
            </a:r>
          </a:p>
        </p:txBody>
      </p:sp>
      <p:sp>
        <p:nvSpPr>
          <p:cNvPr id="12" name="Rectangle 200">
            <a:extLst>
              <a:ext uri="{FF2B5EF4-FFF2-40B4-BE49-F238E27FC236}">
                <a16:creationId xmlns:a16="http://schemas.microsoft.com/office/drawing/2014/main" id="{33EDB82F-7BBA-4E3A-845C-269A9749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712" y="4552855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altLang="uk-UA" sz="2800">
                <a:solidFill>
                  <a:srgbClr val="4040C0"/>
                </a:solidFill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3" name="Rectangle 202">
            <a:extLst>
              <a:ext uri="{FF2B5EF4-FFF2-40B4-BE49-F238E27FC236}">
                <a16:creationId xmlns:a16="http://schemas.microsoft.com/office/drawing/2014/main" id="{4F139460-A85F-404C-BDA3-CB37DF345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137" y="4560792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altLang="uk-UA" sz="2800">
                <a:solidFill>
                  <a:srgbClr val="4040C0"/>
                </a:solidFill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4" name="Rectangle 206">
            <a:extLst>
              <a:ext uri="{FF2B5EF4-FFF2-40B4-BE49-F238E27FC236}">
                <a16:creationId xmlns:a16="http://schemas.microsoft.com/office/drawing/2014/main" id="{6A24173E-5A8F-44DF-9EF5-A01558B5A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912" y="4562380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altLang="uk-UA">
                <a:solidFill>
                  <a:srgbClr val="4040C0"/>
                </a:solidFill>
              </a:rPr>
              <a:t>1</a:t>
            </a:r>
          </a:p>
        </p:txBody>
      </p:sp>
      <p:sp>
        <p:nvSpPr>
          <p:cNvPr id="15" name="Rectangle 207">
            <a:extLst>
              <a:ext uri="{FF2B5EF4-FFF2-40B4-BE49-F238E27FC236}">
                <a16:creationId xmlns:a16="http://schemas.microsoft.com/office/drawing/2014/main" id="{9F7A2727-B3B5-498A-9467-E09D9808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387" y="4581430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altLang="uk-UA">
                <a:solidFill>
                  <a:srgbClr val="404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1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F282E-0D00-421C-8724-A909740DEBAE}"/>
              </a:ext>
            </a:extLst>
          </p:cNvPr>
          <p:cNvSpPr txBox="1"/>
          <p:nvPr/>
        </p:nvSpPr>
        <p:spPr>
          <a:xfrm>
            <a:off x="72008" y="1196763"/>
            <a:ext cx="12050142" cy="258532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багато до багатьох </a:t>
            </a:r>
            <a:r>
              <a:rPr lang="uk-UA" sz="2700" b="1" i="1" kern="0" dirty="0">
                <a:solidFill>
                  <a:srgbClr val="FFFFFF"/>
                </a:solidFill>
              </a:rPr>
              <a:t>(позначається як </a:t>
            </a:r>
            <a:r>
              <a:rPr lang="uk-UA" altLang="uk-UA" sz="2700" b="1" kern="0" dirty="0">
                <a:solidFill>
                  <a:srgbClr val="FFFF00"/>
                </a:solidFill>
                <a:sym typeface="Symbol" panose="05050102010706020507" pitchFamily="18" charset="2"/>
              </a:rPr>
              <a:t>∞:∞</a:t>
            </a:r>
            <a:r>
              <a:rPr lang="uk-UA" sz="2700" b="1" i="1" kern="0" dirty="0">
                <a:solidFill>
                  <a:srgbClr val="FFFFFF"/>
                </a:solidFill>
              </a:rPr>
              <a:t> або </a:t>
            </a:r>
            <a:r>
              <a:rPr lang="uk-UA" sz="2700" b="1" i="1" kern="0" dirty="0">
                <a:solidFill>
                  <a:srgbClr val="FFFF00"/>
                </a:solidFill>
              </a:rPr>
              <a:t>М:М</a:t>
            </a:r>
            <a:r>
              <a:rPr lang="uk-UA" sz="2700" b="1" i="1" kern="0" dirty="0">
                <a:solidFill>
                  <a:srgbClr val="FFFFFF"/>
                </a:solidFill>
              </a:rPr>
              <a:t>), коли кільком екземплярам однієї множини можуть відповідати кілька екземплярів іншої множини. Наприклад, множина учнів класу (багато) можуть отри-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 err="1">
                <a:solidFill>
                  <a:srgbClr val="FFFFFF"/>
                </a:solidFill>
              </a:rPr>
              <a:t>мувати</a:t>
            </a:r>
            <a:r>
              <a:rPr lang="uk-UA" sz="2700" b="1" i="1" kern="0" dirty="0">
                <a:solidFill>
                  <a:srgbClr val="FFFFFF"/>
                </a:solidFill>
              </a:rPr>
              <a:t> різні (багато) оцінки, що будуть визначати рівень їх навчальних досягнень з інформатики. </a:t>
            </a:r>
          </a:p>
        </p:txBody>
      </p:sp>
      <p:graphicFrame>
        <p:nvGraphicFramePr>
          <p:cNvPr id="5" name="Group 5">
            <a:extLst>
              <a:ext uri="{FF2B5EF4-FFF2-40B4-BE49-F238E27FC236}">
                <a16:creationId xmlns:a16="http://schemas.microsoft.com/office/drawing/2014/main" id="{99557B11-12F2-4C82-B3F0-4D137CAC40B3}"/>
              </a:ext>
            </a:extLst>
          </p:cNvPr>
          <p:cNvGraphicFramePr>
            <a:graphicFrameLocks noGrp="1"/>
          </p:cNvGraphicFramePr>
          <p:nvPr/>
        </p:nvGraphicFramePr>
        <p:xfrm>
          <a:off x="3783536" y="4654992"/>
          <a:ext cx="1646237" cy="1219200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3881741917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4282519638"/>
                    </a:ext>
                  </a:extLst>
                </a:gridCol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Прізвище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201083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Іванов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215487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203612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689867"/>
                  </a:ext>
                </a:extLst>
              </a:tr>
            </a:tbl>
          </a:graphicData>
        </a:graphic>
      </p:graphicFrame>
      <p:graphicFrame>
        <p:nvGraphicFramePr>
          <p:cNvPr id="6" name="Group 209">
            <a:extLst>
              <a:ext uri="{FF2B5EF4-FFF2-40B4-BE49-F238E27FC236}">
                <a16:creationId xmlns:a16="http://schemas.microsoft.com/office/drawing/2014/main" id="{E7359CF5-427B-4ED2-817F-269837E535DA}"/>
              </a:ext>
            </a:extLst>
          </p:cNvPr>
          <p:cNvGraphicFramePr>
            <a:graphicFrameLocks noGrp="1"/>
          </p:cNvGraphicFramePr>
          <p:nvPr/>
        </p:nvGraphicFramePr>
        <p:xfrm>
          <a:off x="6526736" y="4618479"/>
          <a:ext cx="1646237" cy="1524000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1064876811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183988063"/>
                    </a:ext>
                  </a:extLst>
                </a:gridCol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Назва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37383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Історія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945917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Географія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903585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Біологія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197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408471"/>
                  </a:ext>
                </a:extLst>
              </a:tr>
            </a:tbl>
          </a:graphicData>
        </a:graphic>
      </p:graphicFrame>
      <p:sp>
        <p:nvSpPr>
          <p:cNvPr id="7" name="Line 51">
            <a:extLst>
              <a:ext uri="{FF2B5EF4-FFF2-40B4-BE49-F238E27FC236}">
                <a16:creationId xmlns:a16="http://schemas.microsoft.com/office/drawing/2014/main" id="{F43181E2-E8E4-4068-B9C1-548D57646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2936" y="5110604"/>
            <a:ext cx="1309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Line 52">
            <a:extLst>
              <a:ext uri="{FF2B5EF4-FFF2-40B4-BE49-F238E27FC236}">
                <a16:creationId xmlns:a16="http://schemas.microsoft.com/office/drawing/2014/main" id="{CDB3909F-F947-451D-8879-868D5AF56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7698" y="5105842"/>
            <a:ext cx="1314450" cy="271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" name="Line 53">
            <a:extLst>
              <a:ext uri="{FF2B5EF4-FFF2-40B4-BE49-F238E27FC236}">
                <a16:creationId xmlns:a16="http://schemas.microsoft.com/office/drawing/2014/main" id="{776845BB-82E2-47FA-9805-D606D9CC1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2461" y="5377304"/>
            <a:ext cx="1309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" name="Line 54">
            <a:extLst>
              <a:ext uri="{FF2B5EF4-FFF2-40B4-BE49-F238E27FC236}">
                <a16:creationId xmlns:a16="http://schemas.microsoft.com/office/drawing/2014/main" id="{324E5039-BAA3-4B8C-B6F7-4CD417C30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2461" y="5377304"/>
            <a:ext cx="1309687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" name="AutoShape 189">
            <a:extLst>
              <a:ext uri="{FF2B5EF4-FFF2-40B4-BE49-F238E27FC236}">
                <a16:creationId xmlns:a16="http://schemas.microsoft.com/office/drawing/2014/main" id="{BA5DD749-0E33-446A-987B-BCC11CA2D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012" y="4283517"/>
            <a:ext cx="1821199" cy="512762"/>
          </a:xfrm>
          <a:prstGeom prst="wedgeRoundRectCallout">
            <a:avLst>
              <a:gd name="adj1" fmla="val 64699"/>
              <a:gd name="adj2" fmla="val 119468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/>
          <a:p>
            <a:pPr algn="ctr"/>
            <a:r>
              <a:rPr lang="uk-UA" altLang="uk-UA" sz="2400" b="1" i="1" dirty="0">
                <a:solidFill>
                  <a:schemeClr val="bg1"/>
                </a:solidFill>
              </a:rPr>
              <a:t>вчителі</a:t>
            </a:r>
          </a:p>
        </p:txBody>
      </p:sp>
      <p:sp>
        <p:nvSpPr>
          <p:cNvPr id="13" name="AutoShape 190">
            <a:extLst>
              <a:ext uri="{FF2B5EF4-FFF2-40B4-BE49-F238E27FC236}">
                <a16:creationId xmlns:a16="http://schemas.microsoft.com/office/drawing/2014/main" id="{5C25D992-8C93-4819-A8A7-A3D90C188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1436" y="4348604"/>
            <a:ext cx="2153938" cy="630234"/>
          </a:xfrm>
          <a:prstGeom prst="wedgeRoundRectCallout">
            <a:avLst>
              <a:gd name="adj1" fmla="val -76394"/>
              <a:gd name="adj2" fmla="val 117176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/>
          <a:p>
            <a:pPr algn="ctr"/>
            <a:r>
              <a:rPr lang="uk-UA" altLang="uk-UA" sz="2400" b="1" i="1" dirty="0">
                <a:solidFill>
                  <a:schemeClr val="bg1"/>
                </a:solidFill>
              </a:rPr>
              <a:t>предмети</a:t>
            </a:r>
          </a:p>
        </p:txBody>
      </p:sp>
      <p:sp>
        <p:nvSpPr>
          <p:cNvPr id="14" name="Rectangle 203">
            <a:extLst>
              <a:ext uri="{FF2B5EF4-FFF2-40B4-BE49-F238E27FC236}">
                <a16:creationId xmlns:a16="http://schemas.microsoft.com/office/drawing/2014/main" id="{F85ECA2B-C41C-4250-9CD6-C379F5DE2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586" y="4796279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altLang="uk-UA" sz="2800">
                <a:solidFill>
                  <a:srgbClr val="4040C0"/>
                </a:solidFill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5" name="Rectangle 204">
            <a:extLst>
              <a:ext uri="{FF2B5EF4-FFF2-40B4-BE49-F238E27FC236}">
                <a16:creationId xmlns:a16="http://schemas.microsoft.com/office/drawing/2014/main" id="{D8E9C936-C02B-4E7E-BE38-F1C8D0F48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073" y="4796279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altLang="uk-UA" sz="2800">
                <a:solidFill>
                  <a:srgbClr val="4040C0"/>
                </a:solidFill>
                <a:sym typeface="Symbol" panose="05050102010706020507" pitchFamily="18" charset="2"/>
              </a:rPr>
              <a:t></a:t>
            </a:r>
          </a:p>
        </p:txBody>
      </p:sp>
    </p:spTree>
    <p:extLst>
      <p:ext uri="{BB962C8B-B14F-4D97-AF65-F5344CB8AC3E}">
        <p14:creationId xmlns:p14="http://schemas.microsoft.com/office/powerpoint/2010/main" val="15903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30330-045E-4FBE-BCE7-B81497AE37A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Зв’язки між таблицями бази даних класифікують також за повнотою. За цією класифікацією виділяють зв’язки, у яких: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49E5D-D6E8-4A68-ACF5-907715C245AF}"/>
              </a:ext>
            </a:extLst>
          </p:cNvPr>
          <p:cNvSpPr txBox="1"/>
          <p:nvPr/>
        </p:nvSpPr>
        <p:spPr>
          <a:xfrm>
            <a:off x="70929" y="2693470"/>
            <a:ext cx="12050142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екземпляр однієї множини </a:t>
            </a:r>
            <a:r>
              <a:rPr lang="uk-UA" sz="2800" b="1" i="1" kern="0" dirty="0">
                <a:solidFill>
                  <a:srgbClr val="FFFF00"/>
                </a:solidFill>
              </a:rPr>
              <a:t>обов'язково пов'язаний</a:t>
            </a:r>
            <a:r>
              <a:rPr lang="uk-UA" sz="2800" b="1" i="1" kern="0" dirty="0">
                <a:solidFill>
                  <a:srgbClr val="FFFFFF"/>
                </a:solidFill>
              </a:rPr>
              <a:t> з одним чи кількома екземплярами іншої множини.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54B11-5B57-466E-A975-E8C8AE46ACA0}"/>
              </a:ext>
            </a:extLst>
          </p:cNvPr>
          <p:cNvSpPr txBox="1"/>
          <p:nvPr/>
        </p:nvSpPr>
        <p:spPr>
          <a:xfrm>
            <a:off x="70929" y="4190177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зв'язок між множиною класів і множиною учнів передбачає, що;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955BA-0D28-4E3D-A879-5C11922BFBA5}"/>
              </a:ext>
            </a:extLst>
          </p:cNvPr>
          <p:cNvSpPr txBox="1"/>
          <p:nvPr/>
        </p:nvSpPr>
        <p:spPr>
          <a:xfrm>
            <a:off x="70929" y="5255996"/>
            <a:ext cx="498767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кожен учень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належить до певного класу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79E3C-B56B-4DF1-86FE-9D82FD377DC0}"/>
              </a:ext>
            </a:extLst>
          </p:cNvPr>
          <p:cNvSpPr txBox="1"/>
          <p:nvPr/>
        </p:nvSpPr>
        <p:spPr>
          <a:xfrm>
            <a:off x="7133398" y="5255996"/>
            <a:ext cx="498767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клас складається з певної кількості учнів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ABD7EC-9A4E-40BB-98D8-830B86FC4D7B}"/>
              </a:ext>
            </a:extLst>
          </p:cNvPr>
          <p:cNvSpPr txBox="1"/>
          <p:nvPr/>
        </p:nvSpPr>
        <p:spPr>
          <a:xfrm>
            <a:off x="5171185" y="5656105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F8391-87B9-48B4-8B38-75F006F1357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Класифікація баз даних за повнотою: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3B2DD-EFB3-42C7-8C70-391DB298B05E}"/>
              </a:ext>
            </a:extLst>
          </p:cNvPr>
          <p:cNvSpPr txBox="1"/>
          <p:nvPr/>
        </p:nvSpPr>
        <p:spPr>
          <a:xfrm>
            <a:off x="70929" y="2245790"/>
            <a:ext cx="12050142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екземпляр однієї множини </a:t>
            </a:r>
            <a:r>
              <a:rPr lang="uk-UA" sz="2800" b="1" i="1" kern="0" dirty="0">
                <a:solidFill>
                  <a:srgbClr val="FFFF00"/>
                </a:solidFill>
              </a:rPr>
              <a:t>не обов'язково пов'язаний</a:t>
            </a:r>
            <a:r>
              <a:rPr lang="uk-UA" sz="2800" b="1" i="1" kern="0" dirty="0">
                <a:solidFill>
                  <a:srgbClr val="FFFFFF"/>
                </a:solidFill>
              </a:rPr>
              <a:t> хоча б з одним екземпляром іншої множини.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F5E06-9F00-45E9-92F5-EBB308AB4CA4}"/>
              </a:ext>
            </a:extLst>
          </p:cNvPr>
          <p:cNvSpPr txBox="1"/>
          <p:nvPr/>
        </p:nvSpPr>
        <p:spPr>
          <a:xfrm>
            <a:off x="70929" y="3750893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між множинами учнів і множиною годинників може бути встановлено зв'язок, який передбачає: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230AD-2C58-4A1B-89D1-373B9EC1B0F4}"/>
              </a:ext>
            </a:extLst>
          </p:cNvPr>
          <p:cNvSpPr txBox="1"/>
          <p:nvPr/>
        </p:nvSpPr>
        <p:spPr>
          <a:xfrm>
            <a:off x="70929" y="5238040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не кожен учень має власний годинник.</a:t>
            </a:r>
          </a:p>
        </p:txBody>
      </p:sp>
    </p:spTree>
    <p:extLst>
      <p:ext uri="{BB962C8B-B14F-4D97-AF65-F5344CB8AC3E}">
        <p14:creationId xmlns:p14="http://schemas.microsoft.com/office/powerpoint/2010/main" val="23823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Структури баз даних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перших комп’ютерах для збереження даних використовувались </a:t>
            </a:r>
            <a:r>
              <a:rPr lang="uk-UA" sz="2800" b="1" i="1" kern="0" dirty="0">
                <a:solidFill>
                  <a:srgbClr val="FFFF00"/>
                </a:solidFill>
              </a:rPr>
              <a:t>ієрархічні структури</a:t>
            </a:r>
            <a:r>
              <a:rPr lang="uk-UA" sz="2800" b="1" i="1" kern="0" dirty="0">
                <a:solidFill>
                  <a:srgbClr val="FFFFFF"/>
                </a:solidFill>
              </a:rPr>
              <a:t>. Вона передбачає організацію даних про об’єкти у вигляді дерева.</a:t>
            </a:r>
          </a:p>
        </p:txBody>
      </p:sp>
      <p:pic>
        <p:nvPicPr>
          <p:cNvPr id="14" name="Picture 2" descr="Ð ÐµÐ·ÑÐ»ÑÑÐ°Ñ Ð¿Ð¾ÑÑÐºÑ Ð·Ð¾Ð±ÑÐ°Ð¶ÐµÐ½Ñ Ð·Ð° Ð·Ð°Ð¿Ð¸ÑÐ¾Ð¼ &quot;ÑÑÑÐ°ÑÑÑÑÐ½Ð° Ð±Ð°Ð·Ð° Ð´Ð°Ð½Ð¸Ñ&quot;">
            <a:extLst>
              <a:ext uri="{FF2B5EF4-FFF2-40B4-BE49-F238E27FC236}">
                <a16:creationId xmlns:a16="http://schemas.microsoft.com/office/drawing/2014/main" id="{C28396DA-61B4-4933-BA0C-704D583D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28" y="3117037"/>
            <a:ext cx="8302943" cy="35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5A52F-5A87-49E5-B1E3-BFA1E869464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є основним об’єктом реляційної бази даних?</a:t>
            </a:r>
          </a:p>
        </p:txBody>
      </p:sp>
      <p:pic>
        <p:nvPicPr>
          <p:cNvPr id="5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02ACDEA9-F442-4613-B65E-0D91A214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1EF0E-18B6-48D7-AE66-B46EEE74E70A}"/>
              </a:ext>
            </a:extLst>
          </p:cNvPr>
          <p:cNvSpPr txBox="1"/>
          <p:nvPr/>
        </p:nvSpPr>
        <p:spPr>
          <a:xfrm>
            <a:off x="70929" y="1815941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Яка структура таблиці реляційної бази даних? Які об’єкти вона має?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D9B3D-6A54-4125-9EAB-0B85B492A184}"/>
              </a:ext>
            </a:extLst>
          </p:cNvPr>
          <p:cNvSpPr txBox="1"/>
          <p:nvPr/>
        </p:nvSpPr>
        <p:spPr>
          <a:xfrm>
            <a:off x="70929" y="2866217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поле в базі даних? Який зв’язок мають поля з властивостями об’єктів, дані про які занесено в базу даних?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74D1C-D67E-492C-8A73-3A8A6B60382A}"/>
              </a:ext>
            </a:extLst>
          </p:cNvPr>
          <p:cNvSpPr txBox="1"/>
          <p:nvPr/>
        </p:nvSpPr>
        <p:spPr>
          <a:xfrm>
            <a:off x="70929" y="4401229"/>
            <a:ext cx="10454845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запис у базі даних? Який зв’язок мають записи з властивостями об’єктів, дані про які занесено в базу даних?</a:t>
            </a:r>
          </a:p>
        </p:txBody>
      </p:sp>
    </p:spTree>
    <p:extLst>
      <p:ext uri="{BB962C8B-B14F-4D97-AF65-F5344CB8AC3E}">
        <p14:creationId xmlns:p14="http://schemas.microsoft.com/office/powerpoint/2010/main" val="34179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5A52F-5A87-49E5-B1E3-BFA1E869464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ключове поле? Які вимоги до ключового поля?</a:t>
            </a:r>
          </a:p>
        </p:txBody>
      </p:sp>
      <p:pic>
        <p:nvPicPr>
          <p:cNvPr id="5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02ACDEA9-F442-4613-B65E-0D91A214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1EF0E-18B6-48D7-AE66-B46EEE74E70A}"/>
              </a:ext>
            </a:extLst>
          </p:cNvPr>
          <p:cNvSpPr txBox="1"/>
          <p:nvPr/>
        </p:nvSpPr>
        <p:spPr>
          <a:xfrm>
            <a:off x="70929" y="227385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додати нове поле до вже існуючої таблиці бази даних?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D9B3D-6A54-4125-9EAB-0B85B492A184}"/>
              </a:ext>
            </a:extLst>
          </p:cNvPr>
          <p:cNvSpPr txBox="1"/>
          <p:nvPr/>
        </p:nvSpPr>
        <p:spPr>
          <a:xfrm>
            <a:off x="70929" y="332413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додати новий запис до вже існуючої таблиці бази даних?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74D1C-D67E-492C-8A73-3A8A6B60382A}"/>
              </a:ext>
            </a:extLst>
          </p:cNvPr>
          <p:cNvSpPr txBox="1"/>
          <p:nvPr/>
        </p:nvSpPr>
        <p:spPr>
          <a:xfrm>
            <a:off x="70929" y="4401229"/>
            <a:ext cx="1045484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змінити значення в клітинці таблиці бази даних?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E6DB7-05B6-466E-90FB-97BA58E27BC5}"/>
              </a:ext>
            </a:extLst>
          </p:cNvPr>
          <p:cNvSpPr txBox="1"/>
          <p:nvPr/>
        </p:nvSpPr>
        <p:spPr>
          <a:xfrm>
            <a:off x="70929" y="5489604"/>
            <a:ext cx="10454845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типи зв’язків установлюються між об’єктами таблиць у реляційній базі даних? </a:t>
            </a:r>
          </a:p>
        </p:txBody>
      </p:sp>
    </p:spTree>
    <p:extLst>
      <p:ext uri="{BB962C8B-B14F-4D97-AF65-F5344CB8AC3E}">
        <p14:creationId xmlns:p14="http://schemas.microsoft.com/office/powerpoint/2010/main" val="28743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4.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с.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94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200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197-198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CA54CA7-B382-49DF-896E-EC03BA8A9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DF1FAAC-DACA-4D88-A361-755B62ACE3DC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</a:t>
            </a:r>
            <a:r>
              <a:rPr lang="uk-UA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35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2E178255-7A44-4724-A525-AFD17D599D8D}"/>
              </a:ext>
            </a:extLst>
          </p:cNvPr>
          <p:cNvGrpSpPr/>
          <p:nvPr/>
        </p:nvGrpSpPr>
        <p:grpSpPr>
          <a:xfrm>
            <a:off x="6587449" y="3942640"/>
            <a:ext cx="2336812" cy="2336812"/>
            <a:chOff x="896167" y="607731"/>
            <a:chExt cx="4774296" cy="4774296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D44C3AE9-7B7C-4305-86D4-28BDA0583A40}"/>
                </a:ext>
              </a:extLst>
            </p:cNvPr>
            <p:cNvSpPr/>
            <p:nvPr/>
          </p:nvSpPr>
          <p:spPr>
            <a:xfrm>
              <a:off x="896167" y="607731"/>
              <a:ext cx="4774296" cy="4774296"/>
            </a:xfrm>
            <a:prstGeom prst="ellipse">
              <a:avLst/>
            </a:prstGeom>
            <a:solidFill>
              <a:srgbClr val="AC9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9" name="Picture 2" descr="Ð ÐµÐ·ÑÐ»ÑÑÐ°Ñ Ð¿Ð¾ÑÑÐºÑ Ð·Ð¾Ð±ÑÐ°Ð¶ÐµÐ½Ñ Ð·Ð° Ð·Ð°Ð¿Ð¸ÑÐ¾Ð¼ &quot;Access new icon&quot;">
              <a:extLst>
                <a:ext uri="{FF2B5EF4-FFF2-40B4-BE49-F238E27FC236}">
                  <a16:creationId xmlns:a16="http://schemas.microsoft.com/office/drawing/2014/main" id="{FA645439-2563-46FB-BB29-B9AA40C09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082" y="1475976"/>
              <a:ext cx="3017366" cy="301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BE67DB-EB2F-474D-B376-8C835A0A4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32" y="3937637"/>
            <a:ext cx="2336810" cy="23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Структури баз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4F44B-7AF8-43F1-BACD-99273A7F19BC}"/>
              </a:ext>
            </a:extLst>
          </p:cNvPr>
          <p:cNvSpPr txBox="1"/>
          <p:nvPr/>
        </p:nvSpPr>
        <p:spPr>
          <a:xfrm>
            <a:off x="72008" y="1196763"/>
            <a:ext cx="795319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цій структурі даних у кожного об’єкта є тільки один об’єкт вищого рівня, якому він підпорядкований (батьківський), і може бути кілька підпорядкованих (нащадків).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4ED26-5D21-41E9-B22A-694AB337D648}"/>
              </a:ext>
            </a:extLst>
          </p:cNvPr>
          <p:cNvSpPr txBox="1"/>
          <p:nvPr/>
        </p:nvSpPr>
        <p:spPr>
          <a:xfrm>
            <a:off x="72008" y="3570686"/>
            <a:ext cx="795319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Виключення складає тільки найвищий за ієрархією об’єкт – у нього немає батьківського об’єкта.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CA63DC-E9FA-422D-B6F8-4908B086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837" y="1196762"/>
            <a:ext cx="3997200" cy="537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Структури баз даних </a:t>
            </a:r>
          </a:p>
        </p:txBody>
      </p:sp>
      <p:pic>
        <p:nvPicPr>
          <p:cNvPr id="3074" name="Picture 2" descr="File system, folders, hierarchy, structure, dir levels, directory, folder  tree icon - Download on Iconfinder">
            <a:extLst>
              <a:ext uri="{FF2B5EF4-FFF2-40B4-BE49-F238E27FC236}">
                <a16:creationId xmlns:a16="http://schemas.microsoft.com/office/drawing/2014/main" id="{E281D826-71B3-4E23-8F10-16B01A0E0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91" y="1196763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C3BEE0C-65E6-4A34-8403-596C7B73ADA8}"/>
              </a:ext>
            </a:extLst>
          </p:cNvPr>
          <p:cNvSpPr/>
          <p:nvPr/>
        </p:nvSpPr>
        <p:spPr>
          <a:xfrm>
            <a:off x="72009" y="1196763"/>
            <a:ext cx="6974834" cy="495282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Прикладом ієрархічної організації даних є </a:t>
            </a:r>
            <a:r>
              <a:rPr lang="uk-UA" sz="3000" b="1" i="1" kern="0" dirty="0">
                <a:solidFill>
                  <a:srgbClr val="FFFF00"/>
                </a:solidFill>
              </a:rPr>
              <a:t>файлова структура</a:t>
            </a:r>
            <a:r>
              <a:rPr lang="uk-UA" sz="3000" b="1" i="1" kern="0" dirty="0">
                <a:solidFill>
                  <a:srgbClr val="FFFFFF"/>
                </a:solidFill>
              </a:rPr>
              <a:t>, що використовується під час розміщення даних на дисках. У зазначеній файловій структурі на диску є один основний батьківський об’єкт (коренева папка).</a:t>
            </a:r>
          </a:p>
        </p:txBody>
      </p:sp>
    </p:spTree>
    <p:extLst>
      <p:ext uri="{BB962C8B-B14F-4D97-AF65-F5344CB8AC3E}">
        <p14:creationId xmlns:p14="http://schemas.microsoft.com/office/powerpoint/2010/main" val="13642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Структури баз даних 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0537F218-43E8-4B91-9E2D-96D75E169076}"/>
              </a:ext>
            </a:extLst>
          </p:cNvPr>
          <p:cNvGrpSpPr/>
          <p:nvPr/>
        </p:nvGrpSpPr>
        <p:grpSpPr>
          <a:xfrm>
            <a:off x="5315837" y="1349310"/>
            <a:ext cx="6639119" cy="5324667"/>
            <a:chOff x="5315837" y="1349310"/>
            <a:chExt cx="6639119" cy="532466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0546A11-880B-4772-ADF0-D32276000D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371"/>
            <a:stretch/>
          </p:blipFill>
          <p:spPr>
            <a:xfrm>
              <a:off x="5315837" y="2438186"/>
              <a:ext cx="6639119" cy="4235791"/>
            </a:xfrm>
            <a:prstGeom prst="rect">
              <a:avLst/>
            </a:prstGeom>
          </p:spPr>
        </p:pic>
        <p:pic>
          <p:nvPicPr>
            <p:cNvPr id="12" name="Picture 8" descr="Результат пошуку зображень за запитом &quot;HDD Windows 10 icon&quot;">
              <a:extLst>
                <a:ext uri="{FF2B5EF4-FFF2-40B4-BE49-F238E27FC236}">
                  <a16:creationId xmlns:a16="http://schemas.microsoft.com/office/drawing/2014/main" id="{F60584F3-DB9D-4A02-9BCE-3D417C70E9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41"/>
            <a:stretch/>
          </p:blipFill>
          <p:spPr bwMode="auto">
            <a:xfrm>
              <a:off x="8009124" y="1349310"/>
              <a:ext cx="1868989" cy="1012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68CF09-4F64-452C-B5F2-28FA37A4F945}"/>
              </a:ext>
            </a:extLst>
          </p:cNvPr>
          <p:cNvSpPr txBox="1"/>
          <p:nvPr/>
        </p:nvSpPr>
        <p:spPr>
          <a:xfrm>
            <a:off x="72008" y="1196763"/>
            <a:ext cx="5121821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Диск (коренева папка) містить дані про підпорядковані об'єкти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rgbClr val="FFFFFF"/>
                </a:solidFill>
              </a:rPr>
              <a:t>— папки і файли. У  свою чергу, ці об’єкти можуть містити різноманітні дані, у тому числі й про підпорядковані їм папки і файли.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0F87C88-409A-4AA8-B54C-9B5882A541A3}"/>
              </a:ext>
            </a:extLst>
          </p:cNvPr>
          <p:cNvSpPr/>
          <p:nvPr/>
        </p:nvSpPr>
        <p:spPr>
          <a:xfrm>
            <a:off x="6146020" y="2434240"/>
            <a:ext cx="5973972" cy="134263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0CD295-E09A-418A-9209-F1F78B981CF0}"/>
              </a:ext>
            </a:extLst>
          </p:cNvPr>
          <p:cNvSpPr txBox="1"/>
          <p:nvPr/>
        </p:nvSpPr>
        <p:spPr>
          <a:xfrm>
            <a:off x="9183960" y="3867415"/>
            <a:ext cx="2678988" cy="1077218"/>
          </a:xfrm>
          <a:prstGeom prst="wedgeRectCallout">
            <a:avLst>
              <a:gd name="adj1" fmla="val -44287"/>
              <a:gd name="adj2" fmla="val -7084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Вкладені папки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460C9017-7553-4DF7-A02A-DB135A5A3AF9}"/>
              </a:ext>
            </a:extLst>
          </p:cNvPr>
          <p:cNvSpPr/>
          <p:nvPr/>
        </p:nvSpPr>
        <p:spPr>
          <a:xfrm>
            <a:off x="6146020" y="5175247"/>
            <a:ext cx="4534074" cy="154275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73A80F-A9D3-4805-9B15-03FBFFAEE45E}"/>
              </a:ext>
            </a:extLst>
          </p:cNvPr>
          <p:cNvSpPr txBox="1"/>
          <p:nvPr/>
        </p:nvSpPr>
        <p:spPr>
          <a:xfrm>
            <a:off x="10224641" y="5072057"/>
            <a:ext cx="1730315" cy="584775"/>
          </a:xfrm>
          <a:prstGeom prst="wedgeRectCallout">
            <a:avLst>
              <a:gd name="adj1" fmla="val -49277"/>
              <a:gd name="adj2" fmla="val 8854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Файли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0054FF-AF4A-4AB6-968F-CFF3E15C456C}"/>
              </a:ext>
            </a:extLst>
          </p:cNvPr>
          <p:cNvSpPr txBox="1"/>
          <p:nvPr/>
        </p:nvSpPr>
        <p:spPr>
          <a:xfrm>
            <a:off x="5933660" y="1381428"/>
            <a:ext cx="2075464" cy="584775"/>
          </a:xfrm>
          <a:prstGeom prst="wedgeRectCallout">
            <a:avLst>
              <a:gd name="adj1" fmla="val 76630"/>
              <a:gd name="adj2" fmla="val 1108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Диск</a:t>
            </a:r>
          </a:p>
        </p:txBody>
      </p:sp>
    </p:spTree>
    <p:extLst>
      <p:ext uri="{BB962C8B-B14F-4D97-AF65-F5344CB8AC3E}">
        <p14:creationId xmlns:p14="http://schemas.microsoft.com/office/powerpoint/2010/main" val="59042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Структури баз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52CE1-1AB6-48D0-847C-EF7D965C413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Основними недоліками ієрархічної структури даних є: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376DEFB-EC31-4600-80E3-EA166CDE61E0}"/>
              </a:ext>
            </a:extLst>
          </p:cNvPr>
          <p:cNvSpPr/>
          <p:nvPr/>
        </p:nvSpPr>
        <p:spPr>
          <a:xfrm>
            <a:off x="69848" y="1844856"/>
            <a:ext cx="5972332" cy="13609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складність розміщення великих обсягів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даних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AF8B537-511B-4722-A7E7-3368D60F5342}"/>
              </a:ext>
            </a:extLst>
          </p:cNvPr>
          <p:cNvSpPr/>
          <p:nvPr/>
        </p:nvSpPr>
        <p:spPr>
          <a:xfrm>
            <a:off x="6149818" y="1844856"/>
            <a:ext cx="5972332" cy="13609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тривалий час на пошук потрібних даних у таких структурах</a:t>
            </a:r>
          </a:p>
        </p:txBody>
      </p:sp>
      <p:pic>
        <p:nvPicPr>
          <p:cNvPr id="7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C4848457-6E99-4BAC-9953-427F8F72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" y="3306445"/>
            <a:ext cx="5972331" cy="33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CFFED90-F62D-4673-B3C7-2FC83515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18" y="3306445"/>
            <a:ext cx="5972332" cy="335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Структури баз даних </a:t>
            </a:r>
          </a:p>
        </p:txBody>
      </p:sp>
      <p:pic>
        <p:nvPicPr>
          <p:cNvPr id="6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A1C3FB8-E400-4931-9910-33309EC63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8"/>
          <a:stretch/>
        </p:blipFill>
        <p:spPr bwMode="auto">
          <a:xfrm>
            <a:off x="7810052" y="1196764"/>
            <a:ext cx="4309940" cy="50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56CC70-7119-4E9F-B332-323A8EBF7547}"/>
              </a:ext>
            </a:extLst>
          </p:cNvPr>
          <p:cNvSpPr/>
          <p:nvPr/>
        </p:nvSpPr>
        <p:spPr>
          <a:xfrm>
            <a:off x="72009" y="1196763"/>
            <a:ext cx="7587436" cy="4319454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пришвидшення роботи з базами даних, спрощення опису об’єктів і зв’язків між ними в 1970 році математиком і програмістом корпорації ІВМ </a:t>
            </a:r>
            <a:r>
              <a:rPr lang="uk-UA" sz="2800" b="1" i="1" kern="0" dirty="0">
                <a:solidFill>
                  <a:srgbClr val="FFFF00"/>
                </a:solidFill>
              </a:rPr>
              <a:t>Едгаром Франком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Коддом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(1923—2003) була запропонована </a:t>
            </a:r>
            <a:r>
              <a:rPr lang="uk-UA" sz="2800" b="1" i="1" kern="0" dirty="0">
                <a:solidFill>
                  <a:srgbClr val="FFFF00"/>
                </a:solidFill>
              </a:rPr>
              <a:t>реляційна модель даних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A65E8-FDB1-4E19-86CB-573590DBC023}"/>
              </a:ext>
            </a:extLst>
          </p:cNvPr>
          <p:cNvSpPr txBox="1"/>
          <p:nvPr/>
        </p:nvSpPr>
        <p:spPr>
          <a:xfrm>
            <a:off x="72008" y="5739869"/>
            <a:ext cx="7587437" cy="523220"/>
          </a:xfrm>
          <a:prstGeom prst="wedgeRectCallout">
            <a:avLst>
              <a:gd name="adj1" fmla="val 54595"/>
              <a:gd name="adj2" fmla="val -1698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Едгар Франк </a:t>
            </a:r>
            <a:r>
              <a:rPr lang="uk-UA" sz="2800" b="1" i="1" kern="0" dirty="0" err="1">
                <a:solidFill>
                  <a:schemeClr val="bg1"/>
                </a:solidFill>
              </a:rPr>
              <a:t>Кодд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8F1CF1B-5B47-406E-9CF6-45BD86CA555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Розробка теорії реляційної бази даних мала величезне значення для розвитку всієї комп’ютерної науки і практики.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Структури баз даних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C4B0832-F44C-41B9-986A-897F7CD78322}"/>
              </a:ext>
            </a:extLst>
          </p:cNvPr>
          <p:cNvSpPr/>
          <p:nvPr/>
        </p:nvSpPr>
        <p:spPr>
          <a:xfrm>
            <a:off x="72009" y="2731494"/>
            <a:ext cx="5205669" cy="3753759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опису структури даних Е. Ф.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Кодд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використав термін «</a:t>
            </a:r>
            <a:r>
              <a:rPr lang="en-US" sz="2800" b="1" i="1" kern="0" dirty="0">
                <a:solidFill>
                  <a:srgbClr val="FFFF00"/>
                </a:solidFill>
              </a:rPr>
              <a:t>relation</a:t>
            </a:r>
            <a:r>
              <a:rPr lang="en-US" sz="2800" b="1" i="1" kern="0" dirty="0">
                <a:solidFill>
                  <a:srgbClr val="FFFFFF"/>
                </a:solidFill>
              </a:rPr>
              <a:t>»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relation – </a:t>
            </a:r>
            <a:r>
              <a:rPr lang="uk-UA" sz="2800" b="1" i="1" kern="0" dirty="0">
                <a:solidFill>
                  <a:srgbClr val="FFFFFF"/>
                </a:solidFill>
              </a:rPr>
              <a:t>відношення), а цю модель стали називати </a:t>
            </a:r>
            <a:r>
              <a:rPr lang="uk-UA" sz="2800" b="1" i="1" kern="0" dirty="0">
                <a:solidFill>
                  <a:srgbClr val="FFFF00"/>
                </a:solidFill>
              </a:rPr>
              <a:t>реляційною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8F2DF39F-9353-44FA-9905-BAB1E57F7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t="907"/>
          <a:stretch/>
        </p:blipFill>
        <p:spPr bwMode="auto">
          <a:xfrm>
            <a:off x="5446642" y="2731494"/>
            <a:ext cx="6673349" cy="375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32682</TotalTime>
  <Words>1680</Words>
  <Application>Microsoft Office PowerPoint</Application>
  <PresentationFormat>Широкий екран</PresentationFormat>
  <Paragraphs>252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Comic Sans MS</vt:lpstr>
      <vt:lpstr>Verdana</vt:lpstr>
      <vt:lpstr>Wingdings</vt:lpstr>
      <vt:lpstr>Тема Office</vt:lpstr>
      <vt:lpstr>Поняття таблиці, поля, запису, ключа таблиці</vt:lpstr>
      <vt:lpstr>Поняття таблиці, поля, запису, ключа таблиці бази даних</vt:lpstr>
      <vt:lpstr>Структури баз даних </vt:lpstr>
      <vt:lpstr>Структури баз даних </vt:lpstr>
      <vt:lpstr>Структури баз даних </vt:lpstr>
      <vt:lpstr>Структури баз даних </vt:lpstr>
      <vt:lpstr>Структури баз даних </vt:lpstr>
      <vt:lpstr>Структури баз даних </vt:lpstr>
      <vt:lpstr>Структури баз даних </vt:lpstr>
      <vt:lpstr>Чи знаєте ви, що...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Ключі</vt:lpstr>
      <vt:lpstr>Ключі</vt:lpstr>
      <vt:lpstr>Ключі</vt:lpstr>
      <vt:lpstr>Ключі</vt:lpstr>
      <vt:lpstr>Ключі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Дайте відповіді на запитання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1475</cp:revision>
  <dcterms:created xsi:type="dcterms:W3CDTF">2016-06-06T19:48:43Z</dcterms:created>
  <dcterms:modified xsi:type="dcterms:W3CDTF">2022-10-12T08:02:53Z</dcterms:modified>
</cp:coreProperties>
</file>