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470" r:id="rId3"/>
    <p:sldId id="421" r:id="rId4"/>
    <p:sldId id="458" r:id="rId5"/>
    <p:sldId id="471" r:id="rId6"/>
    <p:sldId id="423" r:id="rId7"/>
    <p:sldId id="459" r:id="rId8"/>
    <p:sldId id="475" r:id="rId9"/>
    <p:sldId id="422" r:id="rId10"/>
    <p:sldId id="452" r:id="rId11"/>
    <p:sldId id="454" r:id="rId12"/>
    <p:sldId id="472" r:id="rId13"/>
    <p:sldId id="473" r:id="rId14"/>
    <p:sldId id="451" r:id="rId15"/>
    <p:sldId id="453" r:id="rId16"/>
    <p:sldId id="455" r:id="rId17"/>
    <p:sldId id="456" r:id="rId18"/>
    <p:sldId id="461" r:id="rId19"/>
    <p:sldId id="462" r:id="rId20"/>
    <p:sldId id="463" r:id="rId21"/>
    <p:sldId id="464" r:id="rId22"/>
    <p:sldId id="465" r:id="rId23"/>
    <p:sldId id="466" r:id="rId24"/>
    <p:sldId id="467" r:id="rId25"/>
    <p:sldId id="469" r:id="rId26"/>
    <p:sldId id="339" r:id="rId27"/>
    <p:sldId id="272" r:id="rId28"/>
    <p:sldId id="357" r:id="rId29"/>
    <p:sldId id="336" r:id="rId30"/>
    <p:sldId id="337" r:id="rId31"/>
    <p:sldId id="474" r:id="rId32"/>
    <p:sldId id="26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4332"/>
    <a:srgbClr val="765A43"/>
    <a:srgbClr val="B48A04"/>
    <a:srgbClr val="00B622"/>
    <a:srgbClr val="CC66FF"/>
    <a:srgbClr val="CC0099"/>
    <a:srgbClr val="804702"/>
    <a:srgbClr val="B46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23.01.2025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4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2.wdp"/><Relationship Id="rId18" Type="http://schemas.openxmlformats.org/officeDocument/2006/relationships/image" Target="../media/image41.png"/><Relationship Id="rId3" Type="http://schemas.microsoft.com/office/2007/relationships/hdphoto" Target="../media/hdphoto7.wdp"/><Relationship Id="rId21" Type="http://schemas.openxmlformats.org/officeDocument/2006/relationships/image" Target="../media/image43.png"/><Relationship Id="rId7" Type="http://schemas.microsoft.com/office/2007/relationships/hdphoto" Target="../media/hdphoto9.wdp"/><Relationship Id="rId12" Type="http://schemas.openxmlformats.org/officeDocument/2006/relationships/image" Target="../media/image38.png"/><Relationship Id="rId17" Type="http://schemas.microsoft.com/office/2007/relationships/hdphoto" Target="../media/hdphoto14.wdp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7.png"/><Relationship Id="rId19" Type="http://schemas.microsoft.com/office/2007/relationships/hdphoto" Target="../media/hdphoto15.wdp"/><Relationship Id="rId4" Type="http://schemas.openxmlformats.org/officeDocument/2006/relationships/image" Target="../media/image34.png"/><Relationship Id="rId9" Type="http://schemas.microsoft.com/office/2007/relationships/hdphoto" Target="../media/hdphoto10.wdp"/><Relationship Id="rId14" Type="http://schemas.openxmlformats.org/officeDocument/2006/relationships/image" Target="../media/image39.png"/><Relationship Id="rId22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0.wdp"/><Relationship Id="rId3" Type="http://schemas.microsoft.com/office/2007/relationships/hdphoto" Target="../media/hdphoto7.wdp"/><Relationship Id="rId7" Type="http://schemas.microsoft.com/office/2007/relationships/hdphoto" Target="../media/hdphoto18.wdp"/><Relationship Id="rId12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microsoft.com/office/2007/relationships/hdphoto" Target="../media/hdphoto17.wdp"/><Relationship Id="rId15" Type="http://schemas.microsoft.com/office/2007/relationships/hdphoto" Target="../media/hdphoto13.wdp"/><Relationship Id="rId10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microsoft.com/office/2007/relationships/hdphoto" Target="../media/hdphoto19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63.png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8.wdp"/><Relationship Id="rId18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microsoft.com/office/2007/relationships/hdphoto" Target="../media/hdphoto25.wdp"/><Relationship Id="rId12" Type="http://schemas.openxmlformats.org/officeDocument/2006/relationships/image" Target="../media/image71.png"/><Relationship Id="rId17" Type="http://schemas.microsoft.com/office/2007/relationships/hdphoto" Target="../media/hdphoto29.wdp"/><Relationship Id="rId2" Type="http://schemas.openxmlformats.org/officeDocument/2006/relationships/image" Target="../media/image65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microsoft.com/office/2007/relationships/hdphoto" Target="../media/hdphoto30.wdp"/><Relationship Id="rId4" Type="http://schemas.openxmlformats.org/officeDocument/2006/relationships/image" Target="../media/image67.png"/><Relationship Id="rId9" Type="http://schemas.microsoft.com/office/2007/relationships/hdphoto" Target="../media/hdphoto26.wdp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64384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2287" y="2901519"/>
            <a:ext cx="88747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584332"/>
                </a:solidFill>
              </a:rPr>
              <a:t>Особливості конструкцій, технічні характеристики та функції, архітектура основних компонентів системного блоку. Виробники компонентів системного </a:t>
            </a:r>
            <a:r>
              <a:rPr lang="uk-UA" sz="3600" b="1" dirty="0" smtClean="0">
                <a:solidFill>
                  <a:srgbClr val="584332"/>
                </a:solidFill>
              </a:rPr>
              <a:t>б</a:t>
            </a:r>
            <a:r>
              <a:rPr lang="uk-UA" sz="3600" b="1" dirty="0" smtClean="0">
                <a:solidFill>
                  <a:srgbClr val="584332"/>
                </a:solidFill>
              </a:rPr>
              <a:t>локу. </a:t>
            </a:r>
          </a:p>
          <a:p>
            <a:pPr algn="ctr"/>
            <a:endParaRPr lang="ru-RU" sz="3600" b="1" dirty="0">
              <a:solidFill>
                <a:srgbClr val="58433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324" y="168712"/>
            <a:ext cx="4378777" cy="259370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Властивості процесора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0" name="Полилиния 9"/>
          <p:cNvSpPr/>
          <p:nvPr/>
        </p:nvSpPr>
        <p:spPr>
          <a:xfrm>
            <a:off x="370969" y="1507841"/>
            <a:ext cx="3561463" cy="62019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</a:t>
            </a:r>
            <a:r>
              <a:rPr lang="ru-RU" b="1" dirty="0"/>
              <a:t> </a:t>
            </a:r>
            <a:r>
              <a:rPr lang="uk-UA" b="1" dirty="0">
                <a:solidFill>
                  <a:schemeClr val="bg1"/>
                </a:solidFill>
              </a:rPr>
              <a:t>Швидкість опрацювання даних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389475" y="2615049"/>
            <a:ext cx="3561463" cy="62019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  </a:t>
            </a:r>
            <a:endParaRPr lang="en-US" dirty="0"/>
          </a:p>
          <a:p>
            <a:pPr algn="ctr"/>
            <a:r>
              <a:rPr lang="uk-UA" b="1" dirty="0"/>
              <a:t>Тактова частота</a:t>
            </a:r>
          </a:p>
          <a:p>
            <a:pPr algn="ctr"/>
            <a:r>
              <a:rPr lang="uk-UA" b="1" dirty="0" err="1"/>
              <a:t>ГГц</a:t>
            </a:r>
            <a:endParaRPr lang="uk-UA" b="1" dirty="0"/>
          </a:p>
          <a:p>
            <a:pPr algn="ctr"/>
            <a:endParaRPr lang="uk-UA" dirty="0"/>
          </a:p>
        </p:txBody>
      </p:sp>
      <p:sp>
        <p:nvSpPr>
          <p:cNvPr id="12" name="Полилиния 11"/>
          <p:cNvSpPr/>
          <p:nvPr/>
        </p:nvSpPr>
        <p:spPr>
          <a:xfrm>
            <a:off x="398728" y="3746349"/>
            <a:ext cx="3552210" cy="62019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  </a:t>
            </a:r>
            <a:r>
              <a:rPr lang="uk-UA" b="1" dirty="0"/>
              <a:t>Кількість </a:t>
            </a:r>
            <a:r>
              <a:rPr lang="uk-UA" b="1" dirty="0" err="1"/>
              <a:t>ядер</a:t>
            </a:r>
            <a:endParaRPr lang="uk-UA" b="1" dirty="0"/>
          </a:p>
        </p:txBody>
      </p:sp>
      <p:sp>
        <p:nvSpPr>
          <p:cNvPr id="13" name="Полилиния 12"/>
          <p:cNvSpPr/>
          <p:nvPr/>
        </p:nvSpPr>
        <p:spPr>
          <a:xfrm>
            <a:off x="380222" y="4835448"/>
            <a:ext cx="3552210" cy="62019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 </a:t>
            </a:r>
            <a:r>
              <a:rPr lang="uk-UA" b="1" dirty="0" err="1"/>
              <a:t>Розрядість</a:t>
            </a:r>
            <a:endParaRPr lang="uk-UA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398728" y="5924547"/>
            <a:ext cx="3552210" cy="620198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 </a:t>
            </a:r>
            <a:r>
              <a:rPr lang="uk-UA" b="1" dirty="0"/>
              <a:t>Обсяг кеш пам’яті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562" y="1645646"/>
            <a:ext cx="6096000" cy="381000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Постійний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запам'ятовуючий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пристрій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946948" y="6079787"/>
            <a:ext cx="1480305" cy="438237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en-US" b="1" dirty="0"/>
              <a:t>SDD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821641" y="1166815"/>
            <a:ext cx="1730921" cy="548612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en-US" b="1" dirty="0"/>
              <a:t>HDD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50" y="2464457"/>
            <a:ext cx="7397480" cy="4182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973" y="988676"/>
            <a:ext cx="2355196" cy="2402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407" y="3419510"/>
            <a:ext cx="3285692" cy="242593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10750" y="1350046"/>
            <a:ext cx="6852324" cy="93595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Постійний</a:t>
            </a:r>
            <a:r>
              <a:rPr lang="ru-RU" b="1" dirty="0"/>
              <a:t> </a:t>
            </a:r>
            <a:r>
              <a:rPr lang="ru-RU" b="1" dirty="0" err="1"/>
              <a:t>запам'ятовуючий</a:t>
            </a:r>
            <a:r>
              <a:rPr lang="ru-RU" b="1" dirty="0"/>
              <a:t> </a:t>
            </a:r>
            <a:r>
              <a:rPr lang="ru-RU" b="1" dirty="0" err="1"/>
              <a:t>пристрій</a:t>
            </a:r>
            <a:r>
              <a:rPr lang="ru-RU" b="1" dirty="0"/>
              <a:t> </a:t>
            </a:r>
            <a:r>
              <a:rPr lang="ru-RU" b="1" dirty="0" err="1"/>
              <a:t>призначений</a:t>
            </a:r>
            <a:r>
              <a:rPr lang="ru-RU" b="1" dirty="0"/>
              <a:t> для </a:t>
            </a:r>
            <a:r>
              <a:rPr lang="ru-RU" b="1" dirty="0" err="1"/>
              <a:t>зберігання</a:t>
            </a:r>
            <a:r>
              <a:rPr lang="ru-RU" b="1" dirty="0"/>
              <a:t> </a:t>
            </a:r>
            <a:r>
              <a:rPr lang="ru-RU" b="1" dirty="0" err="1"/>
              <a:t>інформації</a:t>
            </a:r>
            <a:r>
              <a:rPr lang="ru-RU" b="1" dirty="0"/>
              <a:t>. </a:t>
            </a:r>
            <a:r>
              <a:rPr lang="ru-RU" b="1" dirty="0" err="1"/>
              <a:t>Головними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характеристиками є </a:t>
            </a:r>
            <a:r>
              <a:rPr lang="ru-RU" b="1" dirty="0" err="1"/>
              <a:t>об'єм</a:t>
            </a:r>
            <a:r>
              <a:rPr lang="ru-RU" b="1" dirty="0"/>
              <a:t> </a:t>
            </a:r>
            <a:r>
              <a:rPr lang="ru-RU" b="1" dirty="0" err="1"/>
              <a:t>зберігання</a:t>
            </a:r>
            <a:r>
              <a:rPr lang="ru-RU" b="1" dirty="0"/>
              <a:t> </a:t>
            </a:r>
            <a:r>
              <a:rPr lang="ru-RU" b="1" dirty="0" err="1"/>
              <a:t>даних</a:t>
            </a:r>
            <a:r>
              <a:rPr lang="ru-RU" b="1" dirty="0"/>
              <a:t> і </a:t>
            </a:r>
            <a:r>
              <a:rPr lang="ru-RU" b="1" dirty="0" err="1"/>
              <a:t>швидкість</a:t>
            </a:r>
            <a:r>
              <a:rPr lang="ru-RU" b="1" dirty="0"/>
              <a:t> </a:t>
            </a:r>
            <a:r>
              <a:rPr lang="ru-RU" b="1" dirty="0" err="1"/>
              <a:t>зчитування</a:t>
            </a:r>
            <a:r>
              <a:rPr lang="ru-RU" b="1" dirty="0"/>
              <a:t> / </a:t>
            </a:r>
            <a:r>
              <a:rPr lang="ru-RU" b="1" dirty="0" err="1"/>
              <a:t>запису</a:t>
            </a:r>
            <a:r>
              <a:rPr lang="ru-RU" b="1" dirty="0"/>
              <a:t>.</a:t>
            </a:r>
            <a:endParaRPr lang="ru-RU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Жорсткий</a:t>
            </a:r>
            <a:r>
              <a:rPr lang="ru-RU" sz="2000" b="1" dirty="0">
                <a:solidFill>
                  <a:schemeClr val="bg1"/>
                </a:solidFill>
              </a:rPr>
              <a:t> диск</a:t>
            </a:r>
            <a:r>
              <a:rPr lang="en-US" sz="2000" b="1" dirty="0">
                <a:solidFill>
                  <a:schemeClr val="bg1"/>
                </a:solidFill>
              </a:rPr>
              <a:t> (HDD)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pic>
        <p:nvPicPr>
          <p:cNvPr id="13" name="Picture 2" descr="Картинки по запросу Жесткий ди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85" y="1193802"/>
            <a:ext cx="3067480" cy="30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1340" y="1775534"/>
            <a:ext cx="4029942" cy="4669654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err="1">
                <a:solidFill>
                  <a:srgbClr val="FFFF00"/>
                </a:solidFill>
              </a:rPr>
              <a:t>Жорсткий</a:t>
            </a:r>
            <a:r>
              <a:rPr lang="ru-RU" sz="2400" dirty="0">
                <a:solidFill>
                  <a:srgbClr val="FFFF00"/>
                </a:solidFill>
              </a:rPr>
              <a:t> диск </a:t>
            </a:r>
            <a:r>
              <a:rPr lang="ru-RU" sz="2400" dirty="0">
                <a:solidFill>
                  <a:schemeClr val="bg1"/>
                </a:solidFill>
              </a:rPr>
              <a:t>-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ru-RU" sz="2400" dirty="0" err="1"/>
              <a:t>запам'ятовуючий</a:t>
            </a:r>
            <a:r>
              <a:rPr lang="ru-RU" sz="2400" dirty="0"/>
              <a:t> </a:t>
            </a:r>
            <a:r>
              <a:rPr lang="ru-RU" sz="2400" dirty="0" err="1"/>
              <a:t>пристрій</a:t>
            </a:r>
            <a:r>
              <a:rPr lang="ru-RU" sz="2400" dirty="0"/>
              <a:t> (</a:t>
            </a:r>
            <a:r>
              <a:rPr lang="ru-RU" sz="2400" dirty="0" err="1"/>
              <a:t>пристрій</a:t>
            </a:r>
            <a:r>
              <a:rPr lang="ru-RU" sz="2400" dirty="0"/>
              <a:t> </a:t>
            </a:r>
            <a:r>
              <a:rPr lang="ru-RU" sz="2400" dirty="0" err="1"/>
              <a:t>зберігання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) </a:t>
            </a:r>
            <a:r>
              <a:rPr lang="ru-RU" sz="2400" dirty="0" err="1"/>
              <a:t>довільного</a:t>
            </a:r>
            <a:r>
              <a:rPr lang="ru-RU" sz="2400" dirty="0"/>
              <a:t> доступу, </a:t>
            </a:r>
            <a:r>
              <a:rPr lang="ru-RU" sz="2400" dirty="0" err="1"/>
              <a:t>засноване</a:t>
            </a:r>
            <a:r>
              <a:rPr lang="ru-RU" sz="2400" dirty="0"/>
              <a:t> на </a:t>
            </a:r>
            <a:r>
              <a:rPr lang="ru-RU" sz="2400" dirty="0" err="1"/>
              <a:t>принципі</a:t>
            </a:r>
            <a:r>
              <a:rPr lang="ru-RU" sz="2400" dirty="0"/>
              <a:t> </a:t>
            </a:r>
            <a:r>
              <a:rPr lang="ru-RU" sz="2400" dirty="0" err="1"/>
              <a:t>магнітного</a:t>
            </a:r>
            <a:r>
              <a:rPr lang="ru-RU" sz="2400" dirty="0"/>
              <a:t> </a:t>
            </a:r>
            <a:r>
              <a:rPr lang="ru-RU" sz="2400" dirty="0" err="1"/>
              <a:t>запису</a:t>
            </a:r>
            <a:r>
              <a:rPr lang="ru-RU" sz="2400" dirty="0"/>
              <a:t>. Є </a:t>
            </a:r>
            <a:r>
              <a:rPr lang="ru-RU" sz="2400" dirty="0" err="1"/>
              <a:t>основним</a:t>
            </a:r>
            <a:r>
              <a:rPr lang="ru-RU" sz="2400" dirty="0"/>
              <a:t> </a:t>
            </a:r>
            <a:r>
              <a:rPr lang="ru-RU" sz="2400" dirty="0" err="1"/>
              <a:t>накопичувачем</a:t>
            </a:r>
            <a:r>
              <a:rPr lang="ru-RU" sz="2400" dirty="0"/>
              <a:t> </a:t>
            </a:r>
            <a:r>
              <a:rPr lang="ru-RU" sz="2400" dirty="0" err="1"/>
              <a:t>даних</a:t>
            </a:r>
            <a:r>
              <a:rPr lang="ru-RU" sz="2400" dirty="0"/>
              <a:t> в </a:t>
            </a:r>
            <a:r>
              <a:rPr lang="ru-RU" sz="2400" dirty="0" err="1"/>
              <a:t>більшості</a:t>
            </a:r>
            <a:r>
              <a:rPr lang="ru-RU" sz="2400" dirty="0"/>
              <a:t> </a:t>
            </a:r>
            <a:r>
              <a:rPr lang="ru-RU" sz="2400" dirty="0" err="1"/>
              <a:t>комп'ютерів</a:t>
            </a:r>
            <a:endParaRPr lang="uk-UA" sz="2400" dirty="0"/>
          </a:p>
        </p:txBody>
      </p:sp>
      <p:pic>
        <p:nvPicPr>
          <p:cNvPr id="15" name="Picture 4" descr="Картинки по запросу Жесткий дис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93" y="1775534"/>
            <a:ext cx="3475185" cy="28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0252969" y="5531175"/>
            <a:ext cx="1716206" cy="954986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Поверхня</a:t>
            </a:r>
            <a:r>
              <a:rPr lang="ru-RU" b="1" dirty="0"/>
              <a:t> одного з диск</a:t>
            </a:r>
            <a:r>
              <a:rPr lang="uk-UA" b="1" dirty="0" err="1"/>
              <a:t>ів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97513" y="5531175"/>
            <a:ext cx="2228732" cy="954986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Електромагнітна головка</a:t>
            </a:r>
            <a:endParaRPr lang="ru-RU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8007658" y="3284738"/>
            <a:ext cx="1633492" cy="22464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7" idx="0"/>
          </p:cNvCxnSpPr>
          <p:nvPr/>
        </p:nvCxnSpPr>
        <p:spPr>
          <a:xfrm flipH="1" flipV="1">
            <a:off x="10886705" y="2975910"/>
            <a:ext cx="224367" cy="25552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SDD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1340" y="1775534"/>
            <a:ext cx="4350388" cy="4669654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SSD (solid state-drive)</a:t>
            </a:r>
            <a:r>
              <a:rPr lang="en-US" sz="2400" dirty="0"/>
              <a:t> 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твердотільний</a:t>
            </a:r>
            <a:r>
              <a:rPr lang="ru-RU" sz="2400" dirty="0"/>
              <a:t> </a:t>
            </a:r>
            <a:r>
              <a:rPr lang="ru-RU" sz="2400" dirty="0" err="1"/>
              <a:t>накопичувач</a:t>
            </a:r>
            <a:r>
              <a:rPr lang="ru-RU" sz="2400" dirty="0"/>
              <a:t> - </a:t>
            </a:r>
            <a:r>
              <a:rPr lang="ru-RU" sz="2400" dirty="0" err="1"/>
              <a:t>запам'ятовуючий</a:t>
            </a:r>
            <a:r>
              <a:rPr lang="ru-RU" sz="2400" dirty="0"/>
              <a:t> </a:t>
            </a:r>
            <a:r>
              <a:rPr lang="ru-RU" sz="2400" dirty="0" err="1"/>
              <a:t>пристрій</a:t>
            </a:r>
            <a:r>
              <a:rPr lang="ru-RU" sz="2400" dirty="0"/>
              <a:t> </a:t>
            </a:r>
            <a:r>
              <a:rPr lang="ru-RU" sz="2400" dirty="0" err="1"/>
              <a:t>відносно</a:t>
            </a:r>
            <a:r>
              <a:rPr lang="ru-RU" sz="2400" dirty="0"/>
              <a:t> нового типу,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працює</a:t>
            </a:r>
            <a:r>
              <a:rPr lang="ru-RU" sz="2400" dirty="0"/>
              <a:t> 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ru-RU" sz="2400" dirty="0" err="1"/>
              <a:t>мікросхем</a:t>
            </a:r>
            <a:r>
              <a:rPr lang="ru-RU" sz="2400" dirty="0"/>
              <a:t> </a:t>
            </a:r>
            <a:r>
              <a:rPr lang="ru-RU" sz="2400" dirty="0" err="1"/>
              <a:t>пам'яті</a:t>
            </a:r>
            <a:r>
              <a:rPr lang="ru-RU" sz="2400" dirty="0"/>
              <a:t> і на </a:t>
            </a:r>
            <a:r>
              <a:rPr lang="ru-RU" sz="2400" dirty="0" err="1"/>
              <a:t>відміну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en-US" sz="2400" dirty="0"/>
              <a:t>HDD </a:t>
            </a:r>
            <a:r>
              <a:rPr lang="ru-RU" sz="2400" dirty="0"/>
              <a:t>не </a:t>
            </a:r>
            <a:r>
              <a:rPr lang="ru-RU" sz="2400" dirty="0" err="1"/>
              <a:t>містить</a:t>
            </a:r>
            <a:r>
              <a:rPr lang="ru-RU" sz="2400" dirty="0"/>
              <a:t> </a:t>
            </a:r>
            <a:r>
              <a:rPr lang="ru-RU" sz="2400" dirty="0" err="1"/>
              <a:t>рухомих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655" b="25363"/>
          <a:stretch/>
        </p:blipFill>
        <p:spPr>
          <a:xfrm>
            <a:off x="5558655" y="1270779"/>
            <a:ext cx="4830485" cy="2414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7272"/>
          <a:stretch/>
        </p:blipFill>
        <p:spPr>
          <a:xfrm>
            <a:off x="5752677" y="3598053"/>
            <a:ext cx="6191250" cy="30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Кеш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pic>
        <p:nvPicPr>
          <p:cNvPr id="11" name="Picture 2" descr="Картинки по запросу кэш память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0" y="2900648"/>
            <a:ext cx="6028656" cy="31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826927" y="1863567"/>
            <a:ext cx="5214275" cy="1349407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/>
              <a:t>Кеш (</a:t>
            </a:r>
            <a:r>
              <a:rPr lang="ru-RU" b="1" dirty="0" err="1"/>
              <a:t>від</a:t>
            </a:r>
            <a:r>
              <a:rPr lang="ru-RU" b="1" dirty="0"/>
              <a:t> англ. </a:t>
            </a:r>
            <a:r>
              <a:rPr lang="ru-RU" b="1" i="1" dirty="0" err="1"/>
              <a:t>cache</a:t>
            </a:r>
            <a:r>
              <a:rPr lang="ru-RU" b="1" dirty="0"/>
              <a:t> — </a:t>
            </a:r>
            <a:r>
              <a:rPr lang="ru-RU" b="1" dirty="0" err="1"/>
              <a:t>схованка</a:t>
            </a:r>
            <a:r>
              <a:rPr lang="ru-RU" b="1" dirty="0"/>
              <a:t>) — </a:t>
            </a:r>
            <a:r>
              <a:rPr lang="ru-RU" b="1" dirty="0" err="1"/>
              <a:t>особлива</a:t>
            </a:r>
            <a:r>
              <a:rPr lang="ru-RU" b="1" dirty="0"/>
              <a:t> </a:t>
            </a:r>
            <a:r>
              <a:rPr lang="ru-RU" b="1" dirty="0" err="1"/>
              <a:t>швидкісна</a:t>
            </a:r>
            <a:r>
              <a:rPr lang="ru-RU" b="1" dirty="0"/>
              <a:t> </a:t>
            </a:r>
            <a:r>
              <a:rPr lang="ru-RU" b="1" dirty="0" err="1"/>
              <a:t>пам'ять</a:t>
            </a:r>
            <a:r>
              <a:rPr lang="ru-RU" b="1" dirty="0"/>
              <a:t> 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r>
              <a:rPr lang="ru-RU" b="1" dirty="0"/>
              <a:t> </a:t>
            </a:r>
            <a:r>
              <a:rPr lang="ru-RU" b="1" dirty="0" err="1"/>
              <a:t>оперативної</a:t>
            </a:r>
            <a:r>
              <a:rPr lang="ru-RU" b="1" dirty="0"/>
              <a:t> </a:t>
            </a:r>
            <a:r>
              <a:rPr lang="ru-RU" b="1" dirty="0" err="1"/>
              <a:t>пам'яті</a:t>
            </a:r>
            <a:r>
              <a:rPr lang="ru-RU" b="1" dirty="0"/>
              <a:t>, де </a:t>
            </a:r>
            <a:r>
              <a:rPr lang="ru-RU" b="1" dirty="0" err="1"/>
              <a:t>зберігаються</a:t>
            </a:r>
            <a:r>
              <a:rPr lang="ru-RU" b="1" dirty="0"/>
              <a:t> </a:t>
            </a:r>
            <a:r>
              <a:rPr lang="ru-RU" b="1" dirty="0" err="1"/>
              <a:t>копії</a:t>
            </a:r>
            <a:r>
              <a:rPr lang="ru-RU" b="1" dirty="0"/>
              <a:t> часто </a:t>
            </a:r>
            <a:r>
              <a:rPr lang="ru-RU" b="1" dirty="0" err="1"/>
              <a:t>використовуваних</a:t>
            </a:r>
            <a:r>
              <a:rPr lang="ru-RU" b="1" dirty="0"/>
              <a:t> </a:t>
            </a:r>
            <a:r>
              <a:rPr lang="ru-RU" b="1" dirty="0" err="1"/>
              <a:t>даних</a:t>
            </a:r>
            <a:r>
              <a:rPr lang="ru-RU" b="1" dirty="0"/>
              <a:t>.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87369" y="4132030"/>
            <a:ext cx="5038742" cy="90491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/>
              <a:t>Кеш </a:t>
            </a:r>
            <a:r>
              <a:rPr lang="ru-RU" b="1" dirty="0" err="1"/>
              <a:t>пам'ять</a:t>
            </a:r>
            <a:r>
              <a:rPr lang="ru-RU" b="1" dirty="0"/>
              <a:t> </a:t>
            </a:r>
            <a:r>
              <a:rPr lang="ru-RU" b="1" dirty="0" err="1"/>
              <a:t>зберігає</a:t>
            </a:r>
            <a:r>
              <a:rPr lang="ru-RU" b="1" dirty="0"/>
              <a:t> </a:t>
            </a:r>
            <a:r>
              <a:rPr lang="ru-RU" b="1" dirty="0" err="1"/>
              <a:t>вміст</a:t>
            </a:r>
            <a:r>
              <a:rPr lang="ru-RU" b="1" dirty="0"/>
              <a:t> і адресу </a:t>
            </a:r>
            <a:r>
              <a:rPr lang="ru-RU" b="1" dirty="0" err="1"/>
              <a:t>даних</a:t>
            </a:r>
            <a:r>
              <a:rPr lang="ru-RU" b="1" dirty="0"/>
              <a:t>, до </a:t>
            </a:r>
            <a:r>
              <a:rPr lang="ru-RU" b="1" dirty="0" err="1"/>
              <a:t>яких</a:t>
            </a:r>
            <a:r>
              <a:rPr lang="ru-RU" b="1" dirty="0"/>
              <a:t> часто </a:t>
            </a:r>
            <a:r>
              <a:rPr lang="ru-RU" b="1" dirty="0" err="1"/>
              <a:t>звертається</a:t>
            </a:r>
            <a:r>
              <a:rPr lang="ru-RU" b="1" dirty="0"/>
              <a:t> </a:t>
            </a:r>
            <a:r>
              <a:rPr lang="ru-RU" b="1" dirty="0" err="1"/>
              <a:t>процесор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29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Пам’ять комп’ютера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0014" y="1251543"/>
            <a:ext cx="3664185" cy="5682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dirty="0"/>
              <a:t>Внутрішня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77692" y="1216803"/>
            <a:ext cx="3664185" cy="5682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/>
              <a:t>Зовнішня</a:t>
            </a:r>
            <a:endParaRPr lang="uk-UA" sz="2400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82" y="2614724"/>
            <a:ext cx="948858" cy="104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Ð ÐµÐ·ÑÐ»ÑÑÐ°Ñ Ð¿Ð¾ÑÑÐºÑ Ð·Ð¾Ð±ÑÐ°Ð¶ÐµÐ½Ñ Ð·Ð° Ð·Ð°Ð¿Ð¸ÑÐ¾Ð¼ &quot;ÐºÐ°ÑÑÐ° Ð¿Ð°Ð¼ÑÑÑ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32" l="2563" r="97889">
                        <a14:foregroundMark x1="65427" y1="55904" x2="83869" y2="86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77" y="4904305"/>
            <a:ext cx="1419878" cy="10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Ð ÐµÐ·ÑÐ»ÑÑÐ°Ñ Ð¿Ð¾ÑÑÐºÑ Ð·Ð¾Ð±ÑÐ°Ð¶ÐµÐ½Ñ Ð·Ð° Ð·Ð°Ð¿Ð¸ÑÐ¾Ð¼ &quot;Ð¾Ð¿ÑÐ¸ÑÐ½Ð¸Ð¹ Ð´Ð¸ÑÐº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042" y1="13438" x2="83125" y2="79375"/>
                        <a14:foregroundMark x1="66667" y1="29375" x2="82708" y2="36563"/>
                        <a14:foregroundMark x1="40000" y1="63438" x2="56875" y2="86250"/>
                        <a14:foregroundMark x1="39375" y1="83750" x2="56875" y2="93438"/>
                        <a14:foregroundMark x1="30417" y1="61875" x2="30833" y2="75313"/>
                        <a14:foregroundMark x1="36667" y1="16563" x2="37917" y2="46563"/>
                        <a14:foregroundMark x1="42083" y1="10313" x2="54792" y2="13750"/>
                        <a14:foregroundMark x1="40417" y1="8125" x2="54167" y2="9688"/>
                        <a14:foregroundMark x1="65833" y1="46875" x2="63125" y2="65625"/>
                        <a14:foregroundMark x1="45833" y1="56250" x2="83750" y2="62813"/>
                        <a14:foregroundMark x1="68750" y1="24688" x2="83750" y2="29375"/>
                        <a14:foregroundMark x1="64792" y1="34375" x2="76667" y2="44375"/>
                        <a14:foregroundMark x1="58958" y1="17813" x2="81667" y2="28438"/>
                        <a14:foregroundMark x1="41042" y1="90313" x2="55833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30" y="3824751"/>
            <a:ext cx="1491982" cy="9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88" l="0" r="100000">
                        <a14:foregroundMark x1="24453" y1="46172" x2="78203" y2="90938"/>
                        <a14:foregroundMark x1="77813" y1="57422" x2="30547" y2="89766"/>
                        <a14:foregroundMark x1="19688" y1="49453" x2="18594" y2="90938"/>
                        <a14:foregroundMark x1="41484" y1="51641" x2="84063" y2="54844"/>
                        <a14:foregroundMark x1="49297" y1="55859" x2="60234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85" y="2645925"/>
            <a:ext cx="953132" cy="95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 descr="Ð ÐµÐ·ÑÐ»ÑÑÐ°Ñ Ð¿Ð¾ÑÑÐºÑ Ð·Ð¾Ð±ÑÐ°Ð¶ÐµÐ½Ñ Ð·Ð° Ð·Ð°Ð¿Ð¸ÑÐ¾Ð¼ &quot;Ð¶Ð¾ÑÑÑÐºÐ¸Ð¹ Ð´Ð¸ÑÐº&quot;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26" y="1696215"/>
            <a:ext cx="1745285" cy="17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Ð ÐµÐ·ÑÐ»ÑÑÐ°Ñ Ð¿Ð¾ÑÑÐºÑ Ð·Ð¾Ð±ÑÐ°Ð¶ÐµÐ½Ñ Ð·Ð° Ð·Ð°Ð¿Ð¸ÑÐ¾Ð¼ &quot;ssd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22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40" y="5372280"/>
            <a:ext cx="2104624" cy="11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Ð ÐµÐ·ÑÐ»ÑÑÐ°Ñ Ð¿Ð¾ÑÑÐºÑ Ð·Ð¾Ð±ÑÐ°Ð¶ÐµÐ½Ñ Ð·Ð° Ð·Ð°Ð¿Ð¸ÑÐ¾Ð¼ &quot;ÑÐ»ÐµÑÐºÐ°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11" r="100000">
                        <a14:foregroundMark x1="91444" y1="5702" x2="47222" y2="47953"/>
                        <a14:foregroundMark x1="48000" y1="34503" x2="44000" y2="47076"/>
                        <a14:foregroundMark x1="19889" y1="60819" x2="17889" y2="91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740" y="4963463"/>
            <a:ext cx="1360920" cy="10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6876" y="2083441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Оперативна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6876" y="2868652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Постійна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6876" y="3712992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Кеш пам’ять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33166" y="1971408"/>
            <a:ext cx="3176649" cy="558036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Магнітні накопичувачі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778834" y="3978633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Оптичні накопичувачі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891787" y="5997762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en-US" b="1" dirty="0"/>
              <a:t>Flash </a:t>
            </a:r>
            <a:r>
              <a:rPr lang="uk-UA" b="1" dirty="0"/>
              <a:t>пам’ять</a:t>
            </a:r>
          </a:p>
        </p:txBody>
      </p:sp>
      <p:pic>
        <p:nvPicPr>
          <p:cNvPr id="28" name="Picture 2" descr="Ð ÐµÐ·ÑÐ»ÑÑÐ°Ñ Ð¿Ð¾ÑÑÐºÑ Ð·Ð¾Ð±ÑÐ°Ð¶ÐµÐ½Ñ Ð·Ð° Ð·Ð°Ð¿Ð¸ÑÐ¾Ð¼ &quot;Ð¿Ð°Ð¼'ÑÑÑ ÐºÐ¾Ð¼Ð¿'ÑÑÐµÑÐ°&quot;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36" y="1759256"/>
            <a:ext cx="2667947" cy="139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Ð ÐµÐ·ÑÐ»ÑÑÐ°Ñ Ð¿Ð¾ÑÑÐºÑ Ð·Ð¾Ð±ÑÐ°Ð¶ÐµÐ½Ñ Ð·Ð° Ð·Ð°Ð¿Ð¸ÑÐ¾Ð¼ &quot;Ð¿Ð¾ÑÑÑÐ¹Ð½Ð° Ð²Ð½ÑÑÑÑÑÐ½Ñ Ð¿Ð°Ð¼ÑÑÑ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10" y="2934975"/>
            <a:ext cx="1374853" cy="13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Ð ÐµÐ·ÑÐ»ÑÑÐ°Ñ Ð¿Ð¾ÑÑÐºÑ Ð·Ð¾Ð±ÑÐ°Ð¶ÐµÐ½Ñ Ð·Ð° Ð·Ð°Ð¿Ð¸ÑÐ¾Ð¼ &quot;ÐºÐµÑ Ð¿Ð°Ð¼ÑÑÑ&quot;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29" y="4719930"/>
            <a:ext cx="1614571" cy="132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106875" y="4553765"/>
            <a:ext cx="3176649" cy="5312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/>
              <a:t>Відео пам’ять </a:t>
            </a:r>
          </a:p>
        </p:txBody>
      </p:sp>
      <p:pic>
        <p:nvPicPr>
          <p:cNvPr id="32" name="Picture 8" descr="Ð ÐµÐ·ÑÐ»ÑÑÐ°Ñ Ð¿Ð¾ÑÑÐºÑ Ð·Ð¾Ð±ÑÐ°Ð¶ÐµÐ½Ñ Ð·Ð° Ð·Ð°Ð¿Ð¸ÑÐ¾Ð¼ &quot;Ð²ÑÐ´ÐµÐ¾Ð¿Ð°Ð¼ÑÑÑ&quot;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0" b="97172" l="2125" r="99375">
                        <a14:foregroundMark x1="74750" y1="25253" x2="57625" y2="3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6" y="5129995"/>
            <a:ext cx="2953966" cy="18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Об’єм</a:t>
            </a:r>
            <a:r>
              <a:rPr lang="ru-RU" sz="2000" b="1" dirty="0">
                <a:solidFill>
                  <a:schemeClr val="bg1"/>
                </a:solidFill>
              </a:rPr>
              <a:t> локального диска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4" y="1449686"/>
            <a:ext cx="4834096" cy="3994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58" y="3537244"/>
            <a:ext cx="2398959" cy="3095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386" y="1030918"/>
            <a:ext cx="4222488" cy="568581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375258" y="6356412"/>
            <a:ext cx="1454194" cy="276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6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Оперативна пам’ять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0" name="Полилиния 9"/>
          <p:cNvSpPr/>
          <p:nvPr/>
        </p:nvSpPr>
        <p:spPr>
          <a:xfrm>
            <a:off x="282568" y="2520427"/>
            <a:ext cx="4522464" cy="128647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dirty="0"/>
              <a:t> </a:t>
            </a:r>
            <a:r>
              <a:rPr lang="ru-RU" b="1" dirty="0"/>
              <a:t> </a:t>
            </a:r>
            <a:r>
              <a:rPr lang="ru-RU" b="1" dirty="0">
                <a:solidFill>
                  <a:srgbClr val="FFFF00"/>
                </a:solidFill>
              </a:rPr>
              <a:t>Оперативна </a:t>
            </a:r>
            <a:r>
              <a:rPr lang="ru-RU" b="1" dirty="0" err="1">
                <a:solidFill>
                  <a:srgbClr val="FFFF00"/>
                </a:solidFill>
              </a:rPr>
              <a:t>пам'ять</a:t>
            </a:r>
            <a:r>
              <a:rPr lang="ru-RU" b="1" dirty="0">
                <a:solidFill>
                  <a:srgbClr val="FFFF00"/>
                </a:solidFill>
              </a:rPr>
              <a:t> (ОЗП </a:t>
            </a:r>
            <a:r>
              <a:rPr lang="ru-RU" b="1" dirty="0" err="1">
                <a:solidFill>
                  <a:srgbClr val="FFFF00"/>
                </a:solidFill>
              </a:rPr>
              <a:t>або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RAM)</a:t>
            </a:r>
            <a:r>
              <a:rPr lang="ru-RU" b="1" dirty="0">
                <a:solidFill>
                  <a:schemeClr val="bg1"/>
                </a:solidFill>
              </a:rPr>
              <a:t> — </a:t>
            </a:r>
            <a:r>
              <a:rPr lang="ru-RU" b="1" dirty="0" err="1">
                <a:solidFill>
                  <a:schemeClr val="bg1"/>
                </a:solidFill>
              </a:rPr>
              <a:t>пам'ять</a:t>
            </a:r>
            <a:r>
              <a:rPr lang="ru-RU" b="1" dirty="0">
                <a:solidFill>
                  <a:schemeClr val="bg1"/>
                </a:solidFill>
              </a:rPr>
              <a:t> ЕОМ, </a:t>
            </a:r>
            <a:r>
              <a:rPr lang="ru-RU" b="1" dirty="0" err="1">
                <a:solidFill>
                  <a:schemeClr val="bg1"/>
                </a:solidFill>
              </a:rPr>
              <a:t>призначена</a:t>
            </a:r>
            <a:r>
              <a:rPr lang="ru-RU" b="1" dirty="0">
                <a:solidFill>
                  <a:schemeClr val="bg1"/>
                </a:solidFill>
              </a:rPr>
              <a:t> для </a:t>
            </a:r>
            <a:r>
              <a:rPr lang="ru-RU" b="1" dirty="0" err="1">
                <a:solidFill>
                  <a:schemeClr val="bg1"/>
                </a:solidFill>
              </a:rPr>
              <a:t>зберігання</a:t>
            </a:r>
            <a:r>
              <a:rPr lang="ru-RU" b="1" dirty="0">
                <a:solidFill>
                  <a:schemeClr val="bg1"/>
                </a:solidFill>
              </a:rPr>
              <a:t> коду та </a:t>
            </a:r>
            <a:r>
              <a:rPr lang="ru-RU" b="1" dirty="0" err="1">
                <a:solidFill>
                  <a:schemeClr val="bg1"/>
                </a:solidFill>
              </a:rPr>
              <a:t>даних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програм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під</a:t>
            </a:r>
            <a:r>
              <a:rPr lang="ru-RU" b="1" dirty="0">
                <a:solidFill>
                  <a:schemeClr val="bg1"/>
                </a:solidFill>
              </a:rPr>
              <a:t> час </a:t>
            </a:r>
            <a:r>
              <a:rPr lang="ru-RU" b="1" dirty="0" err="1">
                <a:solidFill>
                  <a:schemeClr val="bg1"/>
                </a:solidFill>
              </a:rPr>
              <a:t>їх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виконання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82568" y="4678531"/>
            <a:ext cx="4522464" cy="127838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Швидкодія</a:t>
            </a:r>
            <a:r>
              <a:rPr lang="ru-RU" b="1" dirty="0"/>
              <a:t> </a:t>
            </a:r>
            <a:r>
              <a:rPr lang="ru-RU" b="1" dirty="0" err="1"/>
              <a:t>всієї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 </a:t>
            </a:r>
            <a:r>
              <a:rPr lang="ru-RU" b="1" dirty="0" err="1"/>
              <a:t>залежить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обсягу</a:t>
            </a:r>
            <a:r>
              <a:rPr lang="ru-RU" b="1" dirty="0"/>
              <a:t> </a:t>
            </a:r>
            <a:r>
              <a:rPr lang="ru-RU" b="1" dirty="0" err="1"/>
              <a:t>оперативної</a:t>
            </a:r>
            <a:r>
              <a:rPr lang="ru-RU" b="1" dirty="0"/>
              <a:t> </a:t>
            </a:r>
            <a:r>
              <a:rPr lang="ru-RU" b="1" dirty="0" err="1"/>
              <a:t>пам'яті</a:t>
            </a:r>
            <a:r>
              <a:rPr lang="ru-RU" b="1" dirty="0"/>
              <a:t>. Чим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більше</a:t>
            </a:r>
            <a:r>
              <a:rPr lang="ru-RU" b="1" dirty="0"/>
              <a:t>, </a:t>
            </a:r>
            <a:r>
              <a:rPr lang="ru-RU" b="1" dirty="0" err="1"/>
              <a:t>тим</a:t>
            </a:r>
            <a:r>
              <a:rPr lang="ru-RU" b="1" dirty="0"/>
              <a:t> </a:t>
            </a:r>
            <a:r>
              <a:rPr lang="ru-RU" b="1" dirty="0" err="1"/>
              <a:t>швидше</a:t>
            </a:r>
            <a:r>
              <a:rPr lang="ru-RU" b="1" dirty="0"/>
              <a:t> </a:t>
            </a:r>
            <a:r>
              <a:rPr lang="ru-RU" b="1" dirty="0" err="1"/>
              <a:t>функціонує</a:t>
            </a:r>
            <a:r>
              <a:rPr lang="ru-RU" b="1" dirty="0"/>
              <a:t> </a:t>
            </a:r>
            <a:r>
              <a:rPr lang="ru-RU" b="1" dirty="0" err="1"/>
              <a:t>програмна</a:t>
            </a:r>
            <a:r>
              <a:rPr lang="ru-RU" b="1" dirty="0"/>
              <a:t> 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вашого</a:t>
            </a:r>
            <a:r>
              <a:rPr lang="ru-RU" b="1" dirty="0"/>
              <a:t> пристрою. </a:t>
            </a:r>
            <a:endParaRPr lang="uk-UA" b="1" kern="1200" dirty="0"/>
          </a:p>
        </p:txBody>
      </p:sp>
      <p:pic>
        <p:nvPicPr>
          <p:cNvPr id="13" name="Picture 2" descr="Картинки по запросу Материнская пл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23" y="2457018"/>
            <a:ext cx="5197380" cy="43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оперативная памят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79" y="1113679"/>
            <a:ext cx="3442901" cy="200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224894" y="5314671"/>
            <a:ext cx="2623243" cy="74877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843823" y="2361460"/>
            <a:ext cx="2770694" cy="28053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Оперативна пам’ять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33" y="1722267"/>
            <a:ext cx="4798335" cy="392930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375258" y="4696287"/>
            <a:ext cx="1986855" cy="239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147" y="2059755"/>
            <a:ext cx="5897732" cy="310695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114237" y="3447222"/>
            <a:ext cx="1985376" cy="183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7152" y="1746900"/>
            <a:ext cx="2632075" cy="6056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Магнітні накопичувачі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561250" y="1746900"/>
            <a:ext cx="2507186" cy="60568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Флеш-накопичувачі</a:t>
            </a:r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6" name="AutoShape 6" descr="Ð ÐµÐ·ÑÐ»ÑÑÐ°Ñ Ð¿Ð¾ÑÑÐºÑ Ð·Ð¾Ð±ÑÐ°Ð¶ÐµÐ½Ñ Ð·Ð° Ð·Ð°Ð¿Ð¸ÑÐ¾Ð¼ &quot;Ð³Ð½ÑÑÐºÑ Ð¼Ð°Ð³Ð½ÑÑÐ½Ñ Ð´Ð¸ÑÐº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3" y="2877794"/>
            <a:ext cx="2794394" cy="306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Ð ÐµÐ·ÑÐ»ÑÑÐ°Ñ Ð¿Ð¾ÑÑÐºÑ Ð·Ð¾Ð±ÑÐ°Ð¶ÐµÐ½Ñ Ð·Ð° Ð·Ð°Ð¿Ð¸ÑÐ¾Ð¼ &quot;ÐºÐ°ÑÑÐ° Ð¿Ð°Ð¼ÑÑÑ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32" l="2563" r="97889">
                        <a14:foregroundMark x1="65427" y1="55904" x2="83869" y2="86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81" y="2839386"/>
            <a:ext cx="2645755" cy="19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Ð ÐµÐ·ÑÐ»ÑÑÐ°Ñ Ð¿Ð¾ÑÑÐºÑ Ð·Ð¾Ð±ÑÐ°Ð¶ÐµÐ½Ñ Ð·Ð° Ð·Ð°Ð¿Ð¸ÑÐ¾Ð¼ &quot;Ð¾Ð¿ÑÐ¸ÑÐ½Ð¸Ð¹ Ð´Ð¸ÑÐº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042" y1="13438" x2="83125" y2="79375"/>
                        <a14:foregroundMark x1="66667" y1="29375" x2="82708" y2="36563"/>
                        <a14:foregroundMark x1="40000" y1="63438" x2="56875" y2="86250"/>
                        <a14:foregroundMark x1="39375" y1="83750" x2="56875" y2="93438"/>
                        <a14:foregroundMark x1="30417" y1="61875" x2="30833" y2="75313"/>
                        <a14:foregroundMark x1="36667" y1="16563" x2="37917" y2="46563"/>
                        <a14:foregroundMark x1="42083" y1="10313" x2="54792" y2="13750"/>
                        <a14:foregroundMark x1="40417" y1="8125" x2="54167" y2="9688"/>
                        <a14:foregroundMark x1="65833" y1="46875" x2="63125" y2="65625"/>
                        <a14:foregroundMark x1="45833" y1="56250" x2="83750" y2="62813"/>
                        <a14:foregroundMark x1="68750" y1="24688" x2="83750" y2="29375"/>
                        <a14:foregroundMark x1="64792" y1="34375" x2="76667" y2="44375"/>
                        <a14:foregroundMark x1="58958" y1="17813" x2="81667" y2="28438"/>
                        <a14:foregroundMark x1="41042" y1="90313" x2="55833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69" y="1988368"/>
            <a:ext cx="3436204" cy="22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424257" y="1176100"/>
            <a:ext cx="2521964" cy="58067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Оптичні накопичувачі</a:t>
            </a:r>
            <a:endParaRPr lang="ru-RU" b="1" dirty="0">
              <a:solidFill>
                <a:schemeClr val="lt1"/>
              </a:solidFill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88" l="0" r="100000">
                        <a14:foregroundMark x1="24453" y1="46172" x2="78203" y2="90938"/>
                        <a14:foregroundMark x1="77813" y1="57422" x2="30547" y2="89766"/>
                        <a14:foregroundMark x1="19688" y1="49453" x2="18594" y2="90938"/>
                        <a14:foregroundMark x1="41484" y1="51641" x2="84063" y2="54844"/>
                        <a14:foregroundMark x1="49297" y1="55859" x2="60234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69565"/>
            <a:ext cx="1732602" cy="17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Ð ÐµÐ·ÑÐ»ÑÑÐ°Ñ Ð¿Ð¾ÑÑÐºÑ Ð·Ð¾Ð±ÑÐ°Ð¶ÐµÐ½Ñ Ð·Ð° Ð·Ð°Ð¿Ð¸ÑÐ¾Ð¼ &quot;Ð¶Ð¾ÑÑÑÐºÐ¸Ð¹ Ð´Ð¸ÑÐº&quot;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6" y="4499886"/>
            <a:ext cx="2893034" cy="28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Ð ÐµÐ·ÑÐ»ÑÑÐ°Ñ Ð¿Ð¾ÑÑÐºÑ Ð·Ð¾Ð±ÑÐ°Ð¶ÐµÐ½Ñ Ð·Ð° Ð·Ð°Ð¿Ð¸ÑÐ¾Ð¼ &quot;ssd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22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17" y="4665583"/>
            <a:ext cx="4024841" cy="22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Ð ÐµÐ·ÑÐ»ÑÑÐ°Ñ Ð¿Ð¾ÑÑÐºÑ Ð·Ð¾Ð±ÑÐ°Ð¶ÐµÐ½Ñ Ð·Ð° Ð·Ð°Ð¿Ð¸ÑÐ¾Ð¼ &quot;ÑÐ»ÐµÑÐºÐ°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11" r="100000">
                        <a14:foregroundMark x1="91444" y1="5702" x2="47222" y2="47953"/>
                        <a14:foregroundMark x1="48000" y1="34503" x2="44000" y2="47076"/>
                        <a14:foregroundMark x1="19889" y1="60819" x2="17889" y2="91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95" y="2817387"/>
            <a:ext cx="2098306" cy="15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Комп’ютерні носії інформації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A70BC6-7C58-4EBE-8E1B-6C74EF30992F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Дата 7">
            <a:extLst>
              <a:ext uri="{FF2B5EF4-FFF2-40B4-BE49-F238E27FC236}">
                <a16:creationId xmlns:a16="http://schemas.microsoft.com/office/drawing/2014/main" id="{C64F4A3F-D970-4896-95EF-29C983E1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</a:rPr>
              <a:t>Сьогодн</a:t>
            </a:r>
            <a:r>
              <a:rPr lang="uk-UA" sz="2000" b="1" dirty="0">
                <a:solidFill>
                  <a:prstClr val="white"/>
                </a:solidFill>
              </a:rPr>
              <a:t>і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21" name="Дата 7"/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prstClr val="white"/>
                </a:solidFill>
              </a:rPr>
              <a:pPr algn="ctr"/>
              <a:t>23.01.2025</a:t>
            </a:fld>
            <a:endParaRPr lang="ru-RU" sz="2000" b="1">
              <a:solidFill>
                <a:prstClr val="white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prstClr val="white"/>
                </a:solidFill>
              </a:rPr>
              <a:t>Повторимо правила </a:t>
            </a:r>
            <a:r>
              <a:rPr lang="uk-UA" sz="2000" b="1" dirty="0">
                <a:solidFill>
                  <a:prstClr val="white"/>
                </a:solidFill>
              </a:rPr>
              <a:t>поведінки та безпеки в комп’ютерному класі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1BB305-B75F-4716-843D-A2F26D70D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6CCE0E-8B56-442B-A5CB-9D92FF2A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BED0D1-12D2-429A-B050-D2225D5F7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93288D-247F-4472-A633-DFEE6B6E7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478637" y="3638099"/>
            <a:ext cx="3216840" cy="3196920"/>
          </a:xfrm>
          <a:prstGeom prst="rect">
            <a:avLst/>
          </a:prstGeom>
        </p:spPr>
      </p:pic>
      <p:pic>
        <p:nvPicPr>
          <p:cNvPr id="19" name="Picture 2" descr="j0281102">
            <a:extLst>
              <a:ext uri="{FF2B5EF4-FFF2-40B4-BE49-F238E27FC236}">
                <a16:creationId xmlns:a16="http://schemas.microsoft.com/office/drawing/2014/main" id="{4F082C19-4827-4D1F-8559-BD870608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85" y="3852646"/>
            <a:ext cx="3079114" cy="28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D72713-F446-42E6-9D9A-28EE5B2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6" y="4048892"/>
            <a:ext cx="3699584" cy="24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Ð ÐµÐ·ÑÐ»ÑÑÐ°Ñ Ð¿Ð¾ÑÑÐºÑ Ð·Ð¾Ð±ÑÐ°Ð¶ÐµÐ½Ñ Ð·Ð° Ð·Ð°Ð¿Ð¸ÑÐ¾Ð¼ &quot;Ð³Ð½ÑÑÐºÑ Ð¼Ð°Ð³Ð½ÑÑÐ½Ñ Ð´Ð¸ÑÐº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7975" y="3901302"/>
            <a:ext cx="2506246" cy="788432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>
                <a:solidFill>
                  <a:schemeClr val="lt1"/>
                </a:solidFill>
              </a:rPr>
              <a:t>Floppy</a:t>
            </a:r>
            <a:r>
              <a:rPr lang="ru-RU" b="1" dirty="0">
                <a:solidFill>
                  <a:schemeClr val="lt1"/>
                </a:solidFill>
              </a:rPr>
              <a:t>, </a:t>
            </a:r>
            <a:r>
              <a:rPr lang="ru-RU" b="1" dirty="0" err="1">
                <a:solidFill>
                  <a:schemeClr val="lt1"/>
                </a:solidFill>
              </a:rPr>
              <a:t>або</a:t>
            </a:r>
            <a:r>
              <a:rPr lang="ru-RU" b="1" dirty="0">
                <a:solidFill>
                  <a:schemeClr val="lt1"/>
                </a:solidFill>
              </a:rPr>
              <a:t> </a:t>
            </a:r>
            <a:r>
              <a:rPr lang="ru-RU" b="1" dirty="0" err="1">
                <a:solidFill>
                  <a:schemeClr val="lt1"/>
                </a:solidFill>
              </a:rPr>
              <a:t>гнучкий</a:t>
            </a:r>
            <a:r>
              <a:rPr lang="ru-RU" b="1" dirty="0">
                <a:solidFill>
                  <a:schemeClr val="lt1"/>
                </a:solidFill>
              </a:rPr>
              <a:t> </a:t>
            </a:r>
            <a:r>
              <a:rPr lang="ru-RU" b="1" dirty="0" err="1">
                <a:solidFill>
                  <a:schemeClr val="lt1"/>
                </a:solidFill>
              </a:rPr>
              <a:t>магнітний</a:t>
            </a:r>
            <a:r>
              <a:rPr lang="ru-RU" b="1" dirty="0">
                <a:solidFill>
                  <a:schemeClr val="lt1"/>
                </a:solidFill>
              </a:rPr>
              <a:t> диск </a:t>
            </a:r>
            <a:endParaRPr lang="uk-UA" b="1" dirty="0">
              <a:solidFill>
                <a:schemeClr val="lt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75258" y="5131349"/>
            <a:ext cx="2696805" cy="736792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Зовнішній жорсткий диск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8" l="0" r="100000">
                        <a14:foregroundMark x1="24453" y1="46172" x2="78203" y2="90938"/>
                        <a14:foregroundMark x1="77813" y1="57422" x2="30547" y2="89766"/>
                        <a14:foregroundMark x1="19688" y1="49453" x2="18594" y2="90938"/>
                        <a14:foregroundMark x1="41484" y1="51641" x2="84063" y2="54844"/>
                        <a14:foregroundMark x1="49297" y1="55859" x2="60234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23" y="1346463"/>
            <a:ext cx="2337050" cy="2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9252230" y="5343962"/>
            <a:ext cx="2534540" cy="80260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>
                <a:solidFill>
                  <a:schemeClr val="lt1"/>
                </a:solidFill>
              </a:rPr>
              <a:t>Вінчестер</a:t>
            </a:r>
            <a:r>
              <a:rPr lang="ru-RU" b="1" dirty="0">
                <a:solidFill>
                  <a:schemeClr val="lt1"/>
                </a:solidFill>
              </a:rPr>
              <a:t>, HDD </a:t>
            </a:r>
            <a:r>
              <a:rPr lang="ru-RU" b="1" dirty="0" err="1">
                <a:solidFill>
                  <a:schemeClr val="lt1"/>
                </a:solidFill>
              </a:rPr>
              <a:t>або</a:t>
            </a:r>
            <a:r>
              <a:rPr lang="ru-RU" b="1" dirty="0">
                <a:solidFill>
                  <a:schemeClr val="lt1"/>
                </a:solidFill>
              </a:rPr>
              <a:t> </a:t>
            </a:r>
            <a:r>
              <a:rPr lang="ru-RU" b="1" dirty="0" err="1">
                <a:solidFill>
                  <a:schemeClr val="lt1"/>
                </a:solidFill>
              </a:rPr>
              <a:t>жорсткий</a:t>
            </a:r>
            <a:r>
              <a:rPr lang="ru-RU" b="1" dirty="0">
                <a:solidFill>
                  <a:schemeClr val="lt1"/>
                </a:solidFill>
              </a:rPr>
              <a:t> диск</a:t>
            </a:r>
            <a:endParaRPr lang="uk-UA" b="1" dirty="0">
              <a:solidFill>
                <a:schemeClr val="l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2" y="790065"/>
            <a:ext cx="4793989" cy="4793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223" y="2139506"/>
            <a:ext cx="4746652" cy="2861553"/>
          </a:xfrm>
          <a:prstGeom prst="rect">
            <a:avLst/>
          </a:prstGeom>
        </p:spPr>
      </p:pic>
      <p:sp>
        <p:nvSpPr>
          <p:cNvPr id="13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Магнітні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накопичувачі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36B88-2FE9-42FD-9515-E85BCD85C9DA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6A3A490C-5BB3-4541-A0B2-330CC935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Ð ÐµÐ·ÑÐ»ÑÑÐ°Ñ Ð¿Ð¾ÑÑÐºÑ Ð·Ð¾Ð±ÑÐ°Ð¶ÐµÐ½Ñ Ð·Ð° Ð·Ð°Ð¿Ð¸ÑÐ¾Ð¼ &quot;Ð³Ð½ÑÑÐºÑ Ð¼Ð°Ð³Ð½ÑÑÐ½Ñ Ð´Ð¸ÑÐº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31474" y="794767"/>
            <a:ext cx="8660525" cy="296503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Ð ÐµÐ·ÑÐ»ÑÑÐ°Ñ Ð¿Ð¾ÑÑÐºÑ Ð·Ð¾Ð±ÑÐ°Ð¶ÐµÐ½Ñ Ð·Ð° Ð·Ð°Ð¿Ð¸ÑÐ¾Ð¼ &quot;Ð¾Ð¿ÑÐ¸ÑÐ½Ñ Ð´Ð¸ÑÐºÐ¸  ÐºÐ»Ð°ÑÐ¸ÑÑÐºÐ°ÑÑÑ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89452"/>
            <a:ext cx="2682320" cy="268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390" y="1562468"/>
            <a:ext cx="3132375" cy="2197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54" y="3668696"/>
            <a:ext cx="3048000" cy="3048000"/>
          </a:xfrm>
          <a:prstGeom prst="rect">
            <a:avLst/>
          </a:prstGeom>
        </p:spPr>
      </p:pic>
      <p:sp>
        <p:nvSpPr>
          <p:cNvPr id="12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Оптичні накопичувачі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620217" y="1143603"/>
            <a:ext cx="3329056" cy="1849150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Приклади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носіїв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інформації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Blu-ray </a:t>
            </a:r>
            <a:r>
              <a:rPr lang="ru-RU" b="1" dirty="0">
                <a:solidFill>
                  <a:schemeClr val="bg1"/>
                </a:solidFill>
              </a:rPr>
              <a:t>диски;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CD-ROM </a:t>
            </a:r>
            <a:r>
              <a:rPr lang="ru-RU" b="1" dirty="0">
                <a:solidFill>
                  <a:schemeClr val="bg1"/>
                </a:solidFill>
              </a:rPr>
              <a:t>диски;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CD-R </a:t>
            </a:r>
            <a:r>
              <a:rPr lang="ru-RU" b="1" dirty="0">
                <a:solidFill>
                  <a:schemeClr val="bg1"/>
                </a:solidFill>
              </a:rPr>
              <a:t>і </a:t>
            </a:r>
            <a:r>
              <a:rPr lang="en-US" b="1" dirty="0">
                <a:solidFill>
                  <a:schemeClr val="bg1"/>
                </a:solidFill>
              </a:rPr>
              <a:t>CD-RW </a:t>
            </a:r>
            <a:r>
              <a:rPr lang="ru-RU" b="1" dirty="0">
                <a:solidFill>
                  <a:schemeClr val="bg1"/>
                </a:solidFill>
              </a:rPr>
              <a:t>диски;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DVD-R, DVD+R, 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DVD-RW </a:t>
            </a:r>
            <a:r>
              <a:rPr lang="ru-RU" b="1" dirty="0">
                <a:solidFill>
                  <a:schemeClr val="bg1"/>
                </a:solidFill>
              </a:rPr>
              <a:t>і </a:t>
            </a:r>
            <a:r>
              <a:rPr lang="en-US" b="1" dirty="0">
                <a:solidFill>
                  <a:schemeClr val="bg1"/>
                </a:solidFill>
              </a:rPr>
              <a:t>DVD+RW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014" y="2992753"/>
            <a:ext cx="4106826" cy="3754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92BC93-FDE3-4028-94BC-072AD5A7055D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Дата 7">
            <a:extLst>
              <a:ext uri="{FF2B5EF4-FFF2-40B4-BE49-F238E27FC236}">
                <a16:creationId xmlns:a16="http://schemas.microsoft.com/office/drawing/2014/main" id="{2B9A598B-45B5-40B0-90E2-65EAB173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174541"/>
            <a:ext cx="3935621" cy="3935621"/>
          </a:xfrm>
          <a:prstGeom prst="rect">
            <a:avLst/>
          </a:prstGeom>
        </p:spPr>
      </p:pic>
      <p:sp>
        <p:nvSpPr>
          <p:cNvPr id="3" name="AutoShape 6" descr="Ð ÐµÐ·ÑÐ»ÑÑÐ°Ñ Ð¿Ð¾ÑÑÐºÑ Ð·Ð¾Ð±ÑÐ°Ð¶ÐµÐ½Ñ Ð·Ð° Ð·Ð°Ð¿Ð¸ÑÐ¾Ð¼ &quot;Ð³Ð½ÑÑÐºÑ Ð¼Ð°Ð³Ð½ÑÑÐ½Ñ Ð´Ð¸ÑÐº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39566" y="1284275"/>
            <a:ext cx="8550165" cy="81780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13" descr="Ð ÐµÐ·ÑÐ»ÑÑÐ°Ñ Ð¿Ð¾ÑÑÐºÑ Ð·Ð¾Ð±ÑÐ°Ð¶ÐµÐ½Ñ Ð·Ð° Ð·Ð°Ð¿Ð¸ÑÐ¾Ð¼ &quot;ss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22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27" y="3768372"/>
            <a:ext cx="4273827" cy="24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Ð ÐµÐ·ÑÐ»ÑÑÐ°Ñ Ð¿Ð¾ÑÑÐºÑ Ð·Ð¾Ð±ÑÐ°Ð¶ÐµÐ½Ñ Ð·Ð° Ð·Ð°Ð¿Ð¸ÑÐ¾Ð¼ &quot;ÐºÐ°ÑÑÐ° Ð¿Ð°Ð¼ÑÑÑ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32" l="2563" r="97889">
                        <a14:foregroundMark x1="65427" y1="55904" x2="83869" y2="86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92" y="4272979"/>
            <a:ext cx="3392384" cy="25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79422" y="1436540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Флеш-накопичувач (флешка)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33971" y="6094864"/>
            <a:ext cx="2758965" cy="443509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lt1"/>
                </a:solidFill>
              </a:rPr>
              <a:t>SSD-</a:t>
            </a:r>
            <a:r>
              <a:rPr lang="uk-UA" b="1" dirty="0">
                <a:solidFill>
                  <a:schemeClr val="lt1"/>
                </a:solidFill>
              </a:rPr>
              <a:t>диск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35165" y="6133632"/>
            <a:ext cx="2758965" cy="443509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solidFill>
                  <a:schemeClr val="lt1"/>
                </a:solidFill>
              </a:rPr>
              <a:t>Карта пам’яті</a:t>
            </a:r>
          </a:p>
        </p:txBody>
      </p:sp>
      <p:sp>
        <p:nvSpPr>
          <p:cNvPr id="12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Flash </a:t>
            </a:r>
            <a:r>
              <a:rPr lang="uk-UA" sz="2000" b="1" dirty="0">
                <a:solidFill>
                  <a:schemeClr val="bg1"/>
                </a:solidFill>
              </a:rPr>
              <a:t>накопичувачі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65846" y="1073229"/>
            <a:ext cx="3142587" cy="1849150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r"/>
            <a:r>
              <a:rPr lang="ru-RU" b="1" dirty="0" err="1">
                <a:solidFill>
                  <a:srgbClr val="FFFF00"/>
                </a:solidFill>
              </a:rPr>
              <a:t>Флеш-пам'ять</a:t>
            </a:r>
            <a:r>
              <a:rPr lang="ru-RU" b="1" dirty="0">
                <a:solidFill>
                  <a:schemeClr val="bg1"/>
                </a:solidFill>
              </a:rPr>
              <a:t> – </a:t>
            </a:r>
            <a:r>
              <a:rPr lang="ru-RU" b="1" dirty="0" err="1">
                <a:solidFill>
                  <a:schemeClr val="bg1"/>
                </a:solidFill>
              </a:rPr>
              <a:t>це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інтегральна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мікросхема</a:t>
            </a:r>
            <a:r>
              <a:rPr lang="ru-RU" b="1" dirty="0">
                <a:solidFill>
                  <a:schemeClr val="bg1"/>
                </a:solidFill>
              </a:rPr>
              <a:t>, яка не </a:t>
            </a:r>
            <a:r>
              <a:rPr lang="ru-RU" b="1" dirty="0" err="1">
                <a:solidFill>
                  <a:schemeClr val="bg1"/>
                </a:solidFill>
              </a:rPr>
              <a:t>вимагає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постійної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потужності</a:t>
            </a:r>
            <a:r>
              <a:rPr lang="ru-RU" b="1" dirty="0">
                <a:solidFill>
                  <a:schemeClr val="bg1"/>
                </a:solidFill>
              </a:rPr>
              <a:t> для </a:t>
            </a:r>
            <a:r>
              <a:rPr lang="ru-RU" b="1" dirty="0" err="1">
                <a:solidFill>
                  <a:schemeClr val="bg1"/>
                </a:solidFill>
              </a:rPr>
              <a:t>збереження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даних</a:t>
            </a:r>
            <a:r>
              <a:rPr lang="ru-RU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8369C-4854-41B5-8BD2-7834595AB7F4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Дата 7">
            <a:extLst>
              <a:ext uri="{FF2B5EF4-FFF2-40B4-BE49-F238E27FC236}">
                <a16:creationId xmlns:a16="http://schemas.microsoft.com/office/drawing/2014/main" id="{1294A3BD-6A01-43BD-AD74-F0536ABD0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8396" y="1392152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Тактова</a:t>
            </a:r>
            <a:r>
              <a:rPr lang="ru-RU" b="1" dirty="0"/>
              <a:t> частота центрального </a:t>
            </a:r>
            <a:r>
              <a:rPr lang="ru-RU" b="1" dirty="0" err="1"/>
              <a:t>процесора</a:t>
            </a:r>
            <a:r>
              <a:rPr lang="ru-RU" b="1" dirty="0"/>
              <a:t> (CPU)</a:t>
            </a:r>
            <a:r>
              <a:rPr lang="ru-RU" dirty="0"/>
              <a:t>.</a:t>
            </a:r>
            <a:endParaRPr lang="uk-UA" b="1" dirty="0">
              <a:solidFill>
                <a:schemeClr val="lt1"/>
              </a:solidFill>
            </a:endParaRPr>
          </a:p>
        </p:txBody>
      </p:sp>
      <p:sp>
        <p:nvSpPr>
          <p:cNvPr id="4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Основні</a:t>
            </a:r>
            <a:r>
              <a:rPr lang="ru-RU" sz="2000" b="1" dirty="0">
                <a:solidFill>
                  <a:schemeClr val="bg1"/>
                </a:solidFill>
              </a:rPr>
              <a:t> характеристики </a:t>
            </a:r>
            <a:r>
              <a:rPr lang="ru-RU" sz="2000" b="1" dirty="0" err="1">
                <a:solidFill>
                  <a:schemeClr val="bg1"/>
                </a:solidFill>
              </a:rPr>
              <a:t>комп'ютера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5650" y="2483432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Кількість</a:t>
            </a:r>
            <a:r>
              <a:rPr lang="ru-RU" b="1" dirty="0"/>
              <a:t> ядер центрального </a:t>
            </a:r>
            <a:r>
              <a:rPr lang="ru-RU" b="1" dirty="0" err="1"/>
              <a:t>процесора</a:t>
            </a:r>
            <a:endParaRPr lang="uk-UA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396" y="3712144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Об'єм</a:t>
            </a:r>
            <a:r>
              <a:rPr lang="ru-RU" b="1" dirty="0"/>
              <a:t> </a:t>
            </a:r>
            <a:r>
              <a:rPr lang="ru-RU" b="1" dirty="0" err="1"/>
              <a:t>оперативної</a:t>
            </a:r>
            <a:r>
              <a:rPr lang="ru-RU" b="1" dirty="0"/>
              <a:t> </a:t>
            </a:r>
            <a:r>
              <a:rPr lang="ru-RU" b="1" dirty="0" err="1"/>
              <a:t>пам'яті</a:t>
            </a:r>
            <a:r>
              <a:rPr lang="ru-RU" b="1" dirty="0"/>
              <a:t> </a:t>
            </a:r>
            <a:r>
              <a:rPr lang="ru-RU" b="1" dirty="0" err="1"/>
              <a:t>комп'ютера</a:t>
            </a:r>
            <a:r>
              <a:rPr lang="ru-RU" b="1" dirty="0"/>
              <a:t> (RAM)</a:t>
            </a:r>
            <a:endParaRPr lang="uk-UA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5650" y="5062534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Розмір</a:t>
            </a:r>
            <a:r>
              <a:rPr lang="ru-RU" b="1" dirty="0"/>
              <a:t> </a:t>
            </a:r>
            <a:r>
              <a:rPr lang="ru-RU" b="1" dirty="0" err="1"/>
              <a:t>вільного</a:t>
            </a:r>
            <a:r>
              <a:rPr lang="ru-RU" b="1" dirty="0"/>
              <a:t> простору на </a:t>
            </a:r>
            <a:r>
              <a:rPr lang="ru-RU" b="1" dirty="0" err="1"/>
              <a:t>жорсткому</a:t>
            </a:r>
            <a:r>
              <a:rPr lang="ru-RU" b="1" dirty="0"/>
              <a:t> диску </a:t>
            </a:r>
            <a:r>
              <a:rPr lang="ru-RU" b="1" dirty="0" err="1"/>
              <a:t>або</a:t>
            </a:r>
            <a:r>
              <a:rPr lang="ru-RU" b="1" dirty="0"/>
              <a:t> SSD</a:t>
            </a:r>
            <a:endParaRPr lang="uk-UA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18504" y="1287900"/>
            <a:ext cx="3146862" cy="81719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Версія</a:t>
            </a:r>
            <a:r>
              <a:rPr lang="ru-RU" b="1" dirty="0"/>
              <a:t> </a:t>
            </a:r>
            <a:r>
              <a:rPr lang="en-US" b="1" dirty="0"/>
              <a:t>Windows</a:t>
            </a:r>
            <a:endParaRPr lang="uk-UA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31" y="2483432"/>
            <a:ext cx="8514272" cy="387291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826276" y="3080551"/>
            <a:ext cx="1029809" cy="248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25918" y="3976347"/>
            <a:ext cx="507506" cy="2227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14369" y="3950563"/>
            <a:ext cx="179033" cy="248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82214" y="4199139"/>
            <a:ext cx="561838" cy="262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9" idx="2"/>
            <a:endCxn id="11" idx="3"/>
          </p:cNvCxnSpPr>
          <p:nvPr/>
        </p:nvCxnSpPr>
        <p:spPr>
          <a:xfrm flipH="1">
            <a:off x="4856085" y="2105098"/>
            <a:ext cx="5535850" cy="1099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3" idx="3"/>
          </p:cNvCxnSpPr>
          <p:nvPr/>
        </p:nvCxnSpPr>
        <p:spPr>
          <a:xfrm>
            <a:off x="3375258" y="1800751"/>
            <a:ext cx="4591695" cy="2149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3"/>
          </p:cNvCxnSpPr>
          <p:nvPr/>
        </p:nvCxnSpPr>
        <p:spPr>
          <a:xfrm>
            <a:off x="3412512" y="2892031"/>
            <a:ext cx="2801857" cy="101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3"/>
          </p:cNvCxnSpPr>
          <p:nvPr/>
        </p:nvCxnSpPr>
        <p:spPr>
          <a:xfrm>
            <a:off x="3375258" y="4120743"/>
            <a:ext cx="1906956" cy="237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77D063-0B03-4AB0-91D6-815D140E7A5B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7">
            <a:extLst>
              <a:ext uri="{FF2B5EF4-FFF2-40B4-BE49-F238E27FC236}">
                <a16:creationId xmlns:a16="http://schemas.microsoft.com/office/drawing/2014/main" id="{FA1F10CB-9905-4408-9335-F2C2343A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23 січня 2025 р.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38991" y="3365161"/>
            <a:ext cx="2444913" cy="628496"/>
          </a:xfrm>
          <a:prstGeom prst="roundRect">
            <a:avLst/>
          </a:prstGeom>
          <a:solidFill>
            <a:srgbClr val="765A4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Введення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96462" y="3389981"/>
            <a:ext cx="2416961" cy="499375"/>
          </a:xfrm>
          <a:prstGeom prst="roundRect">
            <a:avLst/>
          </a:prstGeom>
          <a:solidFill>
            <a:srgbClr val="765A4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Виведення</a:t>
            </a:r>
          </a:p>
        </p:txBody>
      </p:sp>
      <p:pic>
        <p:nvPicPr>
          <p:cNvPr id="5" name="Picture 4" descr="обладнання, значок миші (Mous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22584"/>
            <a:ext cx="1234872" cy="123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ann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79" y="4180113"/>
            <a:ext cx="1694652" cy="16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2.rozetka.ua/news/6/6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6" y="2284514"/>
            <a:ext cx="2741111" cy="15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Результат пошуку зображень за запитом &quot;графічний планшет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800" y1="68278" x2="90800" y2="68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5" y="3997087"/>
            <a:ext cx="2051840" cy="13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Результат пошуку зображень за запитом &quot;веб камера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8470" y="1881852"/>
            <a:ext cx="1599651" cy="15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 ÐµÐ·ÑÐ»ÑÑÐ°Ñ Ð¿Ð¾ÑÑÐºÑ Ð·Ð¾Ð±ÑÐ°Ð¶ÐµÐ½Ñ Ð·Ð° Ð·Ð°Ð¿Ð¸ÑÐ¾Ð¼ &quot;Ð¼ÑÐºÑÐ¾ÑÐ¾Ð½ ÐºÐ¾Ð¼Ð¿ÑÑÑÐ½Ð¸Ð¹&quot;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69" y="3379824"/>
            <a:ext cx="1593354" cy="17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918236" y="1437177"/>
            <a:ext cx="41563" cy="4797101"/>
          </a:xfrm>
          <a:prstGeom prst="line">
            <a:avLst/>
          </a:prstGeom>
          <a:ln w="38100">
            <a:solidFill>
              <a:srgbClr val="584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elmir.ua/img/143406/3000/2000/monitor_lcd_27_philips_273p3qpyeb_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96" y1="7516" x2="6968" y2="72141"/>
                        <a14:foregroundMark x1="5542" y1="74510" x2="97783" y2="73121"/>
                        <a14:foregroundMark x1="41884" y1="78268" x2="50040" y2="92810"/>
                        <a14:foregroundMark x1="35550" y1="93301" x2="67775" y2="93709"/>
                        <a14:foregroundMark x1="44656" y1="88072" x2="46477" y2="95588"/>
                        <a14:foregroundMark x1="6017" y1="2369" x2="97308" y2="12173"/>
                        <a14:foregroundMark x1="96833" y1="13154" x2="98179" y2="64706"/>
                        <a14:foregroundMark x1="60491" y1="16422" x2="93191" y2="15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684" y="1522584"/>
            <a:ext cx="1663405" cy="15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domcomputer.ru/wp-content/uploads/2012/04/kolonki_geniu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4347" y="4101698"/>
            <a:ext cx="1812116" cy="15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ardware, print, printer ico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03" y="3835728"/>
            <a:ext cx="2259982" cy="218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Результат пошуку зображень за запитом &quot;навушники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042" y="2300705"/>
            <a:ext cx="1191443" cy="11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Результат пошуку зображень за запитом &quot;проектор&quot;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61" y="2057136"/>
            <a:ext cx="2412623" cy="14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Пристрої введення</a:t>
            </a:r>
            <a:r>
              <a:rPr lang="en-US" sz="2000" b="1" dirty="0">
                <a:solidFill>
                  <a:schemeClr val="bg1"/>
                </a:solidFill>
              </a:rPr>
              <a:t>/</a:t>
            </a:r>
            <a:r>
              <a:rPr lang="uk-UA" sz="2000" b="1" dirty="0">
                <a:solidFill>
                  <a:schemeClr val="bg1"/>
                </a:solidFill>
              </a:rPr>
              <a:t>виведення інформації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D09D54-7668-4541-B4AF-9345CC02F12D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7">
            <a:extLst>
              <a:ext uri="{FF2B5EF4-FFF2-40B4-BE49-F238E27FC236}">
                <a16:creationId xmlns:a16="http://schemas.microsoft.com/office/drawing/2014/main" id="{60FEEA72-97E3-4653-B981-6F8045112C8D}"/>
              </a:ext>
            </a:extLst>
          </p:cNvPr>
          <p:cNvSpPr txBox="1">
            <a:spLocks/>
          </p:cNvSpPr>
          <p:nvPr/>
        </p:nvSpPr>
        <p:spPr>
          <a:xfrm>
            <a:off x="1600700" y="573107"/>
            <a:ext cx="1643013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Пристрої, що входять до складу мультимедійного обладнання.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11311" y="1507787"/>
            <a:ext cx="4070146" cy="4768726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3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/>
              <a:t>Мультимедійні</a:t>
            </a:r>
            <a:r>
              <a:rPr lang="ru-RU" dirty="0"/>
              <a:t> </a:t>
            </a:r>
            <a:r>
              <a:rPr lang="ru-RU" dirty="0" err="1"/>
              <a:t>пристрої</a:t>
            </a:r>
            <a:r>
              <a:rPr lang="ru-RU" b="0" dirty="0"/>
              <a:t> </a:t>
            </a:r>
            <a:r>
              <a:rPr lang="ru-RU" dirty="0">
                <a:solidFill>
                  <a:schemeClr val="bg1"/>
                </a:solidFill>
              </a:rPr>
              <a:t>— 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обладнання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призначене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створення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мультимедійних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документів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50" y="1841669"/>
            <a:ext cx="60007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97840" y="2974742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4E987-A143-48C0-8BE1-E78B0CF29A40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E17D6C83-C6A2-4AD4-96F7-631ADCA1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2" name="004 - Цікаво зна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3029" y="1579246"/>
            <a:ext cx="7974121" cy="4485443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45" y="1305565"/>
            <a:ext cx="7014710" cy="5263233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528" y="4367719"/>
            <a:ext cx="9382541" cy="231436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6409" y="1485308"/>
            <a:ext cx="11396781" cy="2882411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/>
          </a:p>
          <a:p>
            <a:pPr algn="ctr"/>
            <a:endParaRPr lang="uk-UA" sz="3200" b="1" dirty="0"/>
          </a:p>
          <a:p>
            <a:pPr algn="ctr"/>
            <a:endParaRPr lang="uk-UA" sz="3200" b="1" dirty="0"/>
          </a:p>
          <a:p>
            <a:pPr algn="ctr"/>
            <a:r>
              <a:rPr lang="uk-UA" sz="3200" b="1" dirty="0"/>
              <a:t>Визначити основні характеристики ПК за такими критеріями:</a:t>
            </a:r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uk-UA" sz="2400" b="1" dirty="0"/>
              <a:t>Версія </a:t>
            </a:r>
            <a:r>
              <a:rPr lang="en-US" sz="2400" b="1" dirty="0"/>
              <a:t>Windows</a:t>
            </a:r>
            <a:r>
              <a:rPr lang="ru-RU" sz="2400" b="1" dirty="0"/>
              <a:t> </a:t>
            </a:r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400" b="1" dirty="0" err="1"/>
              <a:t>Тактова</a:t>
            </a:r>
            <a:r>
              <a:rPr lang="ru-RU" sz="2400" b="1" dirty="0"/>
              <a:t> частота центрального </a:t>
            </a:r>
            <a:r>
              <a:rPr lang="ru-RU" sz="2400" b="1" dirty="0" err="1"/>
              <a:t>процесора</a:t>
            </a:r>
            <a:endParaRPr lang="ru-RU" sz="2400" b="1" dirty="0"/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400" b="1" dirty="0" err="1"/>
              <a:t>Кількість</a:t>
            </a:r>
            <a:r>
              <a:rPr lang="ru-RU" sz="2400" b="1" dirty="0"/>
              <a:t> ядер центрального </a:t>
            </a:r>
            <a:r>
              <a:rPr lang="ru-RU" sz="2400" b="1" dirty="0" err="1"/>
              <a:t>процесора</a:t>
            </a:r>
            <a:endParaRPr lang="ru-RU" sz="2400" b="1" dirty="0"/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400" b="1" dirty="0" err="1"/>
              <a:t>Об'єм</a:t>
            </a:r>
            <a:r>
              <a:rPr lang="ru-RU" sz="2400" b="1" dirty="0"/>
              <a:t> </a:t>
            </a:r>
            <a:r>
              <a:rPr lang="ru-RU" sz="2400" b="1" dirty="0" err="1"/>
              <a:t>оперативної</a:t>
            </a:r>
            <a:r>
              <a:rPr lang="ru-RU" sz="2400" b="1" dirty="0"/>
              <a:t> </a:t>
            </a:r>
            <a:r>
              <a:rPr lang="ru-RU" sz="2400" b="1" dirty="0" err="1"/>
              <a:t>пам'яті</a:t>
            </a:r>
            <a:r>
              <a:rPr lang="ru-RU" sz="2400" b="1" dirty="0"/>
              <a:t> </a:t>
            </a:r>
            <a:r>
              <a:rPr lang="ru-RU" sz="2400" b="1" dirty="0" err="1"/>
              <a:t>комп'ютера</a:t>
            </a:r>
            <a:r>
              <a:rPr lang="ru-RU" sz="2400" b="1" dirty="0"/>
              <a:t> (RAM) </a:t>
            </a:r>
          </a:p>
          <a:p>
            <a:pPr marL="34290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2400" b="1" dirty="0" err="1"/>
              <a:t>Розмір</a:t>
            </a:r>
            <a:r>
              <a:rPr lang="ru-RU" sz="2400" b="1" dirty="0"/>
              <a:t> </a:t>
            </a:r>
            <a:r>
              <a:rPr lang="ru-RU" sz="2400" b="1" dirty="0" err="1"/>
              <a:t>вільного</a:t>
            </a:r>
            <a:r>
              <a:rPr lang="ru-RU" sz="2400" b="1" dirty="0"/>
              <a:t> простору на </a:t>
            </a:r>
            <a:r>
              <a:rPr lang="ru-RU" sz="2400" b="1" dirty="0" err="1"/>
              <a:t>жорсткому</a:t>
            </a:r>
            <a:r>
              <a:rPr lang="ru-RU" sz="2400" b="1" dirty="0"/>
              <a:t> диску </a:t>
            </a:r>
            <a:r>
              <a:rPr lang="ru-RU" sz="2400" b="1" dirty="0" err="1"/>
              <a:t>або</a:t>
            </a:r>
            <a:r>
              <a:rPr lang="ru-RU" sz="2400" b="1" dirty="0"/>
              <a:t> SSD</a:t>
            </a:r>
            <a:endParaRPr lang="uk-UA" sz="3200" b="1" dirty="0"/>
          </a:p>
          <a:p>
            <a:pPr algn="ctr"/>
            <a:r>
              <a:rPr lang="ru-RU" sz="3200" b="1" dirty="0"/>
              <a:t> </a:t>
            </a:r>
            <a:endParaRPr lang="en-US" sz="3200" b="1" dirty="0"/>
          </a:p>
          <a:p>
            <a:pPr algn="ctr"/>
            <a:endParaRPr lang="uk-UA" sz="3200" b="1" dirty="0"/>
          </a:p>
          <a:p>
            <a:pPr algn="ctr"/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7503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B9A93-33D0-43A6-8557-1C8B32DE0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" y="5041900"/>
            <a:ext cx="2207945" cy="1657522"/>
          </a:xfrm>
          <a:prstGeom prst="rect">
            <a:avLst/>
          </a:prstGeom>
        </p:spPr>
      </p:pic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1397480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1. </a:t>
            </a:r>
            <a:r>
              <a:rPr lang="ru-RU" sz="2400" b="1" dirty="0" err="1">
                <a:solidFill>
                  <a:schemeClr val="bg1"/>
                </a:solidFill>
              </a:rPr>
              <a:t>Архітектура</a:t>
            </a:r>
            <a:r>
              <a:rPr lang="ru-RU" sz="2400" b="1" dirty="0">
                <a:solidFill>
                  <a:schemeClr val="bg1"/>
                </a:solidFill>
              </a:rPr>
              <a:t> ПК…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14283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2.Структура персонального ПК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888192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3. Для </a:t>
            </a:r>
            <a:r>
              <a:rPr lang="ru-RU" sz="2400" b="1" dirty="0" err="1">
                <a:solidFill>
                  <a:schemeClr val="bg1"/>
                </a:solidFill>
              </a:rPr>
              <a:t>чого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потрібна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материнська</a:t>
            </a:r>
            <a:r>
              <a:rPr lang="ru-RU" sz="2400" b="1" dirty="0">
                <a:solidFill>
                  <a:schemeClr val="bg1"/>
                </a:solidFill>
              </a:rPr>
              <a:t> плата?</a:t>
            </a: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3633548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4. Для </a:t>
            </a:r>
            <a:r>
              <a:rPr lang="ru-RU" sz="2400" b="1" dirty="0" err="1">
                <a:solidFill>
                  <a:schemeClr val="bg1"/>
                </a:solidFill>
              </a:rPr>
              <a:t>чого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потрібна</a:t>
            </a:r>
            <a:r>
              <a:rPr lang="ru-RU" sz="2400" b="1" dirty="0">
                <a:solidFill>
                  <a:schemeClr val="bg1"/>
                </a:solidFill>
              </a:rPr>
              <a:t> оперативна </a:t>
            </a:r>
            <a:r>
              <a:rPr lang="ru-RU" sz="2400" b="1" dirty="0" err="1">
                <a:solidFill>
                  <a:schemeClr val="bg1"/>
                </a:solidFill>
              </a:rPr>
              <a:t>пам’ять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4451749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5. </a:t>
            </a:r>
            <a:r>
              <a:rPr lang="ru-RU" sz="2400" b="1" dirty="0" err="1">
                <a:solidFill>
                  <a:schemeClr val="bg1"/>
                </a:solidFill>
              </a:rPr>
              <a:t>Процесор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528847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6.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характеристики ПК?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Архітектура ПК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204087" y="1467911"/>
            <a:ext cx="6837116" cy="4968400"/>
          </a:xfrm>
          <a:prstGeom prst="roundRect">
            <a:avLst>
              <a:gd name="adj" fmla="val 7154"/>
            </a:avLst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800" b="1" dirty="0" smtClean="0">
                <a:solidFill>
                  <a:srgbClr val="FFFF00"/>
                </a:solidFill>
              </a:rPr>
              <a:t>Архітектурою ПК</a:t>
            </a:r>
            <a:r>
              <a:rPr lang="uk-UA" sz="2800" b="1" dirty="0" smtClean="0"/>
              <a:t> називають його опис на деякому загальному рівні, що включає опис системи команд, системи адресації, організації пам'яті і т. д. </a:t>
            </a:r>
            <a:r>
              <a:rPr lang="uk-UA" sz="2800" b="1" dirty="0" smtClean="0">
                <a:solidFill>
                  <a:schemeClr val="tx1"/>
                </a:solidFill>
              </a:rPr>
              <a:t>Архітектура визначає принципи дії, інформаційні зв'язки і взаємодію головних пристроїв ПК: процесора, внутрішньої, зовнішньої пам'яті та периферійних пристроїв. Уніфікація архітектури ПК забезпечує їх сумісність з точки зору користувача.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50" y="2071508"/>
            <a:ext cx="4764737" cy="376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3243713" y="1181743"/>
            <a:ext cx="8665945" cy="5325961"/>
          </a:xfrm>
          <a:prstGeom prst="snip2Same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000" b="1" dirty="0"/>
              <a:t>Визначити основні характеристики домашнього ПК.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000" b="1" dirty="0">
                <a:solidFill>
                  <a:prstClr val="white"/>
                </a:solidFill>
              </a:rPr>
              <a:t>Опрацювати вивчений матеріал.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4000" b="1" dirty="0">
                <a:solidFill>
                  <a:prstClr val="white"/>
                </a:solidFill>
              </a:rPr>
              <a:t>Підготуватись до тестової перевірки знань.</a:t>
            </a:r>
            <a:endParaRPr lang="uk-UA" sz="2000" b="1" dirty="0">
              <a:solidFill>
                <a:prstClr val="white"/>
              </a:solidFill>
            </a:endParaRPr>
          </a:p>
          <a:p>
            <a:endParaRPr lang="uk-UA" sz="3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/>
          </a:p>
        </p:txBody>
      </p:sp>
      <p:pic>
        <p:nvPicPr>
          <p:cNvPr id="1026" name="Picture 2" descr="http://img3.wikia.nocookie.net/__cb20140428050001/rrc-kor/ru/images/8/83/%D0%9E%D0%BA_%D1%81%D0%BC%D0%B0%D0%B9%D0%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" y="1857380"/>
            <a:ext cx="4158750" cy="31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3AC0D38-1648-49BA-B579-00DC76A2FFD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Домашн</a:t>
            </a:r>
            <a:r>
              <a:rPr lang="uk-UA" sz="2000" b="1">
                <a:solidFill>
                  <a:schemeClr val="bg1"/>
                </a:solidFill>
              </a:rPr>
              <a:t>є завдання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A6BB-3B00-4C59-AE44-625573A7B2AC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8C294D9C-1800-4A47-877F-D62D586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3243713" y="1181743"/>
            <a:ext cx="8665945" cy="5325961"/>
          </a:xfrm>
          <a:prstGeom prst="snip2Same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algn="ctr"/>
            <a:r>
              <a:rPr lang="uk-UA" sz="3600" b="1" dirty="0"/>
              <a:t>Організувати пошукову діяльність на тему : «</a:t>
            </a:r>
            <a:r>
              <a:rPr lang="ru-RU" sz="3600" b="1" dirty="0"/>
              <a:t>Чим </a:t>
            </a:r>
            <a:r>
              <a:rPr lang="ru-RU" sz="3600" b="1" dirty="0" err="1"/>
              <a:t>відрізняється</a:t>
            </a:r>
            <a:r>
              <a:rPr lang="ru-RU" sz="3600" b="1" dirty="0"/>
              <a:t> </a:t>
            </a:r>
            <a:r>
              <a:rPr lang="en-US" sz="3600" b="1" dirty="0"/>
              <a:t>SSD </a:t>
            </a:r>
            <a:r>
              <a:rPr lang="ru-RU" sz="3600" b="1" dirty="0" err="1"/>
              <a:t>від</a:t>
            </a:r>
            <a:r>
              <a:rPr lang="ru-RU" sz="3600" b="1" dirty="0"/>
              <a:t> </a:t>
            </a:r>
            <a:r>
              <a:rPr lang="en-US" sz="3600" b="1" dirty="0"/>
              <a:t>HDD </a:t>
            </a:r>
            <a:r>
              <a:rPr lang="ru-RU" sz="3600" b="1" dirty="0"/>
              <a:t>і </a:t>
            </a:r>
            <a:r>
              <a:rPr lang="ru-RU" sz="3600" b="1" dirty="0" err="1"/>
              <a:t>що</a:t>
            </a:r>
            <a:r>
              <a:rPr lang="ru-RU" sz="3600" b="1" dirty="0"/>
              <a:t> </a:t>
            </a:r>
            <a:r>
              <a:rPr lang="ru-RU" sz="3600" b="1" dirty="0" err="1"/>
              <a:t>краще</a:t>
            </a:r>
            <a:r>
              <a:rPr lang="ru-RU" sz="3600" b="1" dirty="0"/>
              <a:t>?»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Результат роботи оформити в повідомлення в </a:t>
            </a:r>
            <a:r>
              <a:rPr lang="en-US" sz="2800" b="1" dirty="0"/>
              <a:t>Google </a:t>
            </a:r>
            <a:r>
              <a:rPr lang="uk-UA" sz="2800" b="1" dirty="0"/>
              <a:t>документах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Надіслати вчителеві на електронну пошту</a:t>
            </a:r>
            <a:endParaRPr lang="ru-RU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uk-UA" sz="28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/>
          </a:p>
        </p:txBody>
      </p:sp>
      <p:pic>
        <p:nvPicPr>
          <p:cNvPr id="1026" name="Picture 2" descr="http://img3.wikia.nocookie.net/__cb20140428050001/rrc-kor/ru/images/8/83/%D0%9E%D0%BA_%D1%81%D0%BC%D0%B0%D0%B9%D0%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" y="1857380"/>
            <a:ext cx="3568406" cy="2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3AC0D38-1648-49BA-B579-00DC76A2FFD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Домашн</a:t>
            </a:r>
            <a:r>
              <a:rPr lang="uk-UA" sz="2000" b="1">
                <a:solidFill>
                  <a:schemeClr val="bg1"/>
                </a:solidFill>
              </a:rPr>
              <a:t>є завдання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A6BB-3B00-4C59-AE44-625573A7B2AC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8C294D9C-1800-4A47-877F-D62D586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voyakniga.ru/images/forum_uploads/20100928123711-smayl_2014112621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95" y="573107"/>
            <a:ext cx="6207209" cy="6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0D83C-049F-46D0-93C8-37DE93B1BEB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960650F7-3460-4221-94DE-D162DAB6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Структура персонального комп’ютера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637319" y="1467911"/>
            <a:ext cx="6403883" cy="4968400"/>
          </a:xfrm>
          <a:prstGeom prst="roundRect">
            <a:avLst>
              <a:gd name="adj" fmla="val 7154"/>
            </a:avLst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Структура персонального </a:t>
            </a:r>
            <a:r>
              <a:rPr lang="ru-RU" sz="2800" b="1" dirty="0" err="1">
                <a:solidFill>
                  <a:srgbClr val="FFFF00"/>
                </a:solidFill>
              </a:rPr>
              <a:t>комп'ютера</a:t>
            </a:r>
            <a:endParaRPr lang="ru-RU" sz="2800" b="1" dirty="0">
              <a:solidFill>
                <a:srgbClr val="FFFF00"/>
              </a:solidFill>
            </a:endParaRPr>
          </a:p>
          <a:p>
            <a:pPr algn="ctr"/>
            <a:r>
              <a:rPr lang="ru-RU" sz="2800" b="1" dirty="0"/>
              <a:t>- </a:t>
            </a:r>
            <a:r>
              <a:rPr lang="ru-RU" sz="2800" b="1" dirty="0" err="1"/>
              <a:t>це</a:t>
            </a:r>
            <a:r>
              <a:rPr lang="ru-RU" sz="2800" b="1" dirty="0"/>
              <a:t> </a:t>
            </a:r>
            <a:r>
              <a:rPr lang="ru-RU" sz="2800" b="1" dirty="0" err="1"/>
              <a:t>сукупність</a:t>
            </a:r>
            <a:r>
              <a:rPr lang="ru-RU" sz="2800" b="1" dirty="0"/>
              <a:t>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функціональних</a:t>
            </a:r>
            <a:r>
              <a:rPr lang="ru-RU" sz="2800" b="1" dirty="0"/>
              <a:t> </a:t>
            </a:r>
            <a:r>
              <a:rPr lang="ru-RU" sz="2800" b="1" dirty="0" err="1"/>
              <a:t>елементів</a:t>
            </a:r>
            <a:r>
              <a:rPr lang="ru-RU" sz="2800" b="1" dirty="0"/>
              <a:t> і </a:t>
            </a:r>
            <a:r>
              <a:rPr lang="ru-RU" sz="2800" b="1" dirty="0" err="1"/>
              <a:t>зв'язків</a:t>
            </a:r>
            <a:r>
              <a:rPr lang="ru-RU" sz="2800" b="1" dirty="0"/>
              <a:t> </a:t>
            </a:r>
            <a:r>
              <a:rPr lang="ru-RU" sz="2800" b="1" dirty="0" err="1"/>
              <a:t>між</a:t>
            </a:r>
            <a:r>
              <a:rPr lang="ru-RU" sz="2800" b="1" dirty="0"/>
              <a:t> ними. </a:t>
            </a:r>
            <a:r>
              <a:rPr lang="ru-RU" sz="2800" b="1" dirty="0" err="1"/>
              <a:t>Класична</a:t>
            </a:r>
            <a:r>
              <a:rPr lang="ru-RU" sz="2800" b="1" dirty="0"/>
              <a:t> </a:t>
            </a:r>
            <a:r>
              <a:rPr lang="ru-RU" sz="2800" b="1" dirty="0" err="1"/>
              <a:t>архітектура</a:t>
            </a:r>
            <a:r>
              <a:rPr lang="ru-RU" sz="2800" b="1" dirty="0"/>
              <a:t> (фон Нейман) — </a:t>
            </a:r>
            <a:r>
              <a:rPr lang="ru-RU" sz="2800" b="1" dirty="0" err="1"/>
              <a:t>пристрій</a:t>
            </a:r>
            <a:r>
              <a:rPr lang="ru-RU" sz="2800" b="1" dirty="0"/>
              <a:t> </a:t>
            </a:r>
            <a:r>
              <a:rPr lang="ru-RU" sz="2800" b="1" dirty="0" err="1"/>
              <a:t>керування</a:t>
            </a:r>
            <a:r>
              <a:rPr lang="ru-RU" sz="2800" b="1" dirty="0"/>
              <a:t>, </a:t>
            </a:r>
            <a:r>
              <a:rPr lang="ru-RU" sz="2800" b="1" dirty="0" err="1"/>
              <a:t>арифметично-логічний</a:t>
            </a:r>
            <a:r>
              <a:rPr lang="ru-RU" sz="2800" b="1" dirty="0"/>
              <a:t> </a:t>
            </a:r>
            <a:r>
              <a:rPr lang="ru-RU" sz="2800" b="1" dirty="0" err="1"/>
              <a:t>пристрій</a:t>
            </a:r>
            <a:r>
              <a:rPr lang="ru-RU" sz="2800" b="1" dirty="0"/>
              <a:t>, </a:t>
            </a:r>
            <a:r>
              <a:rPr lang="ru-RU" sz="2800" b="1" dirty="0" err="1"/>
              <a:t>пам'ять</a:t>
            </a:r>
            <a:r>
              <a:rPr lang="ru-RU" sz="2800" b="1" dirty="0"/>
              <a:t>, </a:t>
            </a:r>
            <a:r>
              <a:rPr lang="ru-RU" sz="2800" b="1" dirty="0" err="1"/>
              <a:t>пристрої</a:t>
            </a:r>
            <a:r>
              <a:rPr lang="ru-RU" sz="2800" b="1" dirty="0"/>
              <a:t> вводу-</a:t>
            </a:r>
            <a:r>
              <a:rPr lang="ru-RU" sz="2800" b="1" dirty="0" err="1"/>
              <a:t>виводу</a:t>
            </a:r>
            <a:r>
              <a:rPr lang="ru-RU" sz="2800" b="1" dirty="0"/>
              <a:t> </a:t>
            </a:r>
            <a:r>
              <a:rPr lang="ru-RU" sz="2800" b="1" dirty="0" err="1"/>
              <a:t>інформації</a:t>
            </a:r>
            <a:r>
              <a:rPr lang="ru-RU" sz="2800" b="1" dirty="0"/>
              <a:t>, </a:t>
            </a:r>
            <a:r>
              <a:rPr lang="ru-RU" sz="2800" b="1" dirty="0" err="1"/>
              <a:t>об'єднані</a:t>
            </a:r>
            <a:r>
              <a:rPr lang="ru-RU" sz="2800" b="1" dirty="0"/>
              <a:t> за </a:t>
            </a:r>
            <a:r>
              <a:rPr lang="ru-RU" sz="2800" b="1" dirty="0" smtClean="0"/>
              <a:t>до-</a:t>
            </a:r>
            <a:r>
              <a:rPr lang="ru-RU" sz="2800" b="1" dirty="0" err="1" smtClean="0"/>
              <a:t>помогою</a:t>
            </a:r>
            <a:r>
              <a:rPr lang="ru-RU" sz="2800" b="1" dirty="0" smtClean="0"/>
              <a:t> </a:t>
            </a:r>
            <a:r>
              <a:rPr lang="ru-RU" sz="2800" b="1" dirty="0" err="1"/>
              <a:t>каналів</a:t>
            </a:r>
            <a:r>
              <a:rPr lang="ru-RU" sz="2800" b="1" dirty="0"/>
              <a:t> </a:t>
            </a:r>
            <a:r>
              <a:rPr lang="ru-RU" sz="2800" b="1" dirty="0" err="1"/>
              <a:t>зв'язку</a:t>
            </a:r>
            <a:r>
              <a:rPr lang="ru-RU" sz="2800" b="1" dirty="0"/>
              <a:t> (див. схему на </a:t>
            </a:r>
            <a:r>
              <a:rPr lang="ru-RU" sz="2800" b="1" dirty="0" err="1"/>
              <a:t>наступній</a:t>
            </a:r>
            <a:r>
              <a:rPr lang="ru-RU" sz="2800" b="1" dirty="0"/>
              <a:t> </a:t>
            </a:r>
            <a:r>
              <a:rPr lang="ru-RU" sz="2800" b="1" dirty="0" err="1"/>
              <a:t>сторінці</a:t>
            </a:r>
            <a:r>
              <a:rPr lang="ru-RU" sz="2800" b="1" dirty="0"/>
              <a:t>).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09" y="2208178"/>
            <a:ext cx="5249910" cy="31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 ÐµÐ·ÑÐ»ÑÑÐ°Ñ Ð¿Ð¾ÑÑÐºÑ Ð·Ð¾Ð±ÑÐ°Ð¶ÐµÐ½Ñ Ð·Ð° Ð·Ð°Ð¿Ð¸ÑÐ¾Ð¼ &quot;ÐºÐ¾ÑÐ¿ÑÑ ÑÐ¸ÑÑÐµÐ¼Ð½Ð¾Ð³Ð¾ Ð±Ð»Ð¾ÐºÑ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04" y="2139120"/>
            <a:ext cx="3711745" cy="360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05802" y="5844435"/>
            <a:ext cx="2937547" cy="403977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Корпус системного блоку</a:t>
            </a:r>
          </a:p>
        </p:txBody>
      </p:sp>
      <p:pic>
        <p:nvPicPr>
          <p:cNvPr id="7" name="Picture 4" descr="Ð ÐµÐ·ÑÐ»ÑÑÐ°Ñ Ð¿Ð¾ÑÑÐºÑ Ð·Ð¾Ð±ÑÐ°Ð¶ÐµÐ½Ñ Ð·Ð° Ð·Ð°Ð¿Ð¸ÑÐ¾Ð¼ &quot;Ð¿ÑÐ¾ÑÐµÑÐ¾Ñ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70" l="16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92" y="5388430"/>
            <a:ext cx="1688196" cy="10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84996" y="6272301"/>
            <a:ext cx="1577106" cy="403977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Процесор</a:t>
            </a:r>
          </a:p>
        </p:txBody>
      </p:sp>
      <p:pic>
        <p:nvPicPr>
          <p:cNvPr id="9" name="Picture 6" descr="Ð ÐµÐ·ÑÐ»ÑÑÐ°Ñ Ð¿Ð¾ÑÑÐºÑ Ð·Ð¾Ð±ÑÐ°Ð¶ÐµÐ½Ñ Ð·Ð° Ð·Ð°Ð¿Ð¸ÑÐ¾Ð¼ &quot;Ð¼Ð°ÑÐµÑÐ¸Ð½ÑÑÐºÐ° Ð¿Ð»Ð°ÑÐ°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6" y="3474537"/>
            <a:ext cx="3631209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185400" y="5994052"/>
            <a:ext cx="2096818" cy="612190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Материнська плата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709881" y="4180114"/>
            <a:ext cx="1375220" cy="1341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9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389"/>
            <a:ext cx="1419763" cy="5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97015" y="1860982"/>
            <a:ext cx="1673157" cy="724735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Оперативна пам’ять </a:t>
            </a:r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 flipH="1">
            <a:off x="2441196" y="3306021"/>
            <a:ext cx="338612" cy="12995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Ð ÐµÐ·ÑÐ»ÑÑÐ°Ñ Ð¿Ð¾ÑÑÐºÑ Ð·Ð¾Ð±ÑÐ°Ð¶ÐµÐ½Ñ Ð·Ð° Ð·Ð°Ð¿Ð¸ÑÐ¾Ð¼ &quot;Ð²ÑÐ´ÐµÐ¾ÐºÐ°ÑÑÐ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33" y1="8466" x2="26667" y2="91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72" y="2587915"/>
            <a:ext cx="1715603" cy="10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375917" y="2060083"/>
            <a:ext cx="1673157" cy="477675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Відео карта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199408" y="3306021"/>
            <a:ext cx="531813" cy="4564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 descr="Ð ÐµÐ·ÑÐ»ÑÑÐ°Ñ Ð¿Ð¾ÑÑÐºÑ Ð·Ð¾Ð±ÑÐ°Ð¶ÐµÐ½Ñ Ð·Ð° Ð·Ð°Ð¿Ð¸ÑÐ¾Ð¼ &quot;Ð±Ð»Ð¾Ðº Ð¶Ð¸Ð²Ð»ÐµÐ½Ð½Ñ&quot;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349" y="602948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149500" y="1355046"/>
            <a:ext cx="1673157" cy="721262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Блок живлення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391397" y="1669748"/>
            <a:ext cx="2588822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4" descr="Ð ÐµÐ·ÑÐ»ÑÑÐ°Ñ Ð¿Ð¾ÑÑÐºÑ Ð·Ð¾Ð±ÑÐ°Ð¶ÐµÐ½Ñ Ð·Ð° Ð·Ð°Ð¿Ð¸ÑÐ¾Ð¼ &quot;Ð´Ð¸ÑÐºÐ¾Ð²Ð¾Ð´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349" y="2534904"/>
            <a:ext cx="2364436" cy="10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0279283" y="2878891"/>
            <a:ext cx="1673157" cy="49887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Дисковод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7232073" y="3128331"/>
            <a:ext cx="100940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6" descr="Ð ÐµÐ·ÑÐ»ÑÑÐ°Ñ Ð¿Ð¾ÑÑÐºÑ Ð·Ð¾Ð±ÑÐ°Ð¶ÐµÐ½Ñ Ð·Ð° Ð·Ð°Ð¿Ð¸ÑÐ¾Ð¼ &quot;Ð¶Ð¾ÑÑÑÐºÐ¸Ð¹ Ð´Ð¸ÑÐº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940" y1="26515" x2="56144" y2="7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08" y="3655355"/>
            <a:ext cx="1807578" cy="180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0064586" y="4387033"/>
            <a:ext cx="1673157" cy="656952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uk-UA" b="1" dirty="0">
                <a:solidFill>
                  <a:schemeClr val="lt1"/>
                </a:solidFill>
              </a:rPr>
              <a:t>Жорсткий диск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7384473" y="4457574"/>
            <a:ext cx="100940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616386" y="4180114"/>
            <a:ext cx="1430627" cy="6709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Системний блок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FF36A1-994A-4657-A794-6606EBF338AA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0" name="Дата 7">
            <a:extLst>
              <a:ext uri="{FF2B5EF4-FFF2-40B4-BE49-F238E27FC236}">
                <a16:creationId xmlns:a16="http://schemas.microsoft.com/office/drawing/2014/main" id="{78A70D9E-7631-4CDF-A7C0-790A07AE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6" grpId="0" animBg="1"/>
      <p:bldP spid="19" grpId="0" animBg="1"/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Материнська</a:t>
            </a:r>
            <a:r>
              <a:rPr lang="ru-RU" sz="2000" b="1" dirty="0">
                <a:solidFill>
                  <a:schemeClr val="bg1"/>
                </a:solidFill>
              </a:rPr>
              <a:t> плата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Картинки по запросу Материнская пл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2" y="1697661"/>
            <a:ext cx="5730698" cy="47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090081" y="1793289"/>
            <a:ext cx="5824413" cy="4598633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 err="1">
                <a:solidFill>
                  <a:srgbClr val="FFFF00"/>
                </a:solidFill>
              </a:rPr>
              <a:t>Материнська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або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головна</a:t>
            </a:r>
            <a:r>
              <a:rPr lang="ru-RU" sz="3200" b="1" dirty="0">
                <a:solidFill>
                  <a:srgbClr val="FFFF00"/>
                </a:solidFill>
              </a:rPr>
              <a:t> плата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lt1"/>
                </a:solidFill>
              </a:rPr>
              <a:t>(англ. </a:t>
            </a:r>
            <a:r>
              <a:rPr lang="en-US" sz="3200" b="1" dirty="0">
                <a:solidFill>
                  <a:schemeClr val="lt1"/>
                </a:solidFill>
              </a:rPr>
              <a:t>motherboard </a:t>
            </a:r>
            <a:r>
              <a:rPr lang="ru-RU" sz="3200" b="1" dirty="0" err="1">
                <a:solidFill>
                  <a:schemeClr val="lt1"/>
                </a:solidFill>
              </a:rPr>
              <a:t>або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en-US" sz="3200" b="1" dirty="0">
                <a:solidFill>
                  <a:schemeClr val="lt1"/>
                </a:solidFill>
              </a:rPr>
              <a:t>main- board) — </a:t>
            </a:r>
            <a:r>
              <a:rPr lang="ru-RU" sz="3200" b="1" dirty="0" err="1">
                <a:solidFill>
                  <a:schemeClr val="lt1"/>
                </a:solidFill>
              </a:rPr>
              <a:t>основна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складова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сучасних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персональних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комп’ютерів</a:t>
            </a:r>
            <a:r>
              <a:rPr lang="ru-RU" sz="3200" b="1" dirty="0">
                <a:solidFill>
                  <a:schemeClr val="lt1"/>
                </a:solidFill>
              </a:rPr>
              <a:t>, яка </a:t>
            </a:r>
            <a:r>
              <a:rPr lang="ru-RU" sz="3200" b="1" dirty="0" err="1">
                <a:solidFill>
                  <a:schemeClr val="lt1"/>
                </a:solidFill>
              </a:rPr>
              <a:t>забезпечує</a:t>
            </a:r>
            <a:r>
              <a:rPr lang="ru-RU" sz="3200" b="1" dirty="0">
                <a:solidFill>
                  <a:schemeClr val="lt1"/>
                </a:solidFill>
              </a:rPr>
              <a:t> передачу </a:t>
            </a:r>
            <a:r>
              <a:rPr lang="ru-RU" sz="3200" b="1" dirty="0" err="1">
                <a:solidFill>
                  <a:schemeClr val="lt1"/>
                </a:solidFill>
              </a:rPr>
              <a:t>даних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між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пристроями</a:t>
            </a:r>
            <a:r>
              <a:rPr lang="ru-RU" sz="3200" b="1" dirty="0">
                <a:solidFill>
                  <a:schemeClr val="lt1"/>
                </a:solidFill>
              </a:rPr>
              <a:t> </a:t>
            </a:r>
            <a:r>
              <a:rPr lang="ru-RU" sz="3200" b="1" dirty="0" err="1">
                <a:solidFill>
                  <a:schemeClr val="lt1"/>
                </a:solidFill>
              </a:rPr>
              <a:t>комп’ютера</a:t>
            </a:r>
            <a:r>
              <a:rPr lang="ru-RU" sz="3200" b="1" dirty="0">
                <a:solidFill>
                  <a:schemeClr val="l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2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Материнська</a:t>
            </a:r>
            <a:r>
              <a:rPr lang="ru-RU" sz="2000" b="1" dirty="0">
                <a:solidFill>
                  <a:schemeClr val="bg1"/>
                </a:solidFill>
              </a:rPr>
              <a:t> плата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835" y="5385647"/>
            <a:ext cx="4808912" cy="978729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3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Слот (</a:t>
            </a:r>
            <a:r>
              <a:rPr lang="ru-RU" dirty="0" err="1"/>
              <a:t>англ</a:t>
            </a:r>
            <a:r>
              <a:rPr lang="ru-RU" dirty="0"/>
              <a:t>, </a:t>
            </a:r>
            <a:r>
              <a:rPr lang="ru-RU" dirty="0" err="1"/>
              <a:t>slot</a:t>
            </a:r>
            <a:r>
              <a:rPr lang="ru-RU" dirty="0"/>
              <a:t>) — </a:t>
            </a:r>
            <a:r>
              <a:rPr lang="ru-RU" dirty="0" err="1">
                <a:solidFill>
                  <a:schemeClr val="bg1"/>
                </a:solidFill>
              </a:rPr>
              <a:t>щілина</a:t>
            </a:r>
            <a:r>
              <a:rPr lang="ru-RU" dirty="0">
                <a:solidFill>
                  <a:schemeClr val="bg1"/>
                </a:solidFill>
              </a:rPr>
              <a:t>, паз, </a:t>
            </a:r>
            <a:r>
              <a:rPr lang="ru-RU" dirty="0" err="1">
                <a:solidFill>
                  <a:schemeClr val="bg1"/>
                </a:solidFill>
              </a:rPr>
              <a:t>отвір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" name="Picture 10" descr="Картинки по запросу Сокет гнездо в компьютер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49" y="1057018"/>
            <a:ext cx="5543552" cy="408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66094" y="5234700"/>
            <a:ext cx="5026925" cy="1421928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3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Сокет (</a:t>
            </a:r>
            <a:r>
              <a:rPr lang="ru-RU" dirty="0" err="1"/>
              <a:t>англ</a:t>
            </a:r>
            <a:r>
              <a:rPr lang="ru-RU" dirty="0"/>
              <a:t>, </a:t>
            </a:r>
            <a:r>
              <a:rPr lang="en-US" dirty="0"/>
              <a:t>socket) — </a:t>
            </a:r>
            <a:r>
              <a:rPr lang="ru-RU" dirty="0" err="1">
                <a:solidFill>
                  <a:schemeClr val="bg1"/>
                </a:solidFill>
              </a:rPr>
              <a:t>заглиблення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гніздо</a:t>
            </a:r>
            <a:r>
              <a:rPr lang="ru-RU" dirty="0">
                <a:solidFill>
                  <a:schemeClr val="bg1"/>
                </a:solidFill>
              </a:rPr>
              <a:t>, розетка.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4" name="Picture 14" descr="Картинки по запросу входы для наушников в компьютер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5" y="1648537"/>
            <a:ext cx="5634535" cy="3296204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Відеокарта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47012" y="1926076"/>
            <a:ext cx="4350388" cy="3945179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err="1">
                <a:solidFill>
                  <a:srgbClr val="FFFF00"/>
                </a:solidFill>
              </a:rPr>
              <a:t>Відеокарта</a:t>
            </a:r>
            <a:r>
              <a:rPr lang="ru-RU" sz="2400" dirty="0">
                <a:solidFill>
                  <a:srgbClr val="FFFF00"/>
                </a:solidFill>
              </a:rPr>
              <a:t> (</a:t>
            </a:r>
            <a:r>
              <a:rPr lang="ru-RU" sz="2400" dirty="0" err="1">
                <a:solidFill>
                  <a:srgbClr val="FFFF00"/>
                </a:solidFill>
              </a:rPr>
              <a:t>відеоадаптер</a:t>
            </a:r>
            <a:r>
              <a:rPr lang="ru-RU" sz="2400" dirty="0">
                <a:solidFill>
                  <a:srgbClr val="FFFF00"/>
                </a:solidFill>
              </a:rPr>
              <a:t>, </a:t>
            </a:r>
            <a:r>
              <a:rPr lang="ru-RU" sz="2400" dirty="0" err="1">
                <a:solidFill>
                  <a:srgbClr val="FFFF00"/>
                </a:solidFill>
              </a:rPr>
              <a:t>графічний</a:t>
            </a:r>
            <a:r>
              <a:rPr lang="ru-RU" sz="2400" dirty="0">
                <a:solidFill>
                  <a:srgbClr val="FFFF00"/>
                </a:solidFill>
              </a:rPr>
              <a:t> адаптер, </a:t>
            </a:r>
            <a:r>
              <a:rPr lang="ru-RU" sz="2400" dirty="0" err="1">
                <a:solidFill>
                  <a:srgbClr val="FFFF00"/>
                </a:solidFill>
              </a:rPr>
              <a:t>графічний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процесор</a:t>
            </a:r>
            <a:r>
              <a:rPr lang="ru-RU" sz="2400" dirty="0">
                <a:solidFill>
                  <a:srgbClr val="FFFF00"/>
                </a:solidFill>
              </a:rPr>
              <a:t>, </a:t>
            </a:r>
            <a:r>
              <a:rPr lang="en-US" sz="2400" dirty="0">
                <a:solidFill>
                  <a:srgbClr val="FFFF00"/>
                </a:solidFill>
              </a:rPr>
              <a:t>GPU) </a:t>
            </a:r>
            <a:r>
              <a:rPr lang="en-US" sz="2400" dirty="0"/>
              <a:t>- </a:t>
            </a:r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комп'ютера</a:t>
            </a:r>
            <a:r>
              <a:rPr lang="ru-RU" sz="2400" dirty="0"/>
              <a:t>, яка </a:t>
            </a:r>
            <a:r>
              <a:rPr lang="ru-RU" sz="2400" dirty="0" err="1"/>
              <a:t>відповідає</a:t>
            </a:r>
            <a:r>
              <a:rPr lang="ru-RU" sz="2400" dirty="0"/>
              <a:t> за </a:t>
            </a:r>
            <a:r>
              <a:rPr lang="ru-RU" sz="2400" dirty="0" err="1"/>
              <a:t>обробку</a:t>
            </a:r>
            <a:r>
              <a:rPr lang="ru-RU" sz="2400" dirty="0"/>
              <a:t> </a:t>
            </a:r>
            <a:r>
              <a:rPr lang="ru-RU" sz="2400" dirty="0" err="1"/>
              <a:t>відеоінформації</a:t>
            </a:r>
            <a:r>
              <a:rPr lang="ru-RU" sz="2400" dirty="0"/>
              <a:t> та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виведення</a:t>
            </a:r>
            <a:r>
              <a:rPr lang="ru-RU" sz="2400" dirty="0"/>
              <a:t> на </a:t>
            </a:r>
            <a:r>
              <a:rPr lang="ru-RU" sz="2400" dirty="0" err="1"/>
              <a:t>монітор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59" y="1362121"/>
            <a:ext cx="5149717" cy="48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23.01.2025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Процесор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комп’ютера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CPU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Картинки по запросу Материнская пл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0" y="1227693"/>
            <a:ext cx="6058584" cy="50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26819" y="1439288"/>
            <a:ext cx="5554638" cy="4837225"/>
          </a:xfrm>
          <a:prstGeom prst="roundRect">
            <a:avLst/>
          </a:prstGeom>
          <a:solidFill>
            <a:srgbClr val="765A43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>
            <a:defPPr>
              <a:defRPr lang="ru-RU"/>
            </a:defPPr>
            <a:lvl1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3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/>
              <a:t>Процесор</a:t>
            </a:r>
            <a:r>
              <a:rPr lang="ru-RU" dirty="0"/>
              <a:t> </a:t>
            </a:r>
            <a:r>
              <a:rPr lang="ru-RU" dirty="0" err="1"/>
              <a:t>комп’ютера</a:t>
            </a:r>
            <a:r>
              <a:rPr lang="ru-RU" dirty="0"/>
              <a:t> </a:t>
            </a:r>
            <a:r>
              <a:rPr lang="en-US" dirty="0"/>
              <a:t>CPU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є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основною </a:t>
            </a:r>
            <a:r>
              <a:rPr lang="ru-RU" dirty="0" err="1">
                <a:solidFill>
                  <a:schemeClr val="bg1"/>
                </a:solidFill>
              </a:rPr>
              <a:t>складовою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містить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пристрій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керування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забезпечує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виконання</a:t>
            </a:r>
            <a:r>
              <a:rPr lang="ru-RU" dirty="0">
                <a:solidFill>
                  <a:schemeClr val="bg1"/>
                </a:solidFill>
              </a:rPr>
              <a:t> команд </a:t>
            </a:r>
            <a:r>
              <a:rPr lang="ru-RU" dirty="0" err="1">
                <a:solidFill>
                  <a:schemeClr val="bg1"/>
                </a:solidFill>
              </a:rPr>
              <a:t>комп’ютерної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програми</a:t>
            </a:r>
            <a:r>
              <a:rPr lang="ru-RU" dirty="0">
                <a:solidFill>
                  <a:schemeClr val="bg1"/>
                </a:solidFill>
              </a:rPr>
              <a:t>, та </a:t>
            </a:r>
            <a:r>
              <a:rPr lang="ru-RU" dirty="0" err="1">
                <a:solidFill>
                  <a:schemeClr val="bg1"/>
                </a:solidFill>
              </a:rPr>
              <a:t>арифметично-логічний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пристрій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здійснює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операції</a:t>
            </a:r>
            <a:r>
              <a:rPr lang="ru-RU" dirty="0">
                <a:solidFill>
                  <a:schemeClr val="bg1"/>
                </a:solidFill>
              </a:rPr>
              <a:t> над </a:t>
            </a:r>
            <a:r>
              <a:rPr lang="ru-RU" dirty="0" err="1">
                <a:solidFill>
                  <a:schemeClr val="bg1"/>
                </a:solidFill>
              </a:rPr>
              <a:t>даними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01484" y="3195962"/>
            <a:ext cx="1176528" cy="121200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8011</TotalTime>
  <Words>888</Words>
  <Application>Microsoft Office PowerPoint</Application>
  <PresentationFormat>Широкоэкранный</PresentationFormat>
  <Paragraphs>191</Paragraphs>
  <Slides>32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292</cp:revision>
  <dcterms:created xsi:type="dcterms:W3CDTF">2015-10-20T21:14:13Z</dcterms:created>
  <dcterms:modified xsi:type="dcterms:W3CDTF">2025-01-23T07:30:24Z</dcterms:modified>
</cp:coreProperties>
</file>