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goupUrpfPgZyCGWyD1wVMWyurX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1" name="Google Shape;2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1" name="Google Shape;2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7F3A7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ordwall.net/play/64610/180/596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3221038" y="779463"/>
            <a:ext cx="5922962" cy="3563937"/>
            <a:chOff x="2215456" y="861548"/>
            <a:chExt cx="5254952" cy="2808964"/>
          </a:xfrm>
        </p:grpSpPr>
        <p:sp>
          <p:nvSpPr>
            <p:cNvPr id="89" name="Google Shape;89;p1"/>
            <p:cNvSpPr/>
            <p:nvPr/>
          </p:nvSpPr>
          <p:spPr>
            <a:xfrm>
              <a:off x="2215456" y="861548"/>
              <a:ext cx="5254952" cy="2808964"/>
            </a:xfrm>
            <a:prstGeom prst="rect">
              <a:avLst/>
            </a:prstGeom>
            <a:solidFill>
              <a:srgbClr val="F2DADA"/>
            </a:solidFill>
            <a:ln cap="flat" cmpd="sng" w="4127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ru-RU" sz="4400" u="none" cap="none" strike="noStrik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29 листопада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ru-RU" sz="4400" u="none" cap="none" strike="noStrik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Дистанційна робота</a:t>
              </a:r>
              <a:endParaRPr b="1" i="1" sz="4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2236172" y="1020131"/>
              <a:ext cx="5234235" cy="606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400" u="none" cap="none" strike="noStrike">
                <a:solidFill>
                  <a:srgbClr val="FCCCD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96" y="2276872"/>
            <a:ext cx="3549792" cy="4581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/>
          <p:nvPr/>
        </p:nvSpPr>
        <p:spPr>
          <a:xfrm>
            <a:off x="250825" y="349250"/>
            <a:ext cx="4918075" cy="1446213"/>
          </a:xfrm>
          <a:prstGeom prst="wedgeRoundRectCallout">
            <a:avLst>
              <a:gd fmla="val 73159" name="adj1"/>
              <a:gd fmla="val 164035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Який компонент необхідно знайти у рівнянні 164 ÷ а=4 ?</a:t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10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доданок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множник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1775043" y="4909321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частку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1789734" y="5748640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дільник 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30" name="Google Shape;230;p10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547132" y="5776341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530795" y="4095596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530795" y="4944441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517630" y="3217009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10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5824537" y="0"/>
            <a:ext cx="3319463" cy="1228725"/>
          </a:xfrm>
          <a:prstGeom prst="wedgeEllipseCallout">
            <a:avLst>
              <a:gd fmla="val -22170" name="adj1"/>
              <a:gd fmla="val 79475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  <p:pic>
        <p:nvPicPr>
          <p:cNvPr id="238" name="Google Shape;23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8104" y="2242959"/>
            <a:ext cx="3312368" cy="452769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1"/>
          <p:cNvSpPr/>
          <p:nvPr/>
        </p:nvSpPr>
        <p:spPr>
          <a:xfrm>
            <a:off x="414338" y="369888"/>
            <a:ext cx="4918075" cy="1955800"/>
          </a:xfrm>
          <a:prstGeom prst="wedgeRoundRectCallout">
            <a:avLst>
              <a:gd fmla="val 68088" name="adj1"/>
              <a:gd fmla="val 106647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Знайдіть корінь рівняння 164 ÷ а=4 </a:t>
            </a:r>
            <a:r>
              <a:rPr b="0" i="0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1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164</a:t>
            </a:r>
            <a:endParaRPr b="0" i="1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41</a:t>
            </a:r>
            <a:endParaRPr b="0" i="1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1775043" y="4909321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656</a:t>
            </a:r>
            <a:endParaRPr b="0" i="1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1789734" y="5748640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82</a:t>
            </a:r>
            <a:endParaRPr b="0" i="1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5972175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51" name="Google Shape;251;p11"/>
          <p:cNvSpPr/>
          <p:nvPr/>
        </p:nvSpPr>
        <p:spPr>
          <a:xfrm>
            <a:off x="5796136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5796136" y="0"/>
            <a:ext cx="3171825" cy="1227138"/>
          </a:xfrm>
          <a:prstGeom prst="wedgeEllipseCallout">
            <a:avLst>
              <a:gd fmla="val 69046" name="adj1"/>
              <a:gd fmla="val 19611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53" name="Google Shape;253;p11"/>
          <p:cNvSpPr/>
          <p:nvPr/>
        </p:nvSpPr>
        <p:spPr>
          <a:xfrm>
            <a:off x="530795" y="4080725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530795" y="5793513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530795" y="4944441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517630" y="3217009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11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5824537" y="0"/>
            <a:ext cx="3319463" cy="1228725"/>
          </a:xfrm>
          <a:prstGeom prst="wedgeEllipseCallout">
            <a:avLst>
              <a:gd fmla="val 67674" name="adj1"/>
              <a:gd fmla="val 205414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"/>
          <p:cNvSpPr txBox="1"/>
          <p:nvPr>
            <p:ph type="ctrTitle"/>
          </p:nvPr>
        </p:nvSpPr>
        <p:spPr>
          <a:xfrm>
            <a:off x="685800" y="260649"/>
            <a:ext cx="7772400" cy="1296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Робота за підручником,</a:t>
            </a:r>
            <a:b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з використанням електронної дошки</a:t>
            </a:r>
            <a:endParaRPr b="1" i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"/>
          <p:cNvSpPr txBox="1"/>
          <p:nvPr>
            <p:ph idx="1" type="subTitle"/>
          </p:nvPr>
        </p:nvSpPr>
        <p:spPr>
          <a:xfrm>
            <a:off x="683568" y="2564904"/>
            <a:ext cx="70888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i="1" lang="ru-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№ 413(1,2, 4,5), 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i="1" lang="ru-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№ 426(1,3) 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i="1" lang="ru-RU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ст. 114-115</a:t>
            </a:r>
            <a:endParaRPr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266" name="Google Shape;26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67" name="Google Shape;2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6" y="2852936"/>
            <a:ext cx="2541680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274" name="Google Shape;27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75" name="Google Shape;27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9563" cy="7313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281" name="Google Shape;281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82" name="Google Shape;28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9563" cy="7313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288" name="Google Shape;28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89" name="Google Shape;28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009563" cy="7313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Підсумок уроку</a:t>
            </a:r>
            <a:endParaRPr b="1" i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6"/>
          <p:cNvSpPr txBox="1"/>
          <p:nvPr>
            <p:ph idx="1" type="body"/>
          </p:nvPr>
        </p:nvSpPr>
        <p:spPr>
          <a:xfrm>
            <a:off x="0" y="1600200"/>
            <a:ext cx="8686800" cy="5069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b="1" i="1" lang="ru-RU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Вправа для знавців «Мікрофон»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i="1" lang="ru-RU" sz="200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Щоб помножити дріб на дріб, треба…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2. Щоб помножити мішані числа, треба…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3. Щоб знайти дріб від числа, треба…      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4. Щоб поділити дріб на дріб, треба 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5. Щоб поділити мішане число на дріб, треба…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6. Щоб знайти невідомий дільник треба 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7. Щоб знайти невідомий множник, треба …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i="1" lang="ru-RU" sz="2000">
                <a:latin typeface="Arial"/>
                <a:ea typeface="Arial"/>
                <a:cs typeface="Arial"/>
                <a:sym typeface="Arial"/>
              </a:rPr>
              <a:t>8. Щоб знайти невідоме ділене, треба …</a:t>
            </a:r>
            <a:endParaRPr/>
          </a:p>
          <a:p>
            <a:pPr indent="-342900" lvl="0" marL="342900" rtl="0" algn="ctr">
              <a:spcBef>
                <a:spcPts val="64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Домашнє завдання</a:t>
            </a:r>
            <a:endParaRPr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Повторити п.13  виконати № 414, 427(3)</a:t>
            </a:r>
            <a:endParaRPr/>
          </a:p>
        </p:txBody>
      </p:sp>
      <p:sp>
        <p:nvSpPr>
          <p:cNvPr id="296" name="Google Shape;29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297" name="Google Shape;29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98" name="Google Shape;29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00192" y="2564903"/>
            <a:ext cx="2843808" cy="4205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ctrTitle"/>
          </p:nvPr>
        </p:nvSpPr>
        <p:spPr>
          <a:xfrm>
            <a:off x="0" y="404665"/>
            <a:ext cx="9144000" cy="15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Тема “ Розв ̓ язання рівнянь”</a:t>
            </a:r>
            <a:endParaRPr b="1" i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>
            <p:ph idx="1" type="subTitle"/>
          </p:nvPr>
        </p:nvSpPr>
        <p:spPr>
          <a:xfrm>
            <a:off x="0" y="1628800"/>
            <a:ext cx="6660232" cy="3528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ru-RU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Мета: </a:t>
            </a: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ознайомити</a:t>
            </a:r>
            <a:r>
              <a:rPr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здобувачів із застосуванням правил на знаходження невідомих компонентів при розв ̓ язанні рівнянь на ділення та множення звичайних дробів; </a:t>
            </a: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виробляти </a:t>
            </a:r>
            <a:r>
              <a:rPr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вміння застосовувати набуті знання при виконанні типових рівнянь та задач</a:t>
            </a: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розвивати </a:t>
            </a:r>
            <a:r>
              <a:rPr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увагу,працездатність, вміння мислити</a:t>
            </a: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r>
              <a:rPr lang="ru-RU" sz="1800"/>
              <a:t> </a:t>
            </a:r>
            <a:r>
              <a:rPr b="1"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виховувати </a:t>
            </a:r>
            <a:r>
              <a:rPr i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вміння працювати в колективі та самостійно, підтримувати інтерес до математики.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99" name="Google Shape;99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Перевірка </a:t>
            </a:r>
            <a:br>
              <a:rPr b="1" i="1" lang="ru-RU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ru-RU" sz="4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домашнього завдання</a:t>
            </a:r>
            <a:endParaRPr b="1" i="1" sz="4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 txBox="1"/>
          <p:nvPr>
            <p:ph idx="1" type="body"/>
          </p:nvPr>
        </p:nvSpPr>
        <p:spPr>
          <a:xfrm>
            <a:off x="1763688" y="1600200"/>
            <a:ext cx="7380312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1. а) ; б) ; в) ; г) ;  д) .       2.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sz="2800">
                <a:latin typeface="Arial"/>
                <a:ea typeface="Arial"/>
                <a:cs typeface="Arial"/>
                <a:sym typeface="Arial"/>
              </a:rPr>
              <a:t>Участь в інтерактивній  вправі  за покликанням </a:t>
            </a:r>
            <a:r>
              <a:rPr lang="ru-RU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https://wordwall.net/play/64610/180/596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     </a:t>
            </a:r>
            <a:endParaRPr sz="2400"/>
          </a:p>
        </p:txBody>
      </p:sp>
      <p:sp>
        <p:nvSpPr>
          <p:cNvPr id="107" name="Google Shape;107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108" name="Google Shape;108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6" y="2852936"/>
            <a:ext cx="2325656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>
            <p:ph type="ctrTitle"/>
          </p:nvPr>
        </p:nvSpPr>
        <p:spPr>
          <a:xfrm>
            <a:off x="395536" y="332657"/>
            <a:ext cx="8568952" cy="13681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Актуалізація опорних знань</a:t>
            </a:r>
            <a:endParaRPr b="1" i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/>
          <p:nvPr>
            <p:ph idx="1" type="subTitle"/>
          </p:nvPr>
        </p:nvSpPr>
        <p:spPr>
          <a:xfrm>
            <a:off x="1371600" y="1772816"/>
            <a:ext cx="6400800" cy="2016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CCD1"/>
              </a:buClr>
              <a:buSzPts val="3200"/>
              <a:buNone/>
            </a:pPr>
            <a:r>
              <a:rPr b="1" i="1" lang="ru-RU">
                <a:solidFill>
                  <a:srgbClr val="FCCCD1"/>
                </a:solidFill>
                <a:latin typeface="Arial"/>
                <a:ea typeface="Arial"/>
                <a:cs typeface="Arial"/>
                <a:sym typeface="Arial"/>
              </a:rPr>
              <a:t>Тестові вправи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FCCCD1"/>
              </a:buClr>
              <a:buSzPts val="3200"/>
              <a:buNone/>
            </a:pPr>
            <a:r>
              <a:rPr b="1" i="1" lang="ru-RU">
                <a:solidFill>
                  <a:srgbClr val="FCCCD1"/>
                </a:solidFill>
                <a:latin typeface="Arial"/>
                <a:ea typeface="Arial"/>
                <a:cs typeface="Arial"/>
                <a:sym typeface="Arial"/>
              </a:rPr>
              <a:t>“Рівняння”</a:t>
            </a:r>
            <a:endParaRPr/>
          </a:p>
        </p:txBody>
      </p:sp>
      <p:sp>
        <p:nvSpPr>
          <p:cNvPr id="116" name="Google Shape;11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117" name="Google Shape;117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18" name="Google Shape;1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6" y="2852936"/>
            <a:ext cx="2541680" cy="400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3200">
                <a:latin typeface="Arial"/>
                <a:ea typeface="Arial"/>
                <a:cs typeface="Arial"/>
                <a:sym typeface="Arial"/>
              </a:rPr>
              <a:t>Який компонент необхідно знайти у рівнянні а × 15=45 ?</a:t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28.11.2023</a:t>
            </a:r>
            <a:endParaRPr/>
          </a:p>
        </p:txBody>
      </p:sp>
      <p:sp>
        <p:nvSpPr>
          <p:cNvPr id="126" name="Google Shape;1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7" name="Google Shape;1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/>
          <p:nvPr/>
        </p:nvSpPr>
        <p:spPr>
          <a:xfrm>
            <a:off x="560297" y="3236194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5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доданок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5580112" y="1268760"/>
            <a:ext cx="3171825" cy="1227138"/>
          </a:xfrm>
          <a:prstGeom prst="wedgeEllipseCallout">
            <a:avLst>
              <a:gd fmla="val 6066" name="adj1"/>
              <a:gd fmla="val 145669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560297" y="4057039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дільник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47132" y="4881130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1785319" y="4847807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множник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5508104" y="1340768"/>
            <a:ext cx="3319463" cy="1228725"/>
          </a:xfrm>
          <a:prstGeom prst="wedgeEllipseCallout">
            <a:avLst>
              <a:gd fmla="val 5376" name="adj1"/>
              <a:gd fmla="val 136721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530795" y="5715778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1780030" y="5651410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зменшуване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5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73563" y="692150"/>
            <a:ext cx="4681537" cy="6399213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/>
          <p:nvPr/>
        </p:nvSpPr>
        <p:spPr>
          <a:xfrm>
            <a:off x="250825" y="385763"/>
            <a:ext cx="4918075" cy="1446212"/>
          </a:xfrm>
          <a:prstGeom prst="wedgeRoundRectCallout">
            <a:avLst>
              <a:gd fmla="val 55997" name="adj1"/>
              <a:gd fmla="val 59953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рівності 1320 : 22 = 60 діленним є число:</a:t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6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1 320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1780030" y="5651410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100</a:t>
            </a:r>
            <a:endParaRPr/>
          </a:p>
        </p:txBody>
      </p:sp>
      <p:sp>
        <p:nvSpPr>
          <p:cNvPr id="149" name="Google Shape;149;p6"/>
          <p:cNvSpPr/>
          <p:nvPr/>
        </p:nvSpPr>
        <p:spPr>
          <a:xfrm>
            <a:off x="1785319" y="4847807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60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-36068" name="adj1"/>
              <a:gd fmla="val 81472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51" name="Google Shape;151;p6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-50261" name="adj1"/>
              <a:gd fmla="val 76886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5972175" y="0"/>
            <a:ext cx="3171825" cy="1227138"/>
          </a:xfrm>
          <a:prstGeom prst="wedgeEllipseCallout">
            <a:avLst>
              <a:gd fmla="val -33851" name="adj1"/>
              <a:gd fmla="val 67715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560297" y="3212976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560297" y="4057039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530795" y="5686530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547132" y="4890546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6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6732240" y="0"/>
            <a:ext cx="3319463" cy="1228725"/>
          </a:xfrm>
          <a:prstGeom prst="wedgeEllipseCallout">
            <a:avLst>
              <a:gd fmla="val -31070" name="adj1"/>
              <a:gd fmla="val 79475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7555" y="2132856"/>
            <a:ext cx="3627545" cy="495850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/>
          <p:nvPr/>
        </p:nvSpPr>
        <p:spPr>
          <a:xfrm>
            <a:off x="250825" y="355600"/>
            <a:ext cx="4918075" cy="1446213"/>
          </a:xfrm>
          <a:prstGeom prst="wedgeRoundRectCallout">
            <a:avLst>
              <a:gd fmla="val 73159" name="adj1"/>
              <a:gd fmla="val 164035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Знайдіть корінь рівняння</a:t>
            </a:r>
            <a:b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1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 </a:t>
            </a:r>
            <a: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· 2 = 396.</a:t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396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1780030" y="5651410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198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1785319" y="4847807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892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5972175" y="0"/>
            <a:ext cx="3171825" cy="1227138"/>
          </a:xfrm>
          <a:prstGeom prst="wedgeEllipseCallout">
            <a:avLst>
              <a:gd fmla="val -19658" name="adj1"/>
              <a:gd fmla="val 144523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5724128" y="0"/>
            <a:ext cx="3171825" cy="1227138"/>
          </a:xfrm>
          <a:prstGeom prst="wedgeEllipseCallout">
            <a:avLst>
              <a:gd fmla="val -12118" name="adj1"/>
              <a:gd fmla="val 143376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6156176" y="0"/>
            <a:ext cx="3171825" cy="1227138"/>
          </a:xfrm>
          <a:prstGeom prst="wedgeEllipseCallout">
            <a:avLst>
              <a:gd fmla="val -24981" name="adj1"/>
              <a:gd fmla="val 152547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73" name="Google Shape;173;p7"/>
          <p:cNvSpPr/>
          <p:nvPr/>
        </p:nvSpPr>
        <p:spPr>
          <a:xfrm>
            <a:off x="538010" y="5651410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560297" y="4057039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521673" y="4918048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560297" y="3236194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7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364088" y="0"/>
            <a:ext cx="3319463" cy="1228725"/>
          </a:xfrm>
          <a:prstGeom prst="wedgeEllipseCallout">
            <a:avLst>
              <a:gd fmla="val -3524" name="adj1"/>
              <a:gd fmla="val 152749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/>
          <p:nvPr/>
        </p:nvSpPr>
        <p:spPr>
          <a:xfrm>
            <a:off x="179512" y="260648"/>
            <a:ext cx="4918075" cy="1446213"/>
          </a:xfrm>
          <a:prstGeom prst="wedgeRoundRectCallout">
            <a:avLst>
              <a:gd fmla="val 73159" name="adj1"/>
              <a:gd fmla="val 164035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Який компонент необхідно знайти у рівнянні а ÷ 5=29 ?</a:t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8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множник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дільник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1780030" y="5651410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від̓ємник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1785319" y="4847807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ділене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5220072" y="764704"/>
            <a:ext cx="3171825" cy="1227138"/>
          </a:xfrm>
          <a:prstGeom prst="wedgeEllipseCallout">
            <a:avLst>
              <a:gd fmla="val 6509" name="adj1"/>
              <a:gd fmla="val 155987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90" name="Google Shape;190;p8"/>
          <p:cNvSpPr/>
          <p:nvPr/>
        </p:nvSpPr>
        <p:spPr>
          <a:xfrm>
            <a:off x="5436096" y="332656"/>
            <a:ext cx="3171825" cy="1227138"/>
          </a:xfrm>
          <a:prstGeom prst="wedgeEllipseCallout">
            <a:avLst>
              <a:gd fmla="val 16267" name="adj1"/>
              <a:gd fmla="val 282089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5148064" y="332656"/>
            <a:ext cx="3171825" cy="1227138"/>
          </a:xfrm>
          <a:prstGeom prst="wedgeEllipseCallout">
            <a:avLst>
              <a:gd fmla="val 24694" name="adj1"/>
              <a:gd fmla="val 221330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547132" y="4881130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60297" y="4057039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530795" y="5715778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560297" y="3236194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8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6084168" y="0"/>
            <a:ext cx="3319463" cy="1228725"/>
          </a:xfrm>
          <a:prstGeom prst="wedgeEllipseCallout">
            <a:avLst>
              <a:gd fmla="val -4795" name="adj1"/>
              <a:gd fmla="val 223733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  <p:pic>
        <p:nvPicPr>
          <p:cNvPr id="198" name="Google Shape;1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2156" y="2708920"/>
            <a:ext cx="2794157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8104" y="2242959"/>
            <a:ext cx="3546996" cy="4848404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9"/>
          <p:cNvSpPr/>
          <p:nvPr/>
        </p:nvSpPr>
        <p:spPr>
          <a:xfrm>
            <a:off x="250825" y="328613"/>
            <a:ext cx="4918075" cy="1446212"/>
          </a:xfrm>
          <a:prstGeom prst="wedgeRoundRectCallout">
            <a:avLst>
              <a:gd fmla="val 73159" name="adj1"/>
              <a:gd fmla="val 164035" name="adj2"/>
              <a:gd fmla="val 16667" name="adj3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Знайдіть корінь рівняння</a:t>
            </a:r>
            <a:b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0" i="1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</a:t>
            </a:r>
            <a:r>
              <a:rPr b="0" i="0" lang="ru-RU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÷ 16 = 6.</a:t>
            </a:r>
            <a:endParaRPr b="0" i="0" sz="3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9"/>
          <p:cNvSpPr txBox="1"/>
          <p:nvPr/>
        </p:nvSpPr>
        <p:spPr>
          <a:xfrm>
            <a:off x="1785319" y="3118862"/>
            <a:ext cx="2513726" cy="58477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1785319" y="4035354"/>
            <a:ext cx="2509311" cy="5422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96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1780030" y="5651410"/>
            <a:ext cx="2514600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12,6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1785319" y="4847807"/>
            <a:ext cx="2509311" cy="533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r>
              <a:rPr b="0" i="1" lang="ru-RU" sz="3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5508104" y="0"/>
            <a:ext cx="3171825" cy="1227138"/>
          </a:xfrm>
          <a:prstGeom prst="wedgeEllipseCallout">
            <a:avLst>
              <a:gd fmla="val -143" name="adj1"/>
              <a:gd fmla="val 147962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11" name="Google Shape;211;p9"/>
          <p:cNvSpPr/>
          <p:nvPr/>
        </p:nvSpPr>
        <p:spPr>
          <a:xfrm>
            <a:off x="5580112" y="0"/>
            <a:ext cx="3171825" cy="1227138"/>
          </a:xfrm>
          <a:prstGeom prst="wedgeEllipseCallout">
            <a:avLst>
              <a:gd fmla="val -2361" name="adj1"/>
              <a:gd fmla="val 146816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12" name="Google Shape;212;p9"/>
          <p:cNvSpPr/>
          <p:nvPr/>
        </p:nvSpPr>
        <p:spPr>
          <a:xfrm>
            <a:off x="5580112" y="0"/>
            <a:ext cx="3171825" cy="1227138"/>
          </a:xfrm>
          <a:prstGeom prst="wedgeEllipseCallout">
            <a:avLst>
              <a:gd fmla="val -1474" name="adj1"/>
              <a:gd fmla="val 143377" name="adj2"/>
            </a:avLst>
          </a:prstGeom>
          <a:solidFill>
            <a:srgbClr val="E5DFEC"/>
          </a:solidFill>
          <a:ln cap="flat" cmpd="sng" w="38100">
            <a:solidFill>
              <a:srgbClr val="6324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ПОДУМАЙ!</a:t>
            </a:r>
            <a:endParaRPr/>
          </a:p>
        </p:txBody>
      </p:sp>
      <p:sp>
        <p:nvSpPr>
          <p:cNvPr id="213" name="Google Shape;213;p9"/>
          <p:cNvSpPr/>
          <p:nvPr/>
        </p:nvSpPr>
        <p:spPr>
          <a:xfrm>
            <a:off x="560297" y="4061148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573462" y="4847807"/>
            <a:ext cx="994947" cy="480104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543960" y="5686530"/>
            <a:ext cx="1024449" cy="463159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560297" y="3236194"/>
            <a:ext cx="1008112" cy="490661"/>
          </a:xfrm>
          <a:prstGeom prst="rect">
            <a:avLst/>
          </a:pr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9">
            <a:hlinkClick action="ppaction://hlinkshowjump?jump=nextslide"/>
          </p:cNvPr>
          <p:cNvSpPr/>
          <p:nvPr/>
        </p:nvSpPr>
        <p:spPr>
          <a:xfrm>
            <a:off x="8388389" y="6282040"/>
            <a:ext cx="749520" cy="536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darken" h="120000" w="120000">
                <a:moveTo>
                  <a:pt x="92222" y="60000"/>
                </a:moveTo>
                <a:lnTo>
                  <a:pt x="27778" y="15000"/>
                </a:lnTo>
                <a:lnTo>
                  <a:pt x="27778" y="105000"/>
                </a:lnTo>
                <a:close/>
              </a:path>
              <a:path extrusionOk="0" fill="none" h="120000" w="120000">
                <a:moveTo>
                  <a:pt x="92222" y="60000"/>
                </a:moveTo>
                <a:lnTo>
                  <a:pt x="27778" y="105000"/>
                </a:lnTo>
                <a:lnTo>
                  <a:pt x="27778" y="1500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BE122B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E5B8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5580112" y="0"/>
            <a:ext cx="3319463" cy="1228725"/>
          </a:xfrm>
          <a:prstGeom prst="wedgeEllipseCallout">
            <a:avLst>
              <a:gd fmla="val -4371" name="adj1"/>
              <a:gd fmla="val 148169" name="adj2"/>
            </a:avLst>
          </a:prstGeom>
          <a:solidFill>
            <a:srgbClr val="E5DFEC"/>
          </a:solidFill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ПРАВИЛЬНО!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математика -3!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2014-02-02T10:34:19Z</dcterms:created>
  <dc:creator>User</dc:creator>
</cp:coreProperties>
</file>