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56" r:id="rId1"/>
  </p:sldMasterIdLst>
  <p:notesMasterIdLst>
    <p:notesMasterId r:id="rId30"/>
  </p:notesMasterIdLst>
  <p:sldIdLst>
    <p:sldId id="256" r:id="rId2"/>
    <p:sldId id="258" r:id="rId3"/>
    <p:sldId id="263" r:id="rId4"/>
    <p:sldId id="259" r:id="rId5"/>
    <p:sldId id="260" r:id="rId6"/>
    <p:sldId id="261" r:id="rId7"/>
    <p:sldId id="262" r:id="rId8"/>
    <p:sldId id="284" r:id="rId9"/>
    <p:sldId id="264" r:id="rId10"/>
    <p:sldId id="265" r:id="rId11"/>
    <p:sldId id="285" r:id="rId12"/>
    <p:sldId id="266" r:id="rId13"/>
    <p:sldId id="267" r:id="rId14"/>
    <p:sldId id="269" r:id="rId15"/>
    <p:sldId id="270" r:id="rId16"/>
    <p:sldId id="286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750"/>
    <p:restoredTop sz="92049"/>
  </p:normalViewPr>
  <p:slideViewPr>
    <p:cSldViewPr snapToGrid="0">
      <p:cViewPr>
        <p:scale>
          <a:sx n="101" d="100"/>
          <a:sy n="101" d="100"/>
        </p:scale>
        <p:origin x="312" y="2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BE4857-9D47-8E43-9FC3-878055242C4B}" type="datetimeFigureOut">
              <a:rPr lang="uk-UA" smtClean="0"/>
              <a:t>22.12.24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E7BDBC-5FE1-1341-AA7C-C8CFC7987C8C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184454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FE7BDBC-5FE1-1341-AA7C-C8CFC7987C8C}" type="slidenum">
              <a:rPr lang="uk-UA" smtClean="0"/>
              <a:t>14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182841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FE7BDBC-5FE1-1341-AA7C-C8CFC7987C8C}" type="slidenum">
              <a:rPr lang="uk-UA" smtClean="0"/>
              <a:t>19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892509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FE7BDBC-5FE1-1341-AA7C-C8CFC7987C8C}" type="slidenum">
              <a:rPr lang="uk-UA" smtClean="0"/>
              <a:t>23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053690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B8DDD-8EF7-5647-8B33-A4779D549BE2}" type="datetimeFigureOut">
              <a:rPr lang="uk-UA" smtClean="0"/>
              <a:t>22.12.24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B50AD-58F3-9A49-B161-1CC56D763DA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545908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B8DDD-8EF7-5647-8B33-A4779D549BE2}" type="datetimeFigureOut">
              <a:rPr lang="uk-UA" smtClean="0"/>
              <a:t>22.12.24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B50AD-58F3-9A49-B161-1CC56D763DA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238601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B8DDD-8EF7-5647-8B33-A4779D549BE2}" type="datetimeFigureOut">
              <a:rPr lang="uk-UA" smtClean="0"/>
              <a:t>22.12.24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B50AD-58F3-9A49-B161-1CC56D763DA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929777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B8DDD-8EF7-5647-8B33-A4779D549BE2}" type="datetimeFigureOut">
              <a:rPr lang="uk-UA" smtClean="0"/>
              <a:t>22.12.24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B50AD-58F3-9A49-B161-1CC56D763DA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071025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B8DDD-8EF7-5647-8B33-A4779D549BE2}" type="datetimeFigureOut">
              <a:rPr lang="uk-UA" smtClean="0"/>
              <a:t>22.12.24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B50AD-58F3-9A49-B161-1CC56D763DA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5277991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B8DDD-8EF7-5647-8B33-A4779D549BE2}" type="datetimeFigureOut">
              <a:rPr lang="uk-UA" smtClean="0"/>
              <a:t>22.12.24</a:t>
            </a:fld>
            <a:endParaRPr lang="uk-UA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B50AD-58F3-9A49-B161-1CC56D763DA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743649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B8DDD-8EF7-5647-8B33-A4779D549BE2}" type="datetimeFigureOut">
              <a:rPr lang="uk-UA" smtClean="0"/>
              <a:t>22.12.24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B50AD-58F3-9A49-B161-1CC56D763DA4}" type="slidenum">
              <a:rPr lang="uk-UA" smtClean="0"/>
              <a:t>‹#›</a:t>
            </a:fld>
            <a:endParaRPr lang="uk-UA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07320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B8DDD-8EF7-5647-8B33-A4779D549BE2}" type="datetimeFigureOut">
              <a:rPr lang="uk-UA" smtClean="0"/>
              <a:t>22.12.24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B50AD-58F3-9A49-B161-1CC56D763DA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101135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B8DDD-8EF7-5647-8B33-A4779D549BE2}" type="datetimeFigureOut">
              <a:rPr lang="uk-UA" smtClean="0"/>
              <a:t>22.12.24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B50AD-58F3-9A49-B161-1CC56D763DA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836430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B8DDD-8EF7-5647-8B33-A4779D549BE2}" type="datetimeFigureOut">
              <a:rPr lang="uk-UA" smtClean="0"/>
              <a:t>22.12.24</a:t>
            </a:fld>
            <a:endParaRPr lang="uk-UA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uk-UA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B50AD-58F3-9A49-B161-1CC56D763DA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020063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E82B8DDD-8EF7-5647-8B33-A4779D549BE2}" type="datetimeFigureOut">
              <a:rPr lang="uk-UA" smtClean="0"/>
              <a:t>22.12.24</a:t>
            </a:fld>
            <a:endParaRPr lang="uk-UA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uk-UA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B50AD-58F3-9A49-B161-1CC56D763DA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15523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E82B8DDD-8EF7-5647-8B33-A4779D549BE2}" type="datetimeFigureOut">
              <a:rPr lang="uk-UA" smtClean="0"/>
              <a:t>22.12.24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A60B50AD-58F3-9A49-B161-1CC56D763DA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4483693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jpeg"/><Relationship Id="rId2" Type="http://schemas.openxmlformats.org/officeDocument/2006/relationships/image" Target="../media/image29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2.jpeg"/><Relationship Id="rId4" Type="http://schemas.openxmlformats.org/officeDocument/2006/relationships/image" Target="../media/image31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jpeg"/><Relationship Id="rId2" Type="http://schemas.openxmlformats.org/officeDocument/2006/relationships/image" Target="../media/image33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6.jpeg"/><Relationship Id="rId4" Type="http://schemas.openxmlformats.org/officeDocument/2006/relationships/image" Target="../media/image35.jpe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7.jp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8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9.jp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jpeg"/><Relationship Id="rId2" Type="http://schemas.openxmlformats.org/officeDocument/2006/relationships/image" Target="../media/image40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2.jpe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4.jpeg"/><Relationship Id="rId2" Type="http://schemas.openxmlformats.org/officeDocument/2006/relationships/image" Target="../media/image43.jpe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6.jpeg"/><Relationship Id="rId2" Type="http://schemas.openxmlformats.org/officeDocument/2006/relationships/image" Target="../media/image45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7.jpeg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9.jpeg"/><Relationship Id="rId2" Type="http://schemas.openxmlformats.org/officeDocument/2006/relationships/image" Target="../media/image48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0.jpeg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2.jpeg"/><Relationship Id="rId2" Type="http://schemas.openxmlformats.org/officeDocument/2006/relationships/image" Target="../media/image5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4.jpeg"/><Relationship Id="rId4" Type="http://schemas.openxmlformats.org/officeDocument/2006/relationships/image" Target="../media/image53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jpeg"/><Relationship Id="rId3" Type="http://schemas.openxmlformats.org/officeDocument/2006/relationships/image" Target="../media/image7.jpeg"/><Relationship Id="rId7" Type="http://schemas.openxmlformats.org/officeDocument/2006/relationships/image" Target="../media/image11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jpeg"/><Relationship Id="rId5" Type="http://schemas.openxmlformats.org/officeDocument/2006/relationships/image" Target="../media/image9.jpeg"/><Relationship Id="rId10" Type="http://schemas.openxmlformats.org/officeDocument/2006/relationships/image" Target="../media/image14.jpeg"/><Relationship Id="rId4" Type="http://schemas.openxmlformats.org/officeDocument/2006/relationships/image" Target="../media/image8.jpeg"/><Relationship Id="rId9" Type="http://schemas.openxmlformats.org/officeDocument/2006/relationships/image" Target="../media/image13.jpe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jpeg"/><Relationship Id="rId3" Type="http://schemas.openxmlformats.org/officeDocument/2006/relationships/image" Target="../media/image16.jpeg"/><Relationship Id="rId7" Type="http://schemas.openxmlformats.org/officeDocument/2006/relationships/image" Target="../media/image20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9.jpeg"/><Relationship Id="rId5" Type="http://schemas.openxmlformats.org/officeDocument/2006/relationships/image" Target="../media/image18.jpeg"/><Relationship Id="rId4" Type="http://schemas.openxmlformats.org/officeDocument/2006/relationships/image" Target="../media/image17.jpe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jpeg"/><Relationship Id="rId3" Type="http://schemas.openxmlformats.org/officeDocument/2006/relationships/image" Target="../media/image23.jpeg"/><Relationship Id="rId7" Type="http://schemas.openxmlformats.org/officeDocument/2006/relationships/image" Target="../media/image27.jpeg"/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6.jpeg"/><Relationship Id="rId5" Type="http://schemas.openxmlformats.org/officeDocument/2006/relationships/image" Target="../media/image25.jpeg"/><Relationship Id="rId4" Type="http://schemas.openxmlformats.org/officeDocument/2006/relationships/image" Target="../media/image24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473445F-1A07-7419-1F4A-44949DBBF34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4908" y="83671"/>
            <a:ext cx="9597775" cy="3357686"/>
          </a:xfrm>
        </p:spPr>
        <p:txBody>
          <a:bodyPr>
            <a:normAutofit fontScale="90000"/>
          </a:bodyPr>
          <a:lstStyle/>
          <a:p>
            <a:br>
              <a:rPr lang="uk-UA" b="1" dirty="0">
                <a:solidFill>
                  <a:schemeClr val="accent3">
                    <a:lumMod val="75000"/>
                  </a:schemeClr>
                </a:solidFill>
              </a:rPr>
            </a:br>
            <a:r>
              <a:rPr lang="uk-UA" sz="4400" b="1" dirty="0">
                <a:solidFill>
                  <a:schemeClr val="accent3">
                    <a:lumMod val="75000"/>
                  </a:schemeClr>
                </a:solidFill>
                <a:latin typeface="Bookman Old Style" panose="02050604050505020204" pitchFamily="18" charset="0"/>
              </a:rPr>
              <a:t>П</a:t>
            </a:r>
            <a:r>
              <a:rPr lang="uk-UA" b="1" dirty="0">
                <a:solidFill>
                  <a:schemeClr val="accent3">
                    <a:lumMod val="75000"/>
                  </a:schemeClr>
                </a:solidFill>
                <a:latin typeface="Bookman Old Style" panose="02050604050505020204" pitchFamily="18" charset="0"/>
              </a:rPr>
              <a:t>риготування </a:t>
            </a:r>
            <a:r>
              <a:rPr lang="uk-UA" b="1" dirty="0" err="1">
                <a:solidFill>
                  <a:schemeClr val="accent3">
                    <a:lumMod val="75000"/>
                  </a:schemeClr>
                </a:solidFill>
                <a:latin typeface="Bookman Old Style" panose="02050604050505020204" pitchFamily="18" charset="0"/>
              </a:rPr>
              <a:t>варених,смажених</a:t>
            </a:r>
            <a:r>
              <a:rPr lang="uk-UA" b="1" dirty="0">
                <a:solidFill>
                  <a:schemeClr val="accent3">
                    <a:lumMod val="75000"/>
                  </a:schemeClr>
                </a:solidFill>
                <a:latin typeface="Bookman Old Style" panose="02050604050505020204" pitchFamily="18" charset="0"/>
              </a:rPr>
              <a:t>,</a:t>
            </a:r>
            <a:br>
              <a:rPr lang="uk-UA" b="1" dirty="0">
                <a:solidFill>
                  <a:schemeClr val="accent3">
                    <a:lumMod val="75000"/>
                  </a:schemeClr>
                </a:solidFill>
                <a:latin typeface="Bookman Old Style" panose="02050604050505020204" pitchFamily="18" charset="0"/>
              </a:rPr>
            </a:br>
            <a:r>
              <a:rPr lang="uk-UA" b="1" dirty="0">
                <a:solidFill>
                  <a:schemeClr val="accent3">
                    <a:lumMod val="75000"/>
                  </a:schemeClr>
                </a:solidFill>
                <a:latin typeface="Bookman Old Style" panose="02050604050505020204" pitchFamily="18" charset="0"/>
              </a:rPr>
              <a:t>тушкованих страв із птиці.</a:t>
            </a:r>
            <a:br>
              <a:rPr lang="uk-UA" b="1" dirty="0">
                <a:solidFill>
                  <a:schemeClr val="accent3">
                    <a:lumMod val="75000"/>
                  </a:schemeClr>
                </a:solidFill>
                <a:latin typeface="Bookman Old Style" panose="02050604050505020204" pitchFamily="18" charset="0"/>
              </a:rPr>
            </a:br>
            <a:r>
              <a:rPr lang="uk-UA" sz="4400" b="1" dirty="0">
                <a:solidFill>
                  <a:schemeClr val="accent3">
                    <a:lumMod val="75000"/>
                  </a:schemeClr>
                </a:solidFill>
                <a:latin typeface="Bookman Old Style" panose="02050604050505020204" pitchFamily="18" charset="0"/>
              </a:rPr>
              <a:t>П</a:t>
            </a:r>
            <a:r>
              <a:rPr lang="uk-UA" b="1" dirty="0">
                <a:solidFill>
                  <a:schemeClr val="accent3">
                    <a:lumMod val="75000"/>
                  </a:schemeClr>
                </a:solidFill>
                <a:latin typeface="Bookman Old Style" panose="02050604050505020204" pitchFamily="18" charset="0"/>
              </a:rPr>
              <a:t>риготування страв із котлетної маси птиці</a:t>
            </a:r>
            <a:endParaRPr lang="uk-UA" b="1" dirty="0">
              <a:solidFill>
                <a:srgbClr val="C00000"/>
              </a:solidFill>
              <a:latin typeface="Bookman Old Style" panose="02050604050505020204" pitchFamily="18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7E72E3C4-5D66-1A09-2E5A-9A3DE3AC69D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6189" y="3657541"/>
            <a:ext cx="4692307" cy="31167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62869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48D3C5A4-970C-C96C-CE17-6A9822FB3ED6}"/>
              </a:ext>
            </a:extLst>
          </p:cNvPr>
          <p:cNvSpPr txBox="1"/>
          <p:nvPr/>
        </p:nvSpPr>
        <p:spPr>
          <a:xfrm>
            <a:off x="6543675" y="501444"/>
            <a:ext cx="5529263" cy="39210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6000"/>
              </a:lnSpc>
              <a:spcAft>
                <a:spcPts val="800"/>
              </a:spcAft>
            </a:pPr>
            <a:r>
              <a:rPr lang="uk-UA" sz="1800" dirty="0">
                <a:solidFill>
                  <a:schemeClr val="accent3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         Варена птиця нарубана  на порції, які складаються з частинки тушки і частинки окосту </a:t>
            </a:r>
            <a:endParaRPr lang="ru-UA" sz="1600" dirty="0">
              <a:solidFill>
                <a:schemeClr val="accent3"/>
              </a:solidFill>
              <a:effectLst/>
              <a:latin typeface="Bookman Old Style" panose="02050604050505020204" pitchFamily="18" charset="0"/>
              <a:ea typeface="Calibri" panose="020F0502020204030204" pitchFamily="34" charset="0"/>
            </a:endParaRPr>
          </a:p>
          <a:p>
            <a:pPr algn="just">
              <a:lnSpc>
                <a:spcPct val="106000"/>
              </a:lnSpc>
              <a:spcAft>
                <a:spcPts val="800"/>
              </a:spcAft>
            </a:pPr>
            <a:r>
              <a:rPr lang="uk-UA" sz="1800" dirty="0"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 </a:t>
            </a:r>
            <a:endParaRPr lang="ru-UA" sz="1600" dirty="0">
              <a:effectLst/>
              <a:latin typeface="Bookman Old Style" panose="02050604050505020204" pitchFamily="18" charset="0"/>
              <a:ea typeface="Calibri" panose="020F0502020204030204" pitchFamily="34" charset="0"/>
            </a:endParaRPr>
          </a:p>
          <a:p>
            <a:pPr algn="just">
              <a:lnSpc>
                <a:spcPct val="106000"/>
              </a:lnSpc>
              <a:spcAft>
                <a:spcPts val="800"/>
              </a:spcAft>
            </a:pPr>
            <a:r>
              <a:rPr lang="uk-UA" sz="1800" dirty="0"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  </a:t>
            </a:r>
            <a:r>
              <a:rPr lang="uk-UA" sz="1800" dirty="0">
                <a:solidFill>
                  <a:schemeClr val="accent3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Смак у міру солоний, без гіркоти, з ароматом властивим певному виду птиці і соусу</a:t>
            </a:r>
            <a:endParaRPr lang="ru-UA" sz="1600" dirty="0">
              <a:effectLst/>
              <a:latin typeface="Bookman Old Style" panose="02050604050505020204" pitchFamily="18" charset="0"/>
              <a:ea typeface="Calibri" panose="020F0502020204030204" pitchFamily="34" charset="0"/>
            </a:endParaRPr>
          </a:p>
          <a:p>
            <a:pPr algn="just">
              <a:lnSpc>
                <a:spcPct val="106000"/>
              </a:lnSpc>
              <a:spcAft>
                <a:spcPts val="800"/>
              </a:spcAft>
            </a:pPr>
            <a:endParaRPr lang="uk-UA" dirty="0">
              <a:latin typeface="Bookman Old Style" panose="020506040505050202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06000"/>
              </a:lnSpc>
              <a:spcAft>
                <a:spcPts val="800"/>
              </a:spcAft>
            </a:pPr>
            <a:r>
              <a:rPr lang="uk-UA" sz="1800" dirty="0"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      </a:t>
            </a:r>
            <a:r>
              <a:rPr lang="uk-UA" dirty="0">
                <a:solidFill>
                  <a:schemeClr val="accent3"/>
                </a:solidFill>
                <a:latin typeface="Bookman Old Style" panose="02050604050505020204" pitchFamily="18" charset="0"/>
                <a:ea typeface="Times New Roman" panose="02020603050405020304" pitchFamily="18" charset="0"/>
              </a:rPr>
              <a:t>Від</a:t>
            </a:r>
            <a:r>
              <a:rPr lang="uk-UA" dirty="0">
                <a:latin typeface="Bookman Old Style" panose="02050604050505020204" pitchFamily="18" charset="0"/>
                <a:ea typeface="Times New Roman" panose="02020603050405020304" pitchFamily="18" charset="0"/>
              </a:rPr>
              <a:t>  </a:t>
            </a:r>
            <a:r>
              <a:rPr lang="uk-UA" dirty="0">
                <a:solidFill>
                  <a:schemeClr val="accent3"/>
                </a:solidFill>
                <a:latin typeface="Bookman Old Style" panose="02050604050505020204" pitchFamily="18" charset="0"/>
                <a:ea typeface="Times New Roman" panose="02020603050405020304" pitchFamily="18" charset="0"/>
              </a:rPr>
              <a:t>с</a:t>
            </a:r>
            <a:r>
              <a:rPr lang="uk-UA" sz="1800" dirty="0">
                <a:solidFill>
                  <a:schemeClr val="accent3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іро-білого до світло-сірого</a:t>
            </a:r>
            <a:endParaRPr lang="ru-UA" sz="1600" dirty="0">
              <a:solidFill>
                <a:schemeClr val="accent3"/>
              </a:solidFill>
              <a:effectLst/>
              <a:latin typeface="Bookman Old Style" panose="02050604050505020204" pitchFamily="18" charset="0"/>
              <a:ea typeface="Calibri" panose="020F0502020204030204" pitchFamily="34" charset="0"/>
            </a:endParaRPr>
          </a:p>
          <a:p>
            <a:pPr>
              <a:lnSpc>
                <a:spcPct val="106000"/>
              </a:lnSpc>
              <a:spcAft>
                <a:spcPts val="800"/>
              </a:spcAft>
            </a:pPr>
            <a:r>
              <a:rPr lang="uk-UA" sz="1800" dirty="0"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 </a:t>
            </a:r>
          </a:p>
          <a:p>
            <a:pPr>
              <a:lnSpc>
                <a:spcPct val="106000"/>
              </a:lnSpc>
              <a:spcAft>
                <a:spcPts val="800"/>
              </a:spcAft>
            </a:pPr>
            <a:r>
              <a:rPr lang="uk-UA" sz="1800" dirty="0">
                <a:solidFill>
                  <a:schemeClr val="accent3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     М’яка, соковита, ніжна</a:t>
            </a:r>
            <a:r>
              <a:rPr lang="ru-UA" dirty="0">
                <a:solidFill>
                  <a:schemeClr val="accent3"/>
                </a:solidFill>
                <a:effectLst/>
                <a:latin typeface="Bookman Old Style" panose="02050604050505020204" pitchFamily="18" charset="0"/>
              </a:rPr>
              <a:t> </a:t>
            </a:r>
            <a:endParaRPr lang="uk-UA" dirty="0">
              <a:solidFill>
                <a:schemeClr val="accent3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9C3F9CD-F0DF-27EC-DE02-C46B43D1D963}"/>
              </a:ext>
            </a:extLst>
          </p:cNvPr>
          <p:cNvSpPr txBox="1"/>
          <p:nvPr/>
        </p:nvSpPr>
        <p:spPr>
          <a:xfrm>
            <a:off x="6736175" y="1471490"/>
            <a:ext cx="9797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itchFamily="2" charset="2"/>
              <a:buChar char="v"/>
            </a:pPr>
            <a:r>
              <a:rPr lang="uk-UA" dirty="0">
                <a:solidFill>
                  <a:srgbClr val="C00000"/>
                </a:solidFill>
              </a:rPr>
              <a:t>Смак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CB5C0B7-3BBC-F003-22A7-A31042970B89}"/>
              </a:ext>
            </a:extLst>
          </p:cNvPr>
          <p:cNvSpPr txBox="1"/>
          <p:nvPr/>
        </p:nvSpPr>
        <p:spPr>
          <a:xfrm>
            <a:off x="6779696" y="189620"/>
            <a:ext cx="25619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itchFamily="2" charset="2"/>
              <a:buChar char="v"/>
            </a:pPr>
            <a:r>
              <a:rPr lang="uk-UA" dirty="0">
                <a:solidFill>
                  <a:srgbClr val="C00000"/>
                </a:solidFill>
                <a:latin typeface="Bookman Old Style" panose="02050604050505020204" pitchFamily="18" charset="0"/>
              </a:rPr>
              <a:t>Зовнішній вигляд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9A7834E-CB66-1AA3-CBAA-9B2261B3620D}"/>
              </a:ext>
            </a:extLst>
          </p:cNvPr>
          <p:cNvSpPr txBox="1"/>
          <p:nvPr/>
        </p:nvSpPr>
        <p:spPr>
          <a:xfrm>
            <a:off x="6698601" y="2810869"/>
            <a:ext cx="10236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itchFamily="2" charset="2"/>
              <a:buChar char="v"/>
            </a:pPr>
            <a:r>
              <a:rPr lang="uk-UA" dirty="0">
                <a:solidFill>
                  <a:srgbClr val="C00000"/>
                </a:solidFill>
              </a:rPr>
              <a:t>Колір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3B96E46-62E1-2AF7-B869-08B40C93FC0A}"/>
              </a:ext>
            </a:extLst>
          </p:cNvPr>
          <p:cNvSpPr txBox="1"/>
          <p:nvPr/>
        </p:nvSpPr>
        <p:spPr>
          <a:xfrm>
            <a:off x="6698601" y="3770417"/>
            <a:ext cx="17461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itchFamily="2" charset="2"/>
              <a:buChar char="v"/>
            </a:pPr>
            <a:r>
              <a:rPr lang="uk-UA" dirty="0" err="1">
                <a:solidFill>
                  <a:srgbClr val="C00000"/>
                </a:solidFill>
              </a:rPr>
              <a:t>Консістенція</a:t>
            </a:r>
            <a:endParaRPr lang="uk-UA" dirty="0">
              <a:solidFill>
                <a:srgbClr val="C00000"/>
              </a:solidFill>
            </a:endParaRPr>
          </a:p>
        </p:txBody>
      </p:sp>
      <p:pic>
        <p:nvPicPr>
          <p:cNvPr id="13" name="Рисунок 12">
            <a:extLst>
              <a:ext uri="{FF2B5EF4-FFF2-40B4-BE49-F238E27FC236}">
                <a16:creationId xmlns:a16="http://schemas.microsoft.com/office/drawing/2014/main" id="{C616A2B5-F756-4ACA-D712-89BD3286C82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82006" y="316778"/>
            <a:ext cx="3342595" cy="2494091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A9184A17-E212-1A3B-E5F2-8B2F91DA5734}"/>
              </a:ext>
            </a:extLst>
          </p:cNvPr>
          <p:cNvSpPr txBox="1"/>
          <p:nvPr/>
        </p:nvSpPr>
        <p:spPr>
          <a:xfrm>
            <a:off x="1657350" y="5014913"/>
            <a:ext cx="1847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uk-UA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E44D62A1-FF2B-59A1-66F5-A2B4018CAE40}"/>
              </a:ext>
            </a:extLst>
          </p:cNvPr>
          <p:cNvSpPr txBox="1"/>
          <p:nvPr/>
        </p:nvSpPr>
        <p:spPr>
          <a:xfrm>
            <a:off x="0" y="4876414"/>
            <a:ext cx="1098467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>
                <a:solidFill>
                  <a:schemeClr val="accent3"/>
                </a:solidFill>
                <a:latin typeface="Bookman Old Style" panose="02050604050505020204" pitchFamily="18" charset="0"/>
              </a:rPr>
              <a:t>          Перед подаванням на порціонне блюдо або тарілку кладуть припущений рис, картопляне пюре або відварну картоплю, зелений горошок варений або складний гарнір, поряд- порцію птиці або кролика, поливають соусом білим, білим з яйцем, паровим, для качок і </a:t>
            </a:r>
            <a:r>
              <a:rPr lang="uk-UA" dirty="0" err="1">
                <a:solidFill>
                  <a:schemeClr val="accent3"/>
                </a:solidFill>
                <a:latin typeface="Bookman Old Style" panose="02050604050505020204" pitchFamily="18" charset="0"/>
              </a:rPr>
              <a:t>гусей</a:t>
            </a:r>
            <a:r>
              <a:rPr lang="uk-UA" dirty="0">
                <a:solidFill>
                  <a:schemeClr val="accent3"/>
                </a:solidFill>
                <a:latin typeface="Bookman Old Style" panose="02050604050505020204" pitchFamily="18" charset="0"/>
              </a:rPr>
              <a:t> - червоним основним, можна полити вершковим маслом.</a:t>
            </a:r>
          </a:p>
        </p:txBody>
      </p:sp>
      <p:pic>
        <p:nvPicPr>
          <p:cNvPr id="16" name="Рисунок 15">
            <a:extLst>
              <a:ext uri="{FF2B5EF4-FFF2-40B4-BE49-F238E27FC236}">
                <a16:creationId xmlns:a16="http://schemas.microsoft.com/office/drawing/2014/main" id="{F0E5A23D-6B9B-4245-E122-7683D8ABD2A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2784" y="2482812"/>
            <a:ext cx="2845030" cy="2139286"/>
          </a:xfrm>
          <a:prstGeom prst="rect">
            <a:avLst/>
          </a:prstGeom>
        </p:spPr>
      </p:pic>
      <p:pic>
        <p:nvPicPr>
          <p:cNvPr id="17" name="Рисунок 16">
            <a:extLst>
              <a:ext uri="{FF2B5EF4-FFF2-40B4-BE49-F238E27FC236}">
                <a16:creationId xmlns:a16="http://schemas.microsoft.com/office/drawing/2014/main" id="{A6BA3FF1-92BE-E796-361B-99A7AE93DEB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21824" y="3143107"/>
            <a:ext cx="2326502" cy="1478991"/>
          </a:xfrm>
          <a:prstGeom prst="rect">
            <a:avLst/>
          </a:prstGeom>
        </p:spPr>
      </p:pic>
      <p:pic>
        <p:nvPicPr>
          <p:cNvPr id="18" name="Рисунок 17">
            <a:extLst>
              <a:ext uri="{FF2B5EF4-FFF2-40B4-BE49-F238E27FC236}">
                <a16:creationId xmlns:a16="http://schemas.microsoft.com/office/drawing/2014/main" id="{D8F094D4-3157-3974-0341-177E2F10475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69122" y="723963"/>
            <a:ext cx="2651410" cy="1385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70614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21BE457-64F2-DEC6-2950-481B7ECDC95A}"/>
              </a:ext>
            </a:extLst>
          </p:cNvPr>
          <p:cNvSpPr txBox="1"/>
          <p:nvPr/>
        </p:nvSpPr>
        <p:spPr>
          <a:xfrm>
            <a:off x="111211" y="111211"/>
            <a:ext cx="11986054" cy="65556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dirty="0">
                <a:latin typeface="Bookman Old Style" panose="02050604050505020204" pitchFamily="18" charset="0"/>
              </a:rPr>
              <a:t>                                    </a:t>
            </a:r>
            <a:r>
              <a:rPr lang="uk-UA" sz="2400" b="1" dirty="0">
                <a:solidFill>
                  <a:srgbClr val="C00000"/>
                </a:solidFill>
                <a:latin typeface="Bookman Old Style" panose="02050604050505020204" pitchFamily="18" charset="0"/>
              </a:rPr>
              <a:t>Смажені страви з птиці, дичини, кролика.</a:t>
            </a:r>
          </a:p>
          <a:p>
            <a:r>
              <a:rPr lang="uk-UA" dirty="0">
                <a:solidFill>
                  <a:schemeClr val="accent1">
                    <a:lumMod val="75000"/>
                  </a:schemeClr>
                </a:solidFill>
                <a:latin typeface="Bookman Old Style" panose="02050604050505020204" pitchFamily="18" charset="0"/>
              </a:rPr>
              <a:t>       Смажать птицю, дичину, кролика (цілими тушками, порціонними шматочками) і вироби з січеного </a:t>
            </a:r>
            <a:r>
              <a:rPr lang="uk-UA" dirty="0" err="1">
                <a:solidFill>
                  <a:schemeClr val="accent1">
                    <a:lumMod val="75000"/>
                  </a:schemeClr>
                </a:solidFill>
                <a:latin typeface="Bookman Old Style" panose="02050604050505020204" pitchFamily="18" charset="0"/>
              </a:rPr>
              <a:t>мʼяса</a:t>
            </a:r>
            <a:r>
              <a:rPr lang="uk-UA" dirty="0">
                <a:solidFill>
                  <a:schemeClr val="accent1">
                    <a:lumMod val="75000"/>
                  </a:schemeClr>
                </a:solidFill>
                <a:latin typeface="Bookman Old Style" panose="02050604050505020204" pitchFamily="18" charset="0"/>
              </a:rPr>
              <a:t>. Їх смажать основним способом, у жаровій шафі та у фритюрі. Втрати при смаженні птиці становлять 25-40 %, залежно від виду і вмісту жиру, який при смаженні витоплюється (при смаженні жирних качок і </a:t>
            </a:r>
            <a:r>
              <a:rPr lang="uk-UA" dirty="0" err="1">
                <a:solidFill>
                  <a:schemeClr val="accent1">
                    <a:lumMod val="75000"/>
                  </a:schemeClr>
                </a:solidFill>
                <a:latin typeface="Bookman Old Style" panose="02050604050505020204" pitchFamily="18" charset="0"/>
              </a:rPr>
              <a:t>гусей</a:t>
            </a:r>
            <a:r>
              <a:rPr lang="uk-UA" dirty="0">
                <a:solidFill>
                  <a:schemeClr val="accent1">
                    <a:lumMod val="75000"/>
                  </a:schemeClr>
                </a:solidFill>
                <a:latin typeface="Bookman Old Style" panose="02050604050505020204" pitchFamily="18" charset="0"/>
              </a:rPr>
              <a:t> </a:t>
            </a:r>
            <a:r>
              <a:rPr lang="uk-UA" dirty="0" err="1">
                <a:solidFill>
                  <a:schemeClr val="accent1">
                    <a:lumMod val="75000"/>
                  </a:schemeClr>
                </a:solidFill>
                <a:latin typeface="Bookman Old Style" panose="02050604050505020204" pitchFamily="18" charset="0"/>
              </a:rPr>
              <a:t>витоплюєтьсядо</a:t>
            </a:r>
            <a:r>
              <a:rPr lang="uk-UA" dirty="0">
                <a:solidFill>
                  <a:schemeClr val="accent1">
                    <a:lumMod val="75000"/>
                  </a:schemeClr>
                </a:solidFill>
                <a:latin typeface="Bookman Old Style" panose="02050604050505020204" pitchFamily="18" charset="0"/>
              </a:rPr>
              <a:t> 15 % жиру). </a:t>
            </a:r>
          </a:p>
          <a:p>
            <a:r>
              <a:rPr lang="uk-UA" dirty="0">
                <a:solidFill>
                  <a:schemeClr val="accent1">
                    <a:lumMod val="75000"/>
                  </a:schemeClr>
                </a:solidFill>
                <a:latin typeface="Bookman Old Style" panose="02050604050505020204" pitchFamily="18" charset="0"/>
              </a:rPr>
              <a:t>    Птиця або кролик смажені (цілими тушками). Заправлені цілі тушки курей, курчат і кроликів натирають сіллю всередині і зовні, змащують сметаною, кладуть спинкою донизу на розігрітий з жиром лист і обсмажують на плиті при температурі </a:t>
            </a:r>
            <a:r>
              <a:rPr lang="uk-UA" b="1" dirty="0">
                <a:solidFill>
                  <a:srgbClr val="C00000"/>
                </a:solidFill>
                <a:latin typeface="Bookman Old Style" panose="02050604050505020204" pitchFamily="18" charset="0"/>
              </a:rPr>
              <a:t>150-160 °</a:t>
            </a:r>
            <a:r>
              <a:rPr lang="uk-UA" dirty="0">
                <a:solidFill>
                  <a:schemeClr val="accent1">
                    <a:lumMod val="75000"/>
                  </a:schemeClr>
                </a:solidFill>
                <a:latin typeface="Bookman Old Style" panose="02050604050505020204" pitchFamily="18" charset="0"/>
              </a:rPr>
              <a:t>С до утворення на поверхні </a:t>
            </a:r>
            <a:r>
              <a:rPr lang="uk-UA" dirty="0" err="1">
                <a:solidFill>
                  <a:schemeClr val="accent1">
                    <a:lumMod val="75000"/>
                  </a:schemeClr>
                </a:solidFill>
                <a:latin typeface="Bookman Old Style" panose="02050604050505020204" pitchFamily="18" charset="0"/>
              </a:rPr>
              <a:t>румʼяної</a:t>
            </a:r>
            <a:r>
              <a:rPr lang="uk-UA" dirty="0">
                <a:solidFill>
                  <a:schemeClr val="accent1">
                    <a:lumMod val="75000"/>
                  </a:schemeClr>
                </a:solidFill>
                <a:latin typeface="Bookman Old Style" panose="02050604050505020204" pitchFamily="18" charset="0"/>
              </a:rPr>
              <a:t> кірочки. Тушки обсмажують з усіх боків і доводять до готовності у жаровій шафі при температурі </a:t>
            </a:r>
            <a:r>
              <a:rPr lang="uk-UA" b="1" dirty="0">
                <a:solidFill>
                  <a:srgbClr val="C00000"/>
                </a:solidFill>
                <a:latin typeface="Bookman Old Style" panose="02050604050505020204" pitchFamily="18" charset="0"/>
              </a:rPr>
              <a:t>150-160 °С</a:t>
            </a:r>
            <a:r>
              <a:rPr lang="uk-UA" dirty="0">
                <a:solidFill>
                  <a:schemeClr val="accent1">
                    <a:lumMod val="75000"/>
                  </a:schemeClr>
                </a:solidFill>
                <a:latin typeface="Bookman Old Style" panose="02050604050505020204" pitchFamily="18" charset="0"/>
              </a:rPr>
              <a:t>, періодично перевертаючи і поливаючи жиром і соком, що виділяються.</a:t>
            </a:r>
          </a:p>
          <a:p>
            <a:r>
              <a:rPr lang="uk-UA" dirty="0">
                <a:solidFill>
                  <a:schemeClr val="accent1">
                    <a:lumMod val="75000"/>
                  </a:schemeClr>
                </a:solidFill>
                <a:latin typeface="Bookman Old Style" panose="02050604050505020204" pitchFamily="18" charset="0"/>
              </a:rPr>
              <a:t>     Заправлені тушки великої птиці натирають сіллю, кладуть спинкою донизу на лист, поверхню індиків поливають розтопленим маслом, а </a:t>
            </a:r>
            <a:r>
              <a:rPr lang="uk-UA" dirty="0" err="1">
                <a:solidFill>
                  <a:schemeClr val="accent1">
                    <a:lumMod val="75000"/>
                  </a:schemeClr>
                </a:solidFill>
                <a:latin typeface="Bookman Old Style" panose="02050604050505020204" pitchFamily="18" charset="0"/>
              </a:rPr>
              <a:t>гусей</a:t>
            </a:r>
            <a:r>
              <a:rPr lang="uk-UA" dirty="0">
                <a:solidFill>
                  <a:schemeClr val="accent1">
                    <a:lumMod val="75000"/>
                  </a:schemeClr>
                </a:solidFill>
                <a:latin typeface="Bookman Old Style" panose="02050604050505020204" pitchFamily="18" charset="0"/>
              </a:rPr>
              <a:t> і качок змочують гарячою водою і смажать у жаровій шафі при температурі </a:t>
            </a:r>
            <a:r>
              <a:rPr lang="uk-UA" b="1" dirty="0">
                <a:solidFill>
                  <a:srgbClr val="C00000"/>
                </a:solidFill>
                <a:latin typeface="Bookman Old Style" panose="02050604050505020204" pitchFamily="18" charset="0"/>
              </a:rPr>
              <a:t>220-250 °С. </a:t>
            </a:r>
            <a:r>
              <a:rPr lang="uk-UA" dirty="0">
                <a:solidFill>
                  <a:schemeClr val="accent1">
                    <a:lumMod val="75000"/>
                  </a:schemeClr>
                </a:solidFill>
                <a:latin typeface="Bookman Old Style" panose="02050604050505020204" pitchFamily="18" charset="0"/>
              </a:rPr>
              <a:t>Через кожні 10-15 хв птицю поливають соком і жиром, що виділяються. Коли на поверхні грудної частини утвориться </a:t>
            </a:r>
            <a:r>
              <a:rPr lang="uk-UA" dirty="0" err="1">
                <a:solidFill>
                  <a:schemeClr val="accent1">
                    <a:lumMod val="75000"/>
                  </a:schemeClr>
                </a:solidFill>
                <a:latin typeface="Bookman Old Style" panose="02050604050505020204" pitchFamily="18" charset="0"/>
              </a:rPr>
              <a:t>румʼяна</a:t>
            </a:r>
            <a:r>
              <a:rPr lang="uk-UA" dirty="0">
                <a:solidFill>
                  <a:schemeClr val="accent1">
                    <a:lumMod val="75000"/>
                  </a:schemeClr>
                </a:solidFill>
                <a:latin typeface="Bookman Old Style" panose="02050604050505020204" pitchFamily="18" charset="0"/>
              </a:rPr>
              <a:t> кірочка, тушку перевертають спинкою догори і смажать до готовності при температурі </a:t>
            </a:r>
            <a:r>
              <a:rPr lang="uk-UA" b="1" dirty="0">
                <a:solidFill>
                  <a:srgbClr val="C00000"/>
                </a:solidFill>
                <a:latin typeface="Bookman Old Style" panose="02050604050505020204" pitchFamily="18" charset="0"/>
              </a:rPr>
              <a:t>150-160 °С</a:t>
            </a:r>
            <a:r>
              <a:rPr lang="uk-UA" dirty="0">
                <a:solidFill>
                  <a:schemeClr val="accent1">
                    <a:lumMod val="75000"/>
                  </a:schemeClr>
                </a:solidFill>
                <a:latin typeface="Bookman Old Style" panose="02050604050505020204" pitchFamily="18" charset="0"/>
              </a:rPr>
              <a:t>.</a:t>
            </a:r>
          </a:p>
          <a:p>
            <a:r>
              <a:rPr lang="uk-UA" dirty="0">
                <a:solidFill>
                  <a:schemeClr val="accent1">
                    <a:lumMod val="75000"/>
                  </a:schemeClr>
                </a:solidFill>
                <a:latin typeface="Bookman Old Style" panose="02050604050505020204" pitchFamily="18" charset="0"/>
              </a:rPr>
              <a:t>Старих курей, качок та індиків перед смаженням відварюють до </a:t>
            </a:r>
            <a:r>
              <a:rPr lang="uk-UA" dirty="0" err="1">
                <a:solidFill>
                  <a:schemeClr val="accent1">
                    <a:lumMod val="75000"/>
                  </a:schemeClr>
                </a:solidFill>
                <a:latin typeface="Bookman Old Style" panose="02050604050505020204" pitchFamily="18" charset="0"/>
              </a:rPr>
              <a:t>напівготовності</a:t>
            </a:r>
            <a:r>
              <a:rPr lang="uk-UA" dirty="0">
                <a:solidFill>
                  <a:schemeClr val="accent1">
                    <a:lumMod val="75000"/>
                  </a:schemeClr>
                </a:solidFill>
                <a:latin typeface="Bookman Old Style" panose="02050604050505020204" pitchFamily="18" charset="0"/>
              </a:rPr>
              <a:t>.</a:t>
            </a:r>
          </a:p>
          <a:p>
            <a:r>
              <a:rPr lang="uk-UA" dirty="0">
                <a:solidFill>
                  <a:schemeClr val="accent1">
                    <a:lumMod val="75000"/>
                  </a:schemeClr>
                </a:solidFill>
                <a:latin typeface="Bookman Old Style" panose="02050604050505020204" pitchFamily="18" charset="0"/>
              </a:rPr>
              <a:t>Тривалість смаження курчат, куріпок, рябчиків - </a:t>
            </a:r>
            <a:r>
              <a:rPr lang="uk-UA" b="1" dirty="0">
                <a:solidFill>
                  <a:srgbClr val="00B050"/>
                </a:solidFill>
                <a:latin typeface="Bookman Old Style" panose="02050604050505020204" pitchFamily="18" charset="0"/>
              </a:rPr>
              <a:t>20-30 хв</a:t>
            </a:r>
            <a:r>
              <a:rPr lang="uk-UA" dirty="0">
                <a:solidFill>
                  <a:schemeClr val="accent1">
                    <a:lumMod val="75000"/>
                  </a:schemeClr>
                </a:solidFill>
                <a:latin typeface="Bookman Old Style" panose="02050604050505020204" pitchFamily="18" charset="0"/>
              </a:rPr>
              <a:t>, тетеруків - </a:t>
            </a:r>
            <a:r>
              <a:rPr lang="uk-UA" b="1" dirty="0">
                <a:solidFill>
                  <a:srgbClr val="00B050"/>
                </a:solidFill>
                <a:latin typeface="Bookman Old Style" panose="02050604050505020204" pitchFamily="18" charset="0"/>
              </a:rPr>
              <a:t>40-50 хв,</a:t>
            </a:r>
          </a:p>
          <a:p>
            <a:r>
              <a:rPr lang="uk-UA" dirty="0">
                <a:solidFill>
                  <a:schemeClr val="accent1">
                    <a:lumMod val="75000"/>
                  </a:schemeClr>
                </a:solidFill>
                <a:latin typeface="Bookman Old Style" panose="02050604050505020204" pitchFamily="18" charset="0"/>
              </a:rPr>
              <a:t>курей і качок </a:t>
            </a:r>
            <a:r>
              <a:rPr lang="uk-UA" b="1" dirty="0">
                <a:solidFill>
                  <a:schemeClr val="accent1">
                    <a:lumMod val="75000"/>
                  </a:schemeClr>
                </a:solidFill>
                <a:latin typeface="Bookman Old Style" panose="02050604050505020204" pitchFamily="18" charset="0"/>
              </a:rPr>
              <a:t>- 40-60 хв</a:t>
            </a:r>
            <a:r>
              <a:rPr lang="uk-UA" dirty="0">
                <a:solidFill>
                  <a:schemeClr val="accent1">
                    <a:lumMod val="75000"/>
                  </a:schemeClr>
                </a:solidFill>
                <a:latin typeface="Bookman Old Style" panose="02050604050505020204" pitchFamily="18" charset="0"/>
              </a:rPr>
              <a:t>, </a:t>
            </a:r>
            <a:r>
              <a:rPr lang="uk-UA" dirty="0" err="1">
                <a:solidFill>
                  <a:schemeClr val="accent1">
                    <a:lumMod val="75000"/>
                  </a:schemeClr>
                </a:solidFill>
                <a:latin typeface="Bookman Old Style" panose="02050604050505020204" pitchFamily="18" charset="0"/>
              </a:rPr>
              <a:t>гусей</a:t>
            </a:r>
            <a:r>
              <a:rPr lang="uk-UA" dirty="0">
                <a:solidFill>
                  <a:schemeClr val="accent1">
                    <a:lumMod val="75000"/>
                  </a:schemeClr>
                </a:solidFill>
                <a:latin typeface="Bookman Old Style" panose="02050604050505020204" pitchFamily="18" charset="0"/>
              </a:rPr>
              <a:t>, індичок - </a:t>
            </a:r>
            <a:r>
              <a:rPr lang="uk-UA" b="1" dirty="0">
                <a:solidFill>
                  <a:srgbClr val="00B050"/>
                </a:solidFill>
                <a:latin typeface="Bookman Old Style" panose="02050604050505020204" pitchFamily="18" charset="0"/>
              </a:rPr>
              <a:t>1-1,5 год. </a:t>
            </a:r>
          </a:p>
          <a:p>
            <a:r>
              <a:rPr lang="uk-UA" b="1" dirty="0">
                <a:solidFill>
                  <a:srgbClr val="00B050"/>
                </a:solidFill>
                <a:latin typeface="Bookman Old Style" panose="02050604050505020204" pitchFamily="18" charset="0"/>
              </a:rPr>
              <a:t>       </a:t>
            </a:r>
            <a:r>
              <a:rPr lang="uk-UA" b="1" dirty="0">
                <a:solidFill>
                  <a:schemeClr val="accent1">
                    <a:lumMod val="75000"/>
                  </a:schemeClr>
                </a:solidFill>
                <a:latin typeface="Bookman Old Style" panose="02050604050505020204" pitchFamily="18" charset="0"/>
              </a:rPr>
              <a:t>Готовність смаженої птиці або кролика визначають проколюванням кухарською голкою товстої частини </a:t>
            </a:r>
            <a:r>
              <a:rPr lang="uk-UA" b="1" dirty="0" err="1">
                <a:solidFill>
                  <a:schemeClr val="accent1">
                    <a:lumMod val="75000"/>
                  </a:schemeClr>
                </a:solidFill>
                <a:latin typeface="Bookman Old Style" panose="02050604050505020204" pitchFamily="18" charset="0"/>
              </a:rPr>
              <a:t>мʼякоті</a:t>
            </a:r>
            <a:r>
              <a:rPr lang="uk-UA" b="1" dirty="0">
                <a:solidFill>
                  <a:schemeClr val="accent1">
                    <a:lumMod val="75000"/>
                  </a:schemeClr>
                </a:solidFill>
                <a:latin typeface="Bookman Old Style" panose="02050604050505020204" pitchFamily="18" charset="0"/>
              </a:rPr>
              <a:t> (з готового виробу витікає прозорий сік). </a:t>
            </a:r>
            <a:endParaRPr lang="uk-UA" b="1" dirty="0">
              <a:solidFill>
                <a:srgbClr val="C00000"/>
              </a:solidFill>
              <a:latin typeface="Bookman Old Style" panose="02050604050505020204" pitchFamily="18" charset="0"/>
            </a:endParaRPr>
          </a:p>
          <a:p>
            <a:r>
              <a:rPr lang="uk-UA" b="1" dirty="0">
                <a:solidFill>
                  <a:schemeClr val="accent1">
                    <a:lumMod val="75000"/>
                  </a:schemeClr>
                </a:solidFill>
                <a:latin typeface="Bookman Old Style" panose="02050604050505020204" pitchFamily="18" charset="0"/>
              </a:rPr>
              <a:t>      </a:t>
            </a:r>
            <a:r>
              <a:rPr lang="en-US" b="1" dirty="0">
                <a:solidFill>
                  <a:srgbClr val="C00000"/>
                </a:solidFill>
                <a:latin typeface="Bookman Old Style" panose="02050604050505020204" pitchFamily="18" charset="0"/>
              </a:rPr>
              <a:t>**** </a:t>
            </a:r>
            <a:r>
              <a:rPr lang="uk-UA" b="1" dirty="0">
                <a:solidFill>
                  <a:schemeClr val="accent1">
                    <a:lumMod val="75000"/>
                  </a:schemeClr>
                </a:solidFill>
                <a:latin typeface="Bookman Old Style" panose="02050604050505020204" pitchFamily="18" charset="0"/>
              </a:rPr>
              <a:t>Якщо тушка птиці при смаженні в жаровій шафі дуже </a:t>
            </a:r>
            <a:r>
              <a:rPr lang="uk-UA" b="1" dirty="0" err="1">
                <a:solidFill>
                  <a:schemeClr val="accent1">
                    <a:lumMod val="75000"/>
                  </a:schemeClr>
                </a:solidFill>
                <a:latin typeface="Bookman Old Style" panose="02050604050505020204" pitchFamily="18" charset="0"/>
              </a:rPr>
              <a:t>підрумʼянилася</a:t>
            </a:r>
            <a:r>
              <a:rPr lang="uk-UA" b="1" dirty="0">
                <a:solidFill>
                  <a:schemeClr val="accent1">
                    <a:lumMod val="75000"/>
                  </a:schemeClr>
                </a:solidFill>
                <a:latin typeface="Bookman Old Style" panose="02050604050505020204" pitchFamily="18" charset="0"/>
              </a:rPr>
              <a:t>, а всередині ще не готова, </a:t>
            </a:r>
            <a:r>
              <a:rPr lang="uk-UA" b="1" dirty="0" err="1">
                <a:solidFill>
                  <a:schemeClr val="accent1">
                    <a:lumMod val="75000"/>
                  </a:schemeClr>
                </a:solidFill>
                <a:latin typeface="Bookman Old Style" panose="02050604050505020204" pitchFamily="18" charset="0"/>
              </a:rPr>
              <a:t>накрийте</a:t>
            </a:r>
            <a:r>
              <a:rPr lang="uk-UA" b="1" dirty="0">
                <a:solidFill>
                  <a:schemeClr val="accent1">
                    <a:lumMod val="75000"/>
                  </a:schemeClr>
                </a:solidFill>
                <a:latin typeface="Bookman Old Style" panose="02050604050505020204" pitchFamily="18" charset="0"/>
              </a:rPr>
              <a:t> її зверху пергаментним папером, змазаним жиром, або загорніть у фольгу.</a:t>
            </a:r>
          </a:p>
        </p:txBody>
      </p:sp>
    </p:spTree>
    <p:extLst>
      <p:ext uri="{BB962C8B-B14F-4D97-AF65-F5344CB8AC3E}">
        <p14:creationId xmlns:p14="http://schemas.microsoft.com/office/powerpoint/2010/main" val="7441897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>
            <a:extLst>
              <a:ext uri="{FF2B5EF4-FFF2-40B4-BE49-F238E27FC236}">
                <a16:creationId xmlns:a16="http://schemas.microsoft.com/office/drawing/2014/main" id="{73200B85-3FBE-39E4-4BCE-E51020797B5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60632986"/>
              </p:ext>
            </p:extLst>
          </p:nvPr>
        </p:nvGraphicFramePr>
        <p:xfrm>
          <a:off x="0" y="941405"/>
          <a:ext cx="12191998" cy="5835984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537772">
                  <a:extLst>
                    <a:ext uri="{9D8B030D-6E8A-4147-A177-3AD203B41FA5}">
                      <a16:colId xmlns:a16="http://schemas.microsoft.com/office/drawing/2014/main" val="2316045711"/>
                    </a:ext>
                  </a:extLst>
                </a:gridCol>
                <a:gridCol w="1935672">
                  <a:extLst>
                    <a:ext uri="{9D8B030D-6E8A-4147-A177-3AD203B41FA5}">
                      <a16:colId xmlns:a16="http://schemas.microsoft.com/office/drawing/2014/main" val="2695969514"/>
                    </a:ext>
                  </a:extLst>
                </a:gridCol>
                <a:gridCol w="864679">
                  <a:extLst>
                    <a:ext uri="{9D8B030D-6E8A-4147-A177-3AD203B41FA5}">
                      <a16:colId xmlns:a16="http://schemas.microsoft.com/office/drawing/2014/main" val="3479200392"/>
                    </a:ext>
                  </a:extLst>
                </a:gridCol>
                <a:gridCol w="864679">
                  <a:extLst>
                    <a:ext uri="{9D8B030D-6E8A-4147-A177-3AD203B41FA5}">
                      <a16:colId xmlns:a16="http://schemas.microsoft.com/office/drawing/2014/main" val="1453828258"/>
                    </a:ext>
                  </a:extLst>
                </a:gridCol>
                <a:gridCol w="1612553">
                  <a:extLst>
                    <a:ext uri="{9D8B030D-6E8A-4147-A177-3AD203B41FA5}">
                      <a16:colId xmlns:a16="http://schemas.microsoft.com/office/drawing/2014/main" val="2724480070"/>
                    </a:ext>
                  </a:extLst>
                </a:gridCol>
                <a:gridCol w="1285645">
                  <a:extLst>
                    <a:ext uri="{9D8B030D-6E8A-4147-A177-3AD203B41FA5}">
                      <a16:colId xmlns:a16="http://schemas.microsoft.com/office/drawing/2014/main" val="848985150"/>
                    </a:ext>
                  </a:extLst>
                </a:gridCol>
                <a:gridCol w="5090998">
                  <a:extLst>
                    <a:ext uri="{9D8B030D-6E8A-4147-A177-3AD203B41FA5}">
                      <a16:colId xmlns:a16="http://schemas.microsoft.com/office/drawing/2014/main" val="606360598"/>
                    </a:ext>
                  </a:extLst>
                </a:gridCol>
              </a:tblGrid>
              <a:tr h="373188">
                <a:tc rowSpan="2"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Bef>
                          <a:spcPts val="2400"/>
                        </a:spcBef>
                        <a:spcAft>
                          <a:spcPts val="800"/>
                        </a:spcAft>
                      </a:pPr>
                      <a:r>
                        <a:rPr lang="uk-UA" sz="1200" dirty="0">
                          <a:effectLst/>
                        </a:rPr>
                        <a:t>№</a:t>
                      </a:r>
                      <a:endParaRPr lang="ru-UA" sz="1200" dirty="0">
                        <a:effectLst/>
                      </a:endParaRPr>
                    </a:p>
                    <a:p>
                      <a:pPr algn="ctr">
                        <a:lnSpc>
                          <a:spcPct val="106000"/>
                        </a:lnSpc>
                        <a:spcBef>
                          <a:spcPts val="2400"/>
                        </a:spcBef>
                        <a:spcAft>
                          <a:spcPts val="800"/>
                        </a:spcAft>
                      </a:pPr>
                      <a:r>
                        <a:rPr lang="uk-UA" sz="1200" dirty="0">
                          <a:effectLst/>
                        </a:rPr>
                        <a:t>з/</a:t>
                      </a:r>
                      <a:r>
                        <a:rPr lang="uk-UA" sz="1200" dirty="0" err="1">
                          <a:effectLst/>
                        </a:rPr>
                        <a:t>п</a:t>
                      </a:r>
                      <a:endParaRPr lang="ru-UA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9653" marR="39653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Bef>
                          <a:spcPts val="1000"/>
                        </a:spcBef>
                        <a:spcAft>
                          <a:spcPts val="800"/>
                        </a:spcAft>
                      </a:pPr>
                      <a:r>
                        <a:rPr lang="uk-UA" sz="1200" dirty="0">
                          <a:effectLst/>
                        </a:rPr>
                        <a:t>Найменування продуктів</a:t>
                      </a:r>
                      <a:endParaRPr lang="ru-UA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9653" marR="39653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Витрати сировини на 1 порцію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9653" marR="39653" marT="0" marB="0" anchor="ctr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Послідовність операцій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9653" marR="39653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Обладнання,</a:t>
                      </a:r>
                      <a:endParaRPr lang="ru-UA" sz="1200">
                        <a:effectLst/>
                      </a:endParaRPr>
                    </a:p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Інструмент,</a:t>
                      </a:r>
                      <a:endParaRPr lang="ru-UA" sz="1200">
                        <a:effectLst/>
                      </a:endParaRPr>
                    </a:p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Інвентар та посуд.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9653" marR="39653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Bef>
                          <a:spcPts val="2400"/>
                        </a:spcBef>
                        <a:spcAft>
                          <a:spcPts val="800"/>
                        </a:spcAft>
                      </a:pPr>
                      <a:r>
                        <a:rPr lang="uk-UA" sz="1200" dirty="0">
                          <a:effectLst/>
                        </a:rPr>
                        <a:t>Технологія приготування</a:t>
                      </a:r>
                      <a:endParaRPr lang="ru-UA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9653" marR="39653" marT="0" marB="0" anchor="ctr"/>
                </a:tc>
                <a:extLst>
                  <a:ext uri="{0D108BD9-81ED-4DB2-BD59-A6C34878D82A}">
                    <a16:rowId xmlns:a16="http://schemas.microsoft.com/office/drawing/2014/main" val="3751684481"/>
                  </a:ext>
                </a:extLst>
              </a:tr>
              <a:tr h="604476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Bef>
                          <a:spcPts val="1000"/>
                        </a:spcBef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Б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9653" marR="3965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Bef>
                          <a:spcPts val="1000"/>
                        </a:spcBef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Н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9653" marR="39653" marT="0" marB="0" anchor="ctr"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341375"/>
                  </a:ext>
                </a:extLst>
              </a:tr>
              <a:tr h="334218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1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9653" marR="3965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Курка (м’якоть без шкіри)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9653" marR="3965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231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9653" marR="3965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83+7*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9653" marR="39653" marT="0" marB="0"/>
                </a:tc>
                <a:tc rowSpan="17"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1,Кулінарна обробка птиці, санітарна обробка яєць.</a:t>
                      </a:r>
                      <a:endParaRPr lang="ru-UA" sz="1200">
                        <a:effectLst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2.Розбирання на філе, приготування льєзону.</a:t>
                      </a:r>
                      <a:endParaRPr lang="ru-UA" sz="1200">
                        <a:effectLst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3.Приготування напівфабрикату.</a:t>
                      </a:r>
                      <a:endParaRPr lang="ru-UA" sz="1200">
                        <a:effectLst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4, Смаження у фритюрі.</a:t>
                      </a:r>
                      <a:endParaRPr lang="ru-UA" sz="1200">
                        <a:effectLst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5.Приготування гарніру.</a:t>
                      </a:r>
                      <a:endParaRPr lang="ru-UA" sz="1200">
                        <a:effectLst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6.Оформлення, відпуск</a:t>
                      </a:r>
                      <a:endParaRPr lang="ru-UA" sz="1200">
                        <a:effectLst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 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9653" marR="39653" marT="0" marB="0"/>
                </a:tc>
                <a:tc rowSpan="17"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Обладнання:</a:t>
                      </a:r>
                      <a:endParaRPr lang="ru-UA" sz="1200">
                        <a:effectLst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електрична плита,</a:t>
                      </a:r>
                      <a:endParaRPr lang="ru-UA" sz="1200">
                        <a:effectLst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виробничий стіл, ваги фритюрниця, жарова шафа.</a:t>
                      </a:r>
                      <a:endParaRPr lang="ru-UA" sz="1200">
                        <a:effectLst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інструмент та</a:t>
                      </a:r>
                      <a:endParaRPr lang="ru-UA" sz="1200">
                        <a:effectLst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інвентар: </a:t>
                      </a:r>
                      <a:endParaRPr lang="ru-UA" sz="1200">
                        <a:effectLst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каструля, сотейник,</a:t>
                      </a:r>
                      <a:endParaRPr lang="ru-UA" sz="1200">
                        <a:effectLst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обробна дошка, </a:t>
                      </a:r>
                      <a:endParaRPr lang="ru-UA" sz="1200">
                        <a:effectLst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ножі, сковорода, лотки, ємність для спецій.</a:t>
                      </a:r>
                      <a:endParaRPr lang="ru-UA" sz="1200">
                        <a:effectLst/>
                      </a:endParaRPr>
                    </a:p>
                    <a:p>
                      <a:pPr algn="just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посуд:</a:t>
                      </a:r>
                      <a:endParaRPr lang="ru-UA" sz="1200">
                        <a:effectLst/>
                      </a:endParaRPr>
                    </a:p>
                    <a:p>
                      <a:pPr algn="just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мілка столова тарілка.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9653" marR="39653" marT="0" marB="0"/>
                </a:tc>
                <a:tc rowSpan="17">
                  <a:txBody>
                    <a:bodyPr/>
                    <a:lstStyle/>
                    <a:p>
                      <a:pPr indent="228600" algn="just">
                        <a:lnSpc>
                          <a:spcPct val="110000"/>
                        </a:lnSpc>
                        <a:spcAft>
                          <a:spcPts val="800"/>
                        </a:spcAft>
                      </a:pPr>
                      <a:r>
                        <a:rPr lang="uk-UA" sz="1200" dirty="0">
                          <a:effectLst/>
                        </a:rPr>
                        <a:t>Філе птиці зачищають. Велике зачищене і розкрите філе з кісточкою злегка відбивають, підрізають сухожилки, на розрізи кладуть відбиті шматочки м’якоті, зрізані з малого філе або обрізки від великого філе. На середину підготовленого філе кладуть охолоджене вершкове масло, сформовано у вигляді ковбаски, зверху закривають підготовленим малим філе. Краї великого філе загортають так, щоб м’ясо рівномірно накрило маслом, придають форму валика, змочують у </a:t>
                      </a:r>
                      <a:r>
                        <a:rPr lang="uk-UA" sz="1200" dirty="0" err="1">
                          <a:effectLst/>
                        </a:rPr>
                        <a:t>льєзоні</a:t>
                      </a:r>
                      <a:r>
                        <a:rPr lang="uk-UA" sz="1200" dirty="0">
                          <a:effectLst/>
                        </a:rPr>
                        <a:t> і обкачують у білій паніровці, знову змочують в </a:t>
                      </a:r>
                      <a:r>
                        <a:rPr lang="uk-UA" sz="1200" dirty="0" err="1">
                          <a:effectLst/>
                        </a:rPr>
                        <a:t>льєзоні</a:t>
                      </a:r>
                      <a:r>
                        <a:rPr lang="uk-UA" sz="1200" dirty="0">
                          <a:effectLst/>
                        </a:rPr>
                        <a:t> і панірують у білій паніровці.               Підготовлений і охолоджений напівфабрикат смажать у фритюрі 5-7 хв до утворення золотистої кірочки, доводять до готовності у жаровій шафі 2-3 хв.</a:t>
                      </a:r>
                      <a:endParaRPr lang="ru-UA" sz="1200" dirty="0">
                        <a:effectLst/>
                      </a:endParaRPr>
                    </a:p>
                    <a:p>
                      <a:pPr indent="228600" algn="just">
                        <a:lnSpc>
                          <a:spcPct val="110000"/>
                        </a:lnSpc>
                        <a:spcAft>
                          <a:spcPts val="800"/>
                        </a:spcAft>
                      </a:pPr>
                      <a:r>
                        <a:rPr lang="uk-UA" sz="1200" dirty="0">
                          <a:effectLst/>
                        </a:rPr>
                        <a:t>Гарнір: нарізану сиру картоплю соломкою промивають у холодній воді , обсушують, кладуть у киплячий жир і смажать до утворення рум’яної кірочки. Смажену картоплю виймають шумівкою, кладуть у друшляк, для стікання жиру, посипають дрібною сіллю і струшують. Цвітну капусту розбирають на суцвіття припускають, Консервований зелений горошок прогрівають.</a:t>
                      </a:r>
                      <a:endParaRPr lang="ru-UA" sz="1200" dirty="0">
                        <a:effectLst/>
                      </a:endParaRPr>
                    </a:p>
                    <a:p>
                      <a:pPr algn="just">
                        <a:lnSpc>
                          <a:spcPct val="106000"/>
                        </a:lnSpc>
                        <a:spcAft>
                          <a:spcPts val="1000"/>
                        </a:spcAft>
                      </a:pPr>
                      <a:r>
                        <a:rPr lang="uk-UA" sz="1200" dirty="0">
                          <a:effectLst/>
                        </a:rPr>
                        <a:t>Перед подаванням на порціонне блюдо чи тарілку кладуть гарнір  поряд з гарніром </a:t>
                      </a:r>
                      <a:r>
                        <a:rPr lang="uk-UA" sz="1200" dirty="0" err="1">
                          <a:effectLst/>
                        </a:rPr>
                        <a:t>крутон</a:t>
                      </a:r>
                      <a:r>
                        <a:rPr lang="uk-UA" sz="1200" dirty="0">
                          <a:effectLst/>
                        </a:rPr>
                        <a:t> з пшеничного хліба, на нього кладуть котлету, поливають вершковим маслом, на кісточку надягають папільйотку і прикрашають зеленню.</a:t>
                      </a:r>
                      <a:endParaRPr lang="ru-UA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9653" marR="39653" marT="0" marB="0"/>
                </a:tc>
                <a:extLst>
                  <a:ext uri="{0D108BD9-81ED-4DB2-BD59-A6C34878D82A}">
                    <a16:rowId xmlns:a16="http://schemas.microsoft.com/office/drawing/2014/main" val="2609681994"/>
                  </a:ext>
                </a:extLst>
              </a:tr>
              <a:tr h="179562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 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9653" marR="3965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або  філе  куряче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9653" marR="3965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-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9653" marR="3965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83+7*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9653" marR="39653" marT="0" marB="0"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90075722"/>
                  </a:ext>
                </a:extLst>
              </a:tr>
              <a:tr h="179562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2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9653" marR="3965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Масло вершкове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9653" marR="3965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 dirty="0">
                          <a:effectLst/>
                        </a:rPr>
                        <a:t>30</a:t>
                      </a:r>
                      <a:endParaRPr lang="ru-UA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9653" marR="3965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30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9653" marR="39653" marT="0" marB="0"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957104"/>
                  </a:ext>
                </a:extLst>
              </a:tr>
              <a:tr h="179562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3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9653" marR="3965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Яйця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9653" marR="3965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1/4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9653" marR="3965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10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9653" marR="39653" marT="0" marB="0"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14061873"/>
                  </a:ext>
                </a:extLst>
              </a:tr>
              <a:tr h="179562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4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9653" marR="3965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Сухарі мелені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9653" marR="3965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28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9653" marR="3965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25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9653" marR="39653" marT="0" marB="0"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11656380"/>
                  </a:ext>
                </a:extLst>
              </a:tr>
              <a:tr h="179562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 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9653" marR="3965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Маса напівфабрикату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9653" marR="3965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 dirty="0">
                          <a:effectLst/>
                        </a:rPr>
                        <a:t>-</a:t>
                      </a:r>
                      <a:endParaRPr lang="ru-UA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9653" marR="3965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145+7*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9653" marR="39653" marT="0" marB="0"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84428879"/>
                  </a:ext>
                </a:extLst>
              </a:tr>
              <a:tr h="179562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5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9653" marR="3965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Кулінарний жир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9653" marR="3965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15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9653" marR="3965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15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9653" marR="39653" marT="0" marB="0"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98765128"/>
                  </a:ext>
                </a:extLst>
              </a:tr>
              <a:tr h="334218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 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9653" marR="3965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Маса смажених котлет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9653" marR="3965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 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9653" marR="3965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128+7*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9653" marR="39653" marT="0" marB="0"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0629377"/>
                  </a:ext>
                </a:extLst>
              </a:tr>
              <a:tr h="203113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 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9653" marR="3965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Гарнір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9653" marR="3965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-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9653" marR="3965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150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9653" marR="39653" marT="0" marB="0"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1140051"/>
                  </a:ext>
                </a:extLst>
              </a:tr>
              <a:tr h="214124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6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9653" marR="3965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Картопля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9653" marR="3965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150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9653" marR="3965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 dirty="0">
                          <a:effectLst/>
                        </a:rPr>
                        <a:t>125</a:t>
                      </a:r>
                      <a:endParaRPr lang="ru-UA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9653" marR="39653" marT="0" marB="0"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29346727"/>
                  </a:ext>
                </a:extLst>
              </a:tr>
              <a:tr h="179562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7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9653" marR="3965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Олія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9653" marR="3965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12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9653" marR="3965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12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9653" marR="39653" marT="0" marB="0"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16132943"/>
                  </a:ext>
                </a:extLst>
              </a:tr>
              <a:tr h="334218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 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9653" marR="3965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Маса смаженої картоплі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9653" marR="3965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-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9653" marR="3965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 dirty="0">
                          <a:effectLst/>
                        </a:rPr>
                        <a:t>75</a:t>
                      </a:r>
                      <a:endParaRPr lang="ru-UA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9653" marR="39653" marT="0" marB="0"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5707933"/>
                  </a:ext>
                </a:extLst>
              </a:tr>
              <a:tr h="179562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8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9653" marR="3965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Сіль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9653" marR="3965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1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9653" marR="3965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 dirty="0">
                          <a:effectLst/>
                        </a:rPr>
                        <a:t>1</a:t>
                      </a:r>
                      <a:endParaRPr lang="ru-UA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9653" marR="39653" marT="0" marB="0"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89523608"/>
                  </a:ext>
                </a:extLst>
              </a:tr>
              <a:tr h="367110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9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9653" marR="3965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Горошок зелений консервований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9653" marR="3965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37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9653" marR="3965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25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9653" marR="39653" marT="0" marB="0"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46423469"/>
                  </a:ext>
                </a:extLst>
              </a:tr>
              <a:tr h="185982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10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9653" marR="3965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Капуста цвітна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9653" marR="3965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86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9653" marR="3965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50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9653" marR="39653" marT="0" marB="0"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06051625"/>
                  </a:ext>
                </a:extLst>
              </a:tr>
              <a:tr h="185982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 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9653" marR="3965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Масло вершкове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9653" marR="3965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10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9653" marR="3965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 dirty="0">
                          <a:effectLst/>
                        </a:rPr>
                        <a:t>10</a:t>
                      </a:r>
                      <a:endParaRPr lang="ru-UA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9653" marR="39653" marT="0" marB="0"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7980026"/>
                  </a:ext>
                </a:extLst>
              </a:tr>
              <a:tr h="1195813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 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9653" marR="3965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 dirty="0">
                          <a:effectLst/>
                        </a:rPr>
                        <a:t>Вихід</a:t>
                      </a:r>
                      <a:endParaRPr lang="ru-UA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9653" marR="3965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-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9653" marR="3965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 dirty="0">
                          <a:effectLst/>
                        </a:rPr>
                        <a:t>128+7*</a:t>
                      </a:r>
                      <a:endParaRPr lang="ru-UA" sz="1200" dirty="0">
                        <a:effectLst/>
                      </a:endParaRPr>
                    </a:p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 dirty="0">
                          <a:effectLst/>
                        </a:rPr>
                        <a:t>/150/10</a:t>
                      </a:r>
                      <a:endParaRPr lang="ru-UA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9653" marR="39653" marT="0" marB="0"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95965519"/>
                  </a:ext>
                </a:extLst>
              </a:tr>
            </a:tbl>
          </a:graphicData>
        </a:graphic>
      </p:graphicFrame>
      <p:sp>
        <p:nvSpPr>
          <p:cNvPr id="3" name="Rectangle 1">
            <a:extLst>
              <a:ext uri="{FF2B5EF4-FFF2-40B4-BE49-F238E27FC236}">
                <a16:creationId xmlns:a16="http://schemas.microsoft.com/office/drawing/2014/main" id="{E255560C-117B-D7AF-573E-5EAC9D97ED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21925" y="80611"/>
            <a:ext cx="8204886" cy="6924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914400"/>
            <a:r>
              <a:rPr kumimoji="0" lang="uk-UA" altLang="ru-UA" sz="1400" b="1" i="0" u="none" strike="noStrike" cap="none" normalizeH="0" baseline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                        ІНСТРУКЦІЙНО-ТЕХНОЛОГІЧНА КАРТКА  </a:t>
            </a:r>
            <a:endParaRPr kumimoji="0" lang="uk-UA" altLang="ru-UA" sz="1000" b="0" i="0" u="none" strike="noStrike" cap="none" normalizeH="0" baseline="0" dirty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latin typeface="Arial" panose="020B0604020202020204" pitchFamily="34" charset="0"/>
            </a:endParaRPr>
          </a:p>
          <a:p>
            <a:pPr marL="0" marR="0" lvl="0" indent="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ru-UA" sz="1400" b="1" i="0" u="none" strike="noStrike" cap="none" normalizeH="0" baseline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                          Найменування: «Котлета по-Київськи»</a:t>
            </a:r>
          </a:p>
          <a:p>
            <a:pPr marL="0" marR="0" lvl="0" indent="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ru-UA" sz="1100" b="1" i="0" u="none" strike="noStrike" cap="none" normalizeH="0" baseline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№720 по </a:t>
            </a:r>
            <a:r>
              <a:rPr kumimoji="0" lang="uk-UA" altLang="ru-UA" sz="1100" b="1" i="0" u="none" strike="noStrike" cap="none" normalizeH="0" baseline="0" dirty="0" err="1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Сборнику</a:t>
            </a:r>
            <a:r>
              <a:rPr kumimoji="0" lang="uk-UA" altLang="ru-UA" sz="1100" b="1" i="0" u="none" strike="noStrike" cap="none" normalizeH="0" baseline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рецептур блюд </a:t>
            </a:r>
            <a:r>
              <a:rPr kumimoji="0" lang="uk-UA" altLang="ru-UA" sz="1100" b="1" i="0" u="none" strike="noStrike" cap="none" normalizeH="0" baseline="0" dirty="0" err="1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и</a:t>
            </a:r>
            <a:r>
              <a:rPr kumimoji="0" lang="uk-UA" altLang="ru-UA" sz="1100" b="1" i="0" u="none" strike="noStrike" cap="none" normalizeH="0" baseline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uk-UA" altLang="ru-UA" sz="1100" b="1" i="0" u="none" strike="noStrike" cap="none" normalizeH="0" baseline="0" dirty="0" err="1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кулинарних</a:t>
            </a:r>
            <a:r>
              <a:rPr kumimoji="0" lang="uk-UA" altLang="ru-UA" sz="1100" b="1" i="0" u="none" strike="noStrike" cap="none" normalizeH="0" baseline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uk-UA" altLang="ru-UA" sz="1100" b="1" i="0" u="none" strike="noStrike" cap="none" normalizeH="0" baseline="0" dirty="0" err="1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изделий</a:t>
            </a:r>
            <a:r>
              <a:rPr kumimoji="0" lang="uk-UA" altLang="ru-UA" sz="1100" b="1" i="0" u="none" strike="noStrike" cap="none" normalizeH="0" baseline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для </a:t>
            </a:r>
            <a:r>
              <a:rPr kumimoji="0" lang="uk-UA" altLang="ru-UA" sz="1100" b="1" i="0" u="none" strike="noStrike" cap="none" normalizeH="0" baseline="0" dirty="0" err="1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предприятий</a:t>
            </a:r>
            <a:r>
              <a:rPr kumimoji="0" lang="uk-UA" altLang="ru-UA" sz="1100" b="1" i="0" u="none" strike="noStrike" cap="none" normalizeH="0" baseline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uk-UA" altLang="ru-UA" sz="1100" b="1" i="0" u="none" strike="noStrike" cap="none" normalizeH="0" baseline="0" dirty="0" err="1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общественного</a:t>
            </a:r>
            <a:r>
              <a:rPr kumimoji="0" lang="uk-UA" altLang="ru-UA" sz="1100" b="1" i="0" u="none" strike="noStrike" cap="none" normalizeH="0" baseline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uk-UA" altLang="ru-UA" sz="1100" b="1" i="0" u="none" strike="noStrike" cap="none" normalizeH="0" baseline="0" dirty="0" err="1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питания</a:t>
            </a:r>
            <a:endParaRPr kumimoji="0" lang="uk-UA" altLang="ru-UA" sz="1000" b="1" i="0" u="none" strike="noStrike" cap="none" normalizeH="0" baseline="0" dirty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469994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6C32452-903E-CB60-CF52-E618408C71E6}"/>
              </a:ext>
            </a:extLst>
          </p:cNvPr>
          <p:cNvSpPr txBox="1"/>
          <p:nvPr/>
        </p:nvSpPr>
        <p:spPr>
          <a:xfrm>
            <a:off x="2802578" y="129549"/>
            <a:ext cx="8453642" cy="34390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lnSpc>
                <a:spcPct val="106000"/>
              </a:lnSpc>
              <a:spcAft>
                <a:spcPts val="800"/>
              </a:spcAft>
              <a:buFont typeface="Wingdings" pitchFamily="2" charset="2"/>
              <a:buChar char="v"/>
            </a:pP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lang="uk-UA" sz="1800" dirty="0" err="1">
                <a:solidFill>
                  <a:srgbClr val="C0000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Зовнішний</a:t>
            </a:r>
            <a:r>
              <a:rPr lang="uk-UA" sz="1800" dirty="0">
                <a:solidFill>
                  <a:srgbClr val="C0000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 вигляд</a:t>
            </a:r>
          </a:p>
          <a:p>
            <a:pPr algn="just">
              <a:lnSpc>
                <a:spcPct val="106000"/>
              </a:lnSpc>
              <a:spcAft>
                <a:spcPts val="800"/>
              </a:spcAft>
            </a:pPr>
            <a:r>
              <a:rPr lang="uk-UA" sz="1800" dirty="0">
                <a:solidFill>
                  <a:schemeClr val="accent3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Котлети по-Київськи  мають рівномірно підсмажену кірочку. Масло всередині котлет розтале, але не витікає.</a:t>
            </a:r>
            <a:endParaRPr lang="ru-UA" sz="1800" dirty="0">
              <a:solidFill>
                <a:schemeClr val="accent3"/>
              </a:solidFill>
              <a:effectLst/>
              <a:latin typeface="Bookman Old Style" panose="02050604050505020204" pitchFamily="18" charset="0"/>
              <a:ea typeface="Calibri" panose="020F0502020204030204" pitchFamily="34" charset="0"/>
            </a:endParaRPr>
          </a:p>
          <a:p>
            <a:pPr marL="285750" indent="-285750" algn="just">
              <a:lnSpc>
                <a:spcPct val="106000"/>
              </a:lnSpc>
              <a:spcAft>
                <a:spcPts val="800"/>
              </a:spcAft>
              <a:buFont typeface="Wingdings" pitchFamily="2" charset="2"/>
              <a:buChar char="v"/>
            </a:pPr>
            <a:r>
              <a:rPr lang="uk-UA" sz="1800" dirty="0"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 </a:t>
            </a:r>
            <a:r>
              <a:rPr lang="ru-UA" dirty="0">
                <a:latin typeface="Bookman Old Style" panose="02050604050505020204" pitchFamily="18" charset="0"/>
                <a:ea typeface="Times New Roman" panose="02020603050405020304" pitchFamily="18" charset="0"/>
              </a:rPr>
              <a:t>    </a:t>
            </a:r>
            <a:r>
              <a:rPr lang="ru-UA" dirty="0">
                <a:solidFill>
                  <a:srgbClr val="C00000"/>
                </a:solidFill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Смак</a:t>
            </a:r>
          </a:p>
          <a:p>
            <a:pPr algn="just">
              <a:lnSpc>
                <a:spcPct val="106000"/>
              </a:lnSpc>
              <a:spcAft>
                <a:spcPts val="800"/>
              </a:spcAft>
            </a:pPr>
            <a:r>
              <a:rPr lang="ru-UA" dirty="0">
                <a:latin typeface="Bookman Old Style" panose="02050604050505020204" pitchFamily="18" charset="0"/>
                <a:ea typeface="Times New Roman" panose="02020603050405020304" pitchFamily="18" charset="0"/>
              </a:rPr>
              <a:t> </a:t>
            </a:r>
            <a:r>
              <a:rPr lang="uk-UA" sz="1800" dirty="0">
                <a:solidFill>
                  <a:schemeClr val="accent3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Властивий смаженій куриці</a:t>
            </a:r>
            <a:endParaRPr lang="ru-UA" sz="1800" dirty="0">
              <a:solidFill>
                <a:schemeClr val="accent3"/>
              </a:solidFill>
              <a:effectLst/>
              <a:latin typeface="Bookman Old Style" panose="02050604050505020204" pitchFamily="18" charset="0"/>
              <a:ea typeface="Calibri" panose="020F0502020204030204" pitchFamily="34" charset="0"/>
            </a:endParaRPr>
          </a:p>
          <a:p>
            <a:pPr marL="285750" indent="-285750" algn="just">
              <a:lnSpc>
                <a:spcPct val="106000"/>
              </a:lnSpc>
              <a:spcAft>
                <a:spcPts val="800"/>
              </a:spcAft>
              <a:buFont typeface="Wingdings" pitchFamily="2" charset="2"/>
              <a:buChar char="v"/>
            </a:pPr>
            <a:r>
              <a:rPr lang="uk-UA" sz="1800" dirty="0"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 </a:t>
            </a:r>
            <a:r>
              <a:rPr lang="ru-UA" dirty="0">
                <a:latin typeface="Bookman Old Style" panose="02050604050505020204" pitchFamily="18" charset="0"/>
                <a:ea typeface="Times New Roman" panose="02020603050405020304" pitchFamily="18" charset="0"/>
              </a:rPr>
              <a:t>  </a:t>
            </a:r>
            <a:r>
              <a:rPr lang="ru-UA" dirty="0">
                <a:solidFill>
                  <a:srgbClr val="C00000"/>
                </a:solidFill>
                <a:latin typeface="Bookman Old Style" panose="02050604050505020204" pitchFamily="18" charset="0"/>
                <a:ea typeface="Times New Roman" panose="02020603050405020304" pitchFamily="18" charset="0"/>
              </a:rPr>
              <a:t>Колір </a:t>
            </a:r>
          </a:p>
          <a:p>
            <a:pPr algn="just">
              <a:lnSpc>
                <a:spcPct val="106000"/>
              </a:lnSpc>
              <a:spcAft>
                <a:spcPts val="800"/>
              </a:spcAft>
            </a:pPr>
            <a:r>
              <a:rPr lang="ru-UA" dirty="0">
                <a:latin typeface="Bookman Old Style" panose="02050604050505020204" pitchFamily="18" charset="0"/>
                <a:ea typeface="Times New Roman" panose="02020603050405020304" pitchFamily="18" charset="0"/>
              </a:rPr>
              <a:t> </a:t>
            </a:r>
            <a:r>
              <a:rPr lang="uk-UA" sz="1800" dirty="0">
                <a:solidFill>
                  <a:schemeClr val="accent3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Світло-золотистий.</a:t>
            </a:r>
            <a:endParaRPr lang="ru-UA" sz="1800" dirty="0">
              <a:solidFill>
                <a:schemeClr val="accent3"/>
              </a:solidFill>
              <a:effectLst/>
              <a:latin typeface="Bookman Old Style" panose="02050604050505020204" pitchFamily="18" charset="0"/>
              <a:ea typeface="Calibri" panose="020F0502020204030204" pitchFamily="34" charset="0"/>
            </a:endParaRPr>
          </a:p>
          <a:p>
            <a:pPr marL="285750" indent="-285750" algn="just">
              <a:lnSpc>
                <a:spcPct val="106000"/>
              </a:lnSpc>
              <a:spcAft>
                <a:spcPts val="800"/>
              </a:spcAft>
              <a:buFont typeface="Wingdings" pitchFamily="2" charset="2"/>
              <a:buChar char="v"/>
            </a:pPr>
            <a:r>
              <a:rPr lang="uk-UA" sz="1800" dirty="0"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  </a:t>
            </a:r>
            <a:r>
              <a:rPr lang="uk-UA" sz="1800" dirty="0">
                <a:solidFill>
                  <a:srgbClr val="C0000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Консистенція</a:t>
            </a:r>
          </a:p>
          <a:p>
            <a:pPr algn="just">
              <a:lnSpc>
                <a:spcPct val="106000"/>
              </a:lnSpc>
              <a:spcAft>
                <a:spcPts val="800"/>
              </a:spcAft>
            </a:pPr>
            <a:r>
              <a:rPr lang="uk-UA" sz="1800" dirty="0">
                <a:solidFill>
                  <a:schemeClr val="accent3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М’яка, соковита, кірочка хрустка</a:t>
            </a:r>
            <a:r>
              <a:rPr lang="ru-UA" dirty="0">
                <a:solidFill>
                  <a:schemeClr val="accent3"/>
                </a:solidFill>
                <a:effectLst/>
                <a:latin typeface="Bookman Old Style" panose="02050604050505020204" pitchFamily="18" charset="0"/>
              </a:rPr>
              <a:t> </a:t>
            </a:r>
            <a:endParaRPr lang="uk-UA" dirty="0">
              <a:solidFill>
                <a:schemeClr val="accent3"/>
              </a:solidFill>
              <a:latin typeface="Bookman Old Style" panose="02050604050505020204" pitchFamily="18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DA4D5079-27B3-B2EC-177A-CBBCAD65587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45183" y="1149371"/>
            <a:ext cx="3431969" cy="2279629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C0971F42-F50A-39CA-776E-EA118EE1795F}"/>
              </a:ext>
            </a:extLst>
          </p:cNvPr>
          <p:cNvSpPr txBox="1"/>
          <p:nvPr/>
        </p:nvSpPr>
        <p:spPr>
          <a:xfrm>
            <a:off x="1080655" y="4690753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uk-UA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F4B4778-82CD-F954-1C9F-B471858820BC}"/>
              </a:ext>
            </a:extLst>
          </p:cNvPr>
          <p:cNvSpPr txBox="1"/>
          <p:nvPr/>
        </p:nvSpPr>
        <p:spPr>
          <a:xfrm>
            <a:off x="700644" y="3692003"/>
            <a:ext cx="11400942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itchFamily="2" charset="2"/>
              <a:buChar char="v"/>
            </a:pPr>
            <a:r>
              <a:rPr lang="uk-UA" dirty="0"/>
              <a:t>Котлета по-Київськи це ситна страва, яка чудово </a:t>
            </a:r>
            <a:r>
              <a:rPr lang="uk-UA" dirty="0" err="1"/>
              <a:t>поєднуєтся</a:t>
            </a:r>
            <a:r>
              <a:rPr lang="uk-UA" dirty="0"/>
              <a:t> з </a:t>
            </a:r>
            <a:r>
              <a:rPr lang="uk-UA" dirty="0" err="1"/>
              <a:t>різноманитними</a:t>
            </a:r>
            <a:r>
              <a:rPr lang="uk-UA" dirty="0"/>
              <a:t> </a:t>
            </a:r>
            <a:r>
              <a:rPr lang="uk-UA" b="1" dirty="0">
                <a:solidFill>
                  <a:srgbClr val="C00000"/>
                </a:solidFill>
              </a:rPr>
              <a:t>гарнірами та доповненнями </a:t>
            </a:r>
            <a:r>
              <a:rPr lang="uk-UA" dirty="0"/>
              <a:t>: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uk-UA" dirty="0"/>
              <a:t>Картопляне пюре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uk-UA" dirty="0"/>
              <a:t>Запечена </a:t>
            </a:r>
            <a:r>
              <a:rPr lang="uk-UA" dirty="0" err="1"/>
              <a:t>кртопля</a:t>
            </a:r>
            <a:endParaRPr lang="uk-UA" dirty="0"/>
          </a:p>
          <a:p>
            <a:pPr marL="285750" indent="-285750">
              <a:buFont typeface="Wingdings" pitchFamily="2" charset="2"/>
              <a:buChar char="v"/>
            </a:pPr>
            <a:r>
              <a:rPr lang="uk-UA" dirty="0" err="1"/>
              <a:t>Кртопля</a:t>
            </a:r>
            <a:r>
              <a:rPr lang="uk-UA" dirty="0"/>
              <a:t> </a:t>
            </a:r>
            <a:r>
              <a:rPr lang="uk-UA" dirty="0" err="1"/>
              <a:t>фрі</a:t>
            </a:r>
            <a:endParaRPr lang="uk-UA" dirty="0"/>
          </a:p>
          <a:p>
            <a:pPr marL="285750" indent="-285750">
              <a:buFont typeface="Wingdings" pitchFamily="2" charset="2"/>
              <a:buChar char="v"/>
            </a:pPr>
            <a:r>
              <a:rPr lang="uk-UA" dirty="0"/>
              <a:t>Рис </a:t>
            </a:r>
            <a:r>
              <a:rPr lang="uk-UA" dirty="0" err="1"/>
              <a:t>відварной</a:t>
            </a:r>
            <a:endParaRPr lang="uk-UA" dirty="0"/>
          </a:p>
          <a:p>
            <a:pPr marL="285750" indent="-285750">
              <a:buFont typeface="Wingdings" pitchFamily="2" charset="2"/>
              <a:buChar char="v"/>
            </a:pPr>
            <a:r>
              <a:rPr lang="uk-UA" dirty="0"/>
              <a:t>Гречка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uk-UA" dirty="0" err="1"/>
              <a:t>Булгур</a:t>
            </a:r>
            <a:r>
              <a:rPr lang="uk-UA" dirty="0"/>
              <a:t> або </a:t>
            </a:r>
            <a:r>
              <a:rPr lang="uk-UA" dirty="0" err="1"/>
              <a:t>кускус</a:t>
            </a:r>
            <a:endParaRPr lang="uk-UA" dirty="0"/>
          </a:p>
          <a:p>
            <a:pPr marL="285750" indent="-285750">
              <a:buFont typeface="Wingdings" pitchFamily="2" charset="2"/>
              <a:buChar char="v"/>
            </a:pPr>
            <a:r>
              <a:rPr lang="uk-UA" dirty="0"/>
              <a:t>Тушковані овочі(</a:t>
            </a:r>
            <a:r>
              <a:rPr lang="uk-UA" dirty="0" err="1"/>
              <a:t>морква,кабачки,броколі</a:t>
            </a:r>
            <a:r>
              <a:rPr lang="uk-UA" dirty="0"/>
              <a:t>)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uk-UA" dirty="0"/>
              <a:t>Запечені овочі(</a:t>
            </a:r>
            <a:r>
              <a:rPr lang="uk-UA" dirty="0" err="1"/>
              <a:t>баклажани,перець,гарбуз</a:t>
            </a:r>
            <a:r>
              <a:rPr lang="uk-UA" dirty="0"/>
              <a:t>). Овочеве рагу.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4D13DD0-24ED-DD23-9EDB-47D5C7F33A99}"/>
              </a:ext>
            </a:extLst>
          </p:cNvPr>
          <p:cNvSpPr txBox="1"/>
          <p:nvPr/>
        </p:nvSpPr>
        <p:spPr>
          <a:xfrm>
            <a:off x="7029399" y="4322618"/>
            <a:ext cx="2723566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itchFamily="2" charset="2"/>
              <a:buChar char="v"/>
            </a:pPr>
            <a:r>
              <a:rPr lang="uk-UA" dirty="0"/>
              <a:t>Соуси: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uk-UA" dirty="0"/>
              <a:t>Класичний вершковий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uk-UA" dirty="0"/>
              <a:t>Часниковий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uk-UA" dirty="0"/>
              <a:t>Грибний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uk-UA" dirty="0"/>
              <a:t>Соус тартар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uk-UA" dirty="0"/>
              <a:t>Легкий томатний</a:t>
            </a: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51C62A62-AD81-81B7-83DF-2C9F355653D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27259" y="4943449"/>
            <a:ext cx="2687311" cy="1785002"/>
          </a:xfrm>
          <a:prstGeom prst="rect">
            <a:avLst/>
          </a:prstGeom>
        </p:spPr>
      </p:pic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7FD69ED7-8834-FD97-4BC0-D5D8A231D10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84650" y="4099536"/>
            <a:ext cx="3010955" cy="1386864"/>
          </a:xfrm>
          <a:prstGeom prst="rect">
            <a:avLst/>
          </a:prstGeom>
        </p:spPr>
      </p:pic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B34EF314-C729-E24B-3AF4-D7C9BEE4964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5044" y="580674"/>
            <a:ext cx="2449064" cy="2493192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600E2726-3E83-D43E-CBB8-90515AD3E00F}"/>
              </a:ext>
            </a:extLst>
          </p:cNvPr>
          <p:cNvSpPr txBox="1"/>
          <p:nvPr/>
        </p:nvSpPr>
        <p:spPr>
          <a:xfrm>
            <a:off x="7429500" y="3383901"/>
            <a:ext cx="25172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0" lang="uk-UA" altLang="ru-UA" sz="1800" b="1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Котлета по-Київськи</a:t>
            </a:r>
            <a:endParaRPr lang="uk-UA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889159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>
            <a:extLst>
              <a:ext uri="{FF2B5EF4-FFF2-40B4-BE49-F238E27FC236}">
                <a16:creationId xmlns:a16="http://schemas.microsoft.com/office/drawing/2014/main" id="{E1CB070E-38D3-AB34-497F-4AEF2754000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0647295"/>
              </p:ext>
            </p:extLst>
          </p:nvPr>
        </p:nvGraphicFramePr>
        <p:xfrm>
          <a:off x="40454" y="790832"/>
          <a:ext cx="12105504" cy="6079525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543870">
                  <a:extLst>
                    <a:ext uri="{9D8B030D-6E8A-4147-A177-3AD203B41FA5}">
                      <a16:colId xmlns:a16="http://schemas.microsoft.com/office/drawing/2014/main" val="2966896441"/>
                    </a:ext>
                  </a:extLst>
                </a:gridCol>
                <a:gridCol w="1957621">
                  <a:extLst>
                    <a:ext uri="{9D8B030D-6E8A-4147-A177-3AD203B41FA5}">
                      <a16:colId xmlns:a16="http://schemas.microsoft.com/office/drawing/2014/main" val="1121510545"/>
                    </a:ext>
                  </a:extLst>
                </a:gridCol>
                <a:gridCol w="652029">
                  <a:extLst>
                    <a:ext uri="{9D8B030D-6E8A-4147-A177-3AD203B41FA5}">
                      <a16:colId xmlns:a16="http://schemas.microsoft.com/office/drawing/2014/main" val="3396541033"/>
                    </a:ext>
                  </a:extLst>
                </a:gridCol>
                <a:gridCol w="652029">
                  <a:extLst>
                    <a:ext uri="{9D8B030D-6E8A-4147-A177-3AD203B41FA5}">
                      <a16:colId xmlns:a16="http://schemas.microsoft.com/office/drawing/2014/main" val="3487199275"/>
                    </a:ext>
                  </a:extLst>
                </a:gridCol>
                <a:gridCol w="1737468">
                  <a:extLst>
                    <a:ext uri="{9D8B030D-6E8A-4147-A177-3AD203B41FA5}">
                      <a16:colId xmlns:a16="http://schemas.microsoft.com/office/drawing/2014/main" val="2992681692"/>
                    </a:ext>
                  </a:extLst>
                </a:gridCol>
                <a:gridCol w="1413754">
                  <a:extLst>
                    <a:ext uri="{9D8B030D-6E8A-4147-A177-3AD203B41FA5}">
                      <a16:colId xmlns:a16="http://schemas.microsoft.com/office/drawing/2014/main" val="1313970721"/>
                    </a:ext>
                  </a:extLst>
                </a:gridCol>
                <a:gridCol w="5148733">
                  <a:extLst>
                    <a:ext uri="{9D8B030D-6E8A-4147-A177-3AD203B41FA5}">
                      <a16:colId xmlns:a16="http://schemas.microsoft.com/office/drawing/2014/main" val="1832806553"/>
                    </a:ext>
                  </a:extLst>
                </a:gridCol>
              </a:tblGrid>
              <a:tr h="531464">
                <a:tc rowSpan="2"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Bef>
                          <a:spcPts val="2400"/>
                        </a:spcBef>
                        <a:spcAft>
                          <a:spcPts val="800"/>
                        </a:spcAft>
                      </a:pPr>
                      <a:r>
                        <a:rPr lang="uk-UA" sz="1200" dirty="0">
                          <a:effectLst/>
                        </a:rPr>
                        <a:t>№</a:t>
                      </a:r>
                      <a:endParaRPr lang="ru-UA" sz="1200" dirty="0">
                        <a:effectLst/>
                      </a:endParaRPr>
                    </a:p>
                    <a:p>
                      <a:pPr algn="ctr">
                        <a:lnSpc>
                          <a:spcPct val="106000"/>
                        </a:lnSpc>
                        <a:spcBef>
                          <a:spcPts val="2400"/>
                        </a:spcBef>
                        <a:spcAft>
                          <a:spcPts val="800"/>
                        </a:spcAft>
                      </a:pPr>
                      <a:r>
                        <a:rPr lang="uk-UA" sz="1200" dirty="0">
                          <a:effectLst/>
                        </a:rPr>
                        <a:t>з/</a:t>
                      </a:r>
                      <a:r>
                        <a:rPr lang="uk-UA" sz="1200" dirty="0" err="1">
                          <a:effectLst/>
                        </a:rPr>
                        <a:t>п</a:t>
                      </a:r>
                      <a:endParaRPr lang="ru-UA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1011" marR="41011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Bef>
                          <a:spcPts val="1000"/>
                        </a:spcBef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Найменування продуктів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1011" marR="41011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Витрати сировини на 1 порцію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1011" marR="41011" marT="0" marB="0" anchor="ctr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 dirty="0">
                          <a:effectLst/>
                        </a:rPr>
                        <a:t>Послідовність операцій</a:t>
                      </a:r>
                      <a:endParaRPr lang="ru-UA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1011" marR="41011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Обладнання,</a:t>
                      </a:r>
                      <a:endParaRPr lang="ru-UA" sz="1200">
                        <a:effectLst/>
                      </a:endParaRPr>
                    </a:p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Інструмент,</a:t>
                      </a:r>
                      <a:endParaRPr lang="ru-UA" sz="1200">
                        <a:effectLst/>
                      </a:endParaRPr>
                    </a:p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Інвентар та посуд.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1011" marR="41011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Bef>
                          <a:spcPts val="2400"/>
                        </a:spcBef>
                        <a:spcAft>
                          <a:spcPts val="800"/>
                        </a:spcAft>
                      </a:pPr>
                      <a:r>
                        <a:rPr lang="uk-UA" sz="1200" dirty="0">
                          <a:effectLst/>
                        </a:rPr>
                        <a:t>Технологія приготування</a:t>
                      </a:r>
                      <a:endParaRPr lang="ru-UA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1011" marR="41011" marT="0" marB="0" anchor="ctr"/>
                </a:tc>
                <a:extLst>
                  <a:ext uri="{0D108BD9-81ED-4DB2-BD59-A6C34878D82A}">
                    <a16:rowId xmlns:a16="http://schemas.microsoft.com/office/drawing/2014/main" val="1194926454"/>
                  </a:ext>
                </a:extLst>
              </a:tr>
              <a:tr h="288203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Bef>
                          <a:spcPts val="1000"/>
                        </a:spcBef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Б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1011" marR="4101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Bef>
                          <a:spcPts val="1000"/>
                        </a:spcBef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Н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1011" marR="41011" marT="0" marB="0" anchor="ctr"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31140208"/>
                  </a:ext>
                </a:extLst>
              </a:tr>
              <a:tr h="172054"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1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1011" marR="4101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 dirty="0">
                          <a:effectLst/>
                        </a:rPr>
                        <a:t>Філе курки </a:t>
                      </a:r>
                      <a:endParaRPr lang="ru-UA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1011" marR="4101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143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1011" marR="4101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134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1011" marR="41011" marT="0" marB="0"/>
                </a:tc>
                <a:tc rowSpan="24"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1.Кулінарна обробка птиці, санітарна обробка яєць.</a:t>
                      </a:r>
                      <a:endParaRPr lang="ru-UA" sz="1200">
                        <a:effectLst/>
                      </a:endParaRPr>
                    </a:p>
                    <a:p>
                      <a:pPr algn="just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2.Розбирання на філе, приготування льєзону, начинки.</a:t>
                      </a:r>
                      <a:endParaRPr lang="ru-UA" sz="1200">
                        <a:effectLst/>
                      </a:endParaRPr>
                    </a:p>
                    <a:p>
                      <a:pPr algn="just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3.Приготування напівфабрикату.</a:t>
                      </a:r>
                      <a:endParaRPr lang="ru-UA" sz="1200">
                        <a:effectLst/>
                      </a:endParaRPr>
                    </a:p>
                    <a:p>
                      <a:pPr algn="just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4,Смаження у фритюрі.</a:t>
                      </a:r>
                      <a:endParaRPr lang="ru-UA" sz="1200">
                        <a:effectLst/>
                      </a:endParaRPr>
                    </a:p>
                    <a:p>
                      <a:pPr algn="just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5.Приготування гарніру.</a:t>
                      </a:r>
                      <a:endParaRPr lang="ru-UA" sz="1200">
                        <a:effectLst/>
                      </a:endParaRPr>
                    </a:p>
                    <a:p>
                      <a:pPr algn="just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6.Оформлення, відпуск</a:t>
                      </a:r>
                      <a:endParaRPr lang="ru-UA" sz="1200">
                        <a:effectLst/>
                      </a:endParaRPr>
                    </a:p>
                    <a:p>
                      <a:pPr algn="just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 </a:t>
                      </a:r>
                      <a:endParaRPr lang="ru-UA" sz="1200">
                        <a:effectLst/>
                      </a:endParaRPr>
                    </a:p>
                    <a:p>
                      <a:pPr algn="just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 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1011" marR="41011" marT="0" marB="0"/>
                </a:tc>
                <a:tc rowSpan="24"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Обладнання:</a:t>
                      </a:r>
                      <a:endParaRPr lang="ru-UA" sz="1200">
                        <a:effectLst/>
                      </a:endParaRPr>
                    </a:p>
                    <a:p>
                      <a:pPr algn="just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електрична плита,</a:t>
                      </a:r>
                      <a:endParaRPr lang="ru-UA" sz="1200">
                        <a:effectLst/>
                      </a:endParaRPr>
                    </a:p>
                    <a:p>
                      <a:pPr algn="just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виробничий стіл, ваги фритюрниця, пароконвектомат</a:t>
                      </a:r>
                      <a:endParaRPr lang="ru-UA" sz="1200">
                        <a:effectLst/>
                      </a:endParaRPr>
                    </a:p>
                    <a:p>
                      <a:pPr algn="just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інструмент та</a:t>
                      </a:r>
                      <a:endParaRPr lang="ru-UA" sz="1200">
                        <a:effectLst/>
                      </a:endParaRPr>
                    </a:p>
                    <a:p>
                      <a:pPr algn="just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інвентар: </a:t>
                      </a:r>
                      <a:endParaRPr lang="ru-UA" sz="1200">
                        <a:effectLst/>
                      </a:endParaRPr>
                    </a:p>
                    <a:p>
                      <a:pPr algn="just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каструля, сотейник,</a:t>
                      </a:r>
                      <a:endParaRPr lang="ru-UA" sz="1200">
                        <a:effectLst/>
                      </a:endParaRPr>
                    </a:p>
                    <a:p>
                      <a:pPr algn="just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обробна дошка, </a:t>
                      </a:r>
                      <a:endParaRPr lang="ru-UA" sz="1200">
                        <a:effectLst/>
                      </a:endParaRPr>
                    </a:p>
                    <a:p>
                      <a:pPr algn="just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ножі, сковорода, лотки, ємність для спецій.</a:t>
                      </a:r>
                      <a:endParaRPr lang="ru-UA" sz="1200">
                        <a:effectLst/>
                      </a:endParaRPr>
                    </a:p>
                    <a:p>
                      <a:pPr algn="just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посуд:</a:t>
                      </a:r>
                      <a:endParaRPr lang="ru-UA" sz="1200">
                        <a:effectLst/>
                      </a:endParaRPr>
                    </a:p>
                    <a:p>
                      <a:pPr algn="just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мілка столова тарілка.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1011" marR="41011" marT="0" marB="0"/>
                </a:tc>
                <a:tc rowSpan="24"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 dirty="0">
                          <a:effectLst/>
                        </a:rPr>
                        <a:t>Філе з курки відбивають посипають сіллю, спеціями «5 перців», в центр філе викладають вершкове масло сир і дрібно нарізану зелень укропу, загортають конвертиком у вигляді трикутника. Мелені сухарі змішують з тертим сиром Пармезан. Конверт панірують в яйці, сухарях два-три рази. Смажать у фритюрі до світлого кольору, доводять до готовності  в </a:t>
                      </a:r>
                      <a:r>
                        <a:rPr lang="uk-UA" sz="1200" dirty="0" err="1">
                          <a:effectLst/>
                        </a:rPr>
                        <a:t>пароконвектоматі</a:t>
                      </a:r>
                      <a:r>
                        <a:rPr lang="uk-UA" sz="1200" dirty="0">
                          <a:effectLst/>
                        </a:rPr>
                        <a:t>  при температурі 170С. </a:t>
                      </a:r>
                      <a:endParaRPr lang="ru-UA" sz="1200" dirty="0">
                        <a:effectLst/>
                      </a:endParaRPr>
                    </a:p>
                    <a:p>
                      <a:pPr algn="just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 dirty="0">
                          <a:effectLst/>
                        </a:rPr>
                        <a:t>Приготування гарніру:  Нарізану сиру картоплю брусочками промивають у холодній воді , обсушують, кладуть у киплячий жир і смажать до утворення рум’яної кірочки. Смажену картоплю виймають шумівкою, кладуть у друшляк, для стікання жиру, посипають дрібною сіллю і струшують. зціджуємо мариновані гриби та зелений горошок.</a:t>
                      </a:r>
                      <a:endParaRPr lang="ru-UA" sz="1200" dirty="0">
                        <a:effectLst/>
                      </a:endParaRPr>
                    </a:p>
                    <a:p>
                      <a:pPr algn="just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 dirty="0">
                          <a:effectLst/>
                        </a:rPr>
                        <a:t>Складний гарнір кладуть на мілку столову тарілку поряд з основною стравою декорують  паприкою салатом, розмарином, томатами </a:t>
                      </a:r>
                      <a:r>
                        <a:rPr lang="uk-UA" sz="1200" dirty="0" err="1">
                          <a:effectLst/>
                        </a:rPr>
                        <a:t>черрі</a:t>
                      </a:r>
                      <a:r>
                        <a:rPr lang="uk-UA" sz="1200" dirty="0">
                          <a:effectLst/>
                        </a:rPr>
                        <a:t>.</a:t>
                      </a:r>
                      <a:endParaRPr lang="ru-UA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1011" marR="41011" marT="0" marB="0"/>
                </a:tc>
                <a:extLst>
                  <a:ext uri="{0D108BD9-81ED-4DB2-BD59-A6C34878D82A}">
                    <a16:rowId xmlns:a16="http://schemas.microsoft.com/office/drawing/2014/main" val="3373295761"/>
                  </a:ext>
                </a:extLst>
              </a:tr>
              <a:tr h="172054"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2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1011" marR="4101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Масло вершкове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1011" marR="4101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10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1011" marR="4101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10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1011" marR="41011" marT="0" marB="0"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32320164"/>
                  </a:ext>
                </a:extLst>
              </a:tr>
              <a:tr h="172054"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3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1011" marR="4101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 dirty="0" err="1">
                          <a:effectLst/>
                        </a:rPr>
                        <a:t>Cіль</a:t>
                      </a:r>
                      <a:endParaRPr lang="ru-UA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1011" marR="4101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2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1011" marR="4101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2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1011" marR="41011" marT="0" marB="0"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28099992"/>
                  </a:ext>
                </a:extLst>
              </a:tr>
              <a:tr h="351758"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4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1011" marR="4101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Спеції 5 перців «Santa Maria»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1011" marR="4101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 dirty="0">
                          <a:effectLst/>
                        </a:rPr>
                        <a:t>0,5</a:t>
                      </a:r>
                      <a:endParaRPr lang="ru-UA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1011" marR="4101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0,5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1011" marR="41011" marT="0" marB="0"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77571728"/>
                  </a:ext>
                </a:extLst>
              </a:tr>
              <a:tr h="172054"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5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1011" marR="4101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Сир твердий 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1011" marR="4101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16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1011" marR="4101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15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1011" marR="41011" marT="0" marB="0"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1091730"/>
                  </a:ext>
                </a:extLst>
              </a:tr>
              <a:tr h="172054"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6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1011" marR="4101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Окріп (зелень)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1011" marR="4101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2,7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1011" marR="4101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2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1011" marR="41011" marT="0" marB="0"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99550459"/>
                  </a:ext>
                </a:extLst>
              </a:tr>
              <a:tr h="172054"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7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1011" marR="4101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Сухарі мелені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1011" marR="4101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22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1011" marR="4101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22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1011" marR="41011" marT="0" marB="0"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7016326"/>
                  </a:ext>
                </a:extLst>
              </a:tr>
              <a:tr h="172054"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8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1011" marR="4101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Сир Пармезан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1011" marR="4101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18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1011" marR="4101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18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1011" marR="41011" marT="0" marB="0"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2291498"/>
                  </a:ext>
                </a:extLst>
              </a:tr>
              <a:tr h="172054"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9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1011" marR="4101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Яйця 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1011" marR="41011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1шт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1011" marR="4101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40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1011" marR="41011" marT="0" marB="0"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08628305"/>
                  </a:ext>
                </a:extLst>
              </a:tr>
              <a:tr h="172054"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 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1011" marR="4101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Маса н/ф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1011" marR="4101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-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1011" marR="4101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229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1011" marR="41011" marT="0" marB="0"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3874879"/>
                  </a:ext>
                </a:extLst>
              </a:tr>
              <a:tr h="172054"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10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1011" marR="4101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Олія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1011" marR="4101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35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1011" marR="4101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35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1011" marR="41011" marT="0" marB="0"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57344339"/>
                  </a:ext>
                </a:extLst>
              </a:tr>
              <a:tr h="172054"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 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1011" marR="4101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Маса жареного філе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1011" marR="4101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-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1011" marR="4101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210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1011" marR="41011" marT="0" marB="0"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15699453"/>
                  </a:ext>
                </a:extLst>
              </a:tr>
              <a:tr h="172054"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11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1011" marR="4101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Зелень Салат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1011" marR="4101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 dirty="0">
                          <a:effectLst/>
                        </a:rPr>
                        <a:t> </a:t>
                      </a:r>
                      <a:endParaRPr lang="ru-UA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1011" marR="4101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 dirty="0">
                          <a:effectLst/>
                        </a:rPr>
                        <a:t> </a:t>
                      </a:r>
                      <a:endParaRPr lang="ru-UA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1011" marR="41011" marT="0" marB="0"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4478760"/>
                  </a:ext>
                </a:extLst>
              </a:tr>
              <a:tr h="172054"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12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1011" marR="4101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Спеції Паприка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1011" marR="41011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 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1011" marR="4101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 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1011" marR="41011" marT="0" marB="0"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65794652"/>
                  </a:ext>
                </a:extLst>
              </a:tr>
              <a:tr h="172054"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13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1011" marR="4101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Зелень Розмарин 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1011" marR="41011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3,4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1011" marR="4101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3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1011" marR="41011" marT="0" marB="0"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80699113"/>
                  </a:ext>
                </a:extLst>
              </a:tr>
              <a:tr h="172054"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14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1011" marR="4101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Томати черрі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1011" marR="41011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15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1011" marR="4101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15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1011" marR="41011" marT="0" marB="0"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5152341"/>
                  </a:ext>
                </a:extLst>
              </a:tr>
              <a:tr h="172054"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 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1011" marR="4101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Гарнір 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1011" marR="4101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-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1011" marR="4101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150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1011" marR="41011" marT="0" marB="0"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30587193"/>
                  </a:ext>
                </a:extLst>
              </a:tr>
              <a:tr h="172054"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15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1011" marR="4101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Картопля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1011" marR="4101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260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1011" marR="4101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180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1011" marR="41011" marT="0" marB="0"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28046420"/>
                  </a:ext>
                </a:extLst>
              </a:tr>
              <a:tr h="172054"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16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1011" marR="4101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Сіль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1011" marR="4101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1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1011" marR="4101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 dirty="0">
                          <a:effectLst/>
                        </a:rPr>
                        <a:t>1</a:t>
                      </a:r>
                      <a:endParaRPr lang="ru-UA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1011" marR="41011" marT="0" marB="0"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57043331"/>
                  </a:ext>
                </a:extLst>
              </a:tr>
              <a:tr h="172054"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17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1011" marR="4101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Олія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1011" marR="4101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8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1011" marR="4101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 dirty="0">
                          <a:effectLst/>
                        </a:rPr>
                        <a:t>8</a:t>
                      </a:r>
                      <a:endParaRPr lang="ru-UA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1011" marR="41011" marT="0" marB="0"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32168138"/>
                  </a:ext>
                </a:extLst>
              </a:tr>
              <a:tr h="172054"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 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1011" marR="4101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Маса жареної картоплі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1011" marR="4101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 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1011" marR="4101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 dirty="0">
                          <a:effectLst/>
                        </a:rPr>
                        <a:t>100</a:t>
                      </a:r>
                      <a:endParaRPr lang="ru-UA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1011" marR="41011" marT="0" marB="0"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5620886"/>
                  </a:ext>
                </a:extLst>
              </a:tr>
              <a:tr h="172054"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 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1011" marR="4101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Гриби мариновані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1011" marR="4101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 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1011" marR="4101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 dirty="0">
                          <a:effectLst/>
                        </a:rPr>
                        <a:t>25</a:t>
                      </a:r>
                      <a:endParaRPr lang="ru-UA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1011" marR="41011" marT="0" marB="0"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73146644"/>
                  </a:ext>
                </a:extLst>
              </a:tr>
              <a:tr h="172054"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 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1011" marR="4101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Горошок зелений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1011" marR="4101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 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1011" marR="4101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 dirty="0">
                          <a:effectLst/>
                        </a:rPr>
                        <a:t>25</a:t>
                      </a:r>
                      <a:endParaRPr lang="ru-UA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1011" marR="41011" marT="0" marB="0"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8978018"/>
                  </a:ext>
                </a:extLst>
              </a:tr>
              <a:tr h="796940"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 dirty="0">
                          <a:effectLst/>
                        </a:rPr>
                        <a:t> </a:t>
                      </a:r>
                      <a:endParaRPr lang="ru-UA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1011" marR="4101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Вихід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1011" marR="4101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 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1011" marR="4101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 dirty="0">
                          <a:effectLst/>
                        </a:rPr>
                        <a:t>210/24/150</a:t>
                      </a:r>
                      <a:endParaRPr lang="ru-UA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1011" marR="41011" marT="0" marB="0"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3369187"/>
                  </a:ext>
                </a:extLst>
              </a:tr>
            </a:tbl>
          </a:graphicData>
        </a:graphic>
      </p:graphicFrame>
      <p:sp>
        <p:nvSpPr>
          <p:cNvPr id="3" name="Rectangle 1">
            <a:extLst>
              <a:ext uri="{FF2B5EF4-FFF2-40B4-BE49-F238E27FC236}">
                <a16:creationId xmlns:a16="http://schemas.microsoft.com/office/drawing/2014/main" id="{44E260B7-EEF4-A46F-BEA9-74E11E7F40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90335" y="131422"/>
            <a:ext cx="7587049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uk-UA" altLang="ru-UA" sz="1200" b="1" i="0" u="none" strike="noStrike" cap="none" normalizeH="0" baseline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            ІНСТРУКЦІЙНО-ТЕХНОЛОГІЧНА КАРТКА 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ru-UA" sz="1200" b="1" i="0" u="none" strike="noStrike" cap="none" normalizeH="0" baseline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Найменування: «Філе з курки в </a:t>
            </a:r>
            <a:r>
              <a:rPr kumimoji="0" lang="uk-UA" altLang="ru-UA" sz="1200" b="1" i="0" u="none" strike="noStrike" cap="none" normalizeH="0" baseline="0" dirty="0" err="1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пармезановій</a:t>
            </a:r>
            <a:r>
              <a:rPr kumimoji="0" lang="uk-UA" altLang="ru-UA" sz="1200" b="1" i="0" u="none" strike="noStrike" cap="none" normalizeH="0" baseline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кірочці»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ru-UA" sz="1200" b="0" i="0" u="none" strike="noStrike" cap="none" normalizeH="0" baseline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№153 (</a:t>
            </a:r>
            <a:r>
              <a:rPr kumimoji="0" lang="uk-UA" altLang="ru-UA" sz="1200" b="0" i="0" u="none" strike="noStrike" cap="none" normalizeH="0" baseline="0" dirty="0" err="1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Готцев</a:t>
            </a:r>
            <a:r>
              <a:rPr kumimoji="0" lang="uk-UA" altLang="ru-UA" sz="1200" b="0" i="0" u="none" strike="noStrike" cap="none" normalizeH="0" baseline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, </a:t>
            </a:r>
            <a:r>
              <a:rPr kumimoji="0" lang="uk-UA" altLang="ru-UA" sz="1200" b="0" i="0" u="none" strike="noStrike" cap="none" normalizeH="0" baseline="0" dirty="0" err="1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Новейший</a:t>
            </a:r>
            <a:r>
              <a:rPr kumimoji="0" lang="uk-UA" altLang="ru-UA" sz="1200" b="0" i="0" u="none" strike="noStrike" cap="none" normalizeH="0" baseline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uk-UA" altLang="ru-UA" sz="1200" b="0" i="0" u="none" strike="noStrike" cap="none" normalizeH="0" baseline="0" dirty="0" err="1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сборник</a:t>
            </a:r>
            <a:r>
              <a:rPr kumimoji="0" lang="uk-UA" altLang="ru-UA" sz="1200" b="0" i="0" u="none" strike="noStrike" cap="none" normalizeH="0" baseline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)</a:t>
            </a:r>
            <a:endParaRPr kumimoji="0" lang="uk-UA" altLang="ru-UA" sz="1200" b="0" i="0" u="none" strike="noStrike" cap="none" normalizeH="0" baseline="0" dirty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altLang="ru-UA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653224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D71DB90-512C-79AB-896D-A721CFE4DC61}"/>
              </a:ext>
            </a:extLst>
          </p:cNvPr>
          <p:cNvSpPr txBox="1"/>
          <p:nvPr/>
        </p:nvSpPr>
        <p:spPr>
          <a:xfrm>
            <a:off x="210065" y="197708"/>
            <a:ext cx="8937023" cy="34390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06000"/>
              </a:lnSpc>
              <a:spcAft>
                <a:spcPts val="800"/>
              </a:spcAft>
              <a:buFont typeface="Wingdings" pitchFamily="2" charset="2"/>
              <a:buChar char="v"/>
            </a:pPr>
            <a:r>
              <a:rPr lang="uk-UA" sz="1800" dirty="0">
                <a:solidFill>
                  <a:srgbClr val="C0000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Зовнішній вигляд</a:t>
            </a:r>
          </a:p>
          <a:p>
            <a:pPr algn="just">
              <a:lnSpc>
                <a:spcPct val="106000"/>
              </a:lnSpc>
              <a:spcAft>
                <a:spcPts val="800"/>
              </a:spcAft>
            </a:pPr>
            <a:r>
              <a:rPr lang="uk-UA" sz="1800" dirty="0">
                <a:solidFill>
                  <a:schemeClr val="accent1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    </a:t>
            </a:r>
            <a:r>
              <a:rPr lang="uk-UA" sz="1800" dirty="0">
                <a:solidFill>
                  <a:schemeClr val="accent3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Філе з курки в </a:t>
            </a:r>
            <a:r>
              <a:rPr lang="uk-UA" sz="1800" dirty="0" err="1">
                <a:solidFill>
                  <a:schemeClr val="accent3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пармезановій</a:t>
            </a:r>
            <a:r>
              <a:rPr lang="uk-UA" sz="1800" dirty="0">
                <a:solidFill>
                  <a:schemeClr val="accent3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 кірочці має рівномірно підсмажену кірочку. Масло всередині філе розтале, але не витікає.</a:t>
            </a:r>
            <a:endParaRPr lang="ru-UA" sz="1600" dirty="0">
              <a:solidFill>
                <a:schemeClr val="accent3"/>
              </a:solidFill>
              <a:effectLst/>
              <a:latin typeface="Bookman Old Style" panose="02050604050505020204" pitchFamily="18" charset="0"/>
              <a:ea typeface="Calibri" panose="020F0502020204030204" pitchFamily="34" charset="0"/>
            </a:endParaRPr>
          </a:p>
          <a:p>
            <a:pPr marL="285750" indent="-285750" algn="just">
              <a:lnSpc>
                <a:spcPct val="106000"/>
              </a:lnSpc>
              <a:spcAft>
                <a:spcPts val="800"/>
              </a:spcAft>
              <a:buFont typeface="Wingdings" pitchFamily="2" charset="2"/>
              <a:buChar char="v"/>
            </a:pPr>
            <a:r>
              <a:rPr lang="uk-UA" sz="1800" dirty="0">
                <a:solidFill>
                  <a:srgbClr val="C0000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 Смак</a:t>
            </a:r>
            <a:endParaRPr lang="ru-UA" sz="1600" dirty="0">
              <a:solidFill>
                <a:srgbClr val="C00000"/>
              </a:solidFill>
              <a:effectLst/>
              <a:latin typeface="Bookman Old Style" panose="02050604050505020204" pitchFamily="18" charset="0"/>
              <a:ea typeface="Calibri" panose="020F0502020204030204" pitchFamily="34" charset="0"/>
            </a:endParaRPr>
          </a:p>
          <a:p>
            <a:pPr algn="just">
              <a:lnSpc>
                <a:spcPct val="106000"/>
              </a:lnSpc>
              <a:spcAft>
                <a:spcPts val="800"/>
              </a:spcAft>
            </a:pPr>
            <a:r>
              <a:rPr lang="uk-UA" sz="1800" dirty="0">
                <a:solidFill>
                  <a:schemeClr val="accent1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     </a:t>
            </a:r>
            <a:r>
              <a:rPr lang="uk-UA" sz="1800" dirty="0">
                <a:solidFill>
                  <a:schemeClr val="accent3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Властивий смаженій курці</a:t>
            </a:r>
            <a:endParaRPr lang="ru-UA" sz="1600" dirty="0">
              <a:solidFill>
                <a:schemeClr val="accent3"/>
              </a:solidFill>
              <a:effectLst/>
              <a:latin typeface="Bookman Old Style" panose="02050604050505020204" pitchFamily="18" charset="0"/>
              <a:ea typeface="Calibri" panose="020F0502020204030204" pitchFamily="34" charset="0"/>
            </a:endParaRPr>
          </a:p>
          <a:p>
            <a:pPr marL="285750" indent="-285750" algn="just">
              <a:lnSpc>
                <a:spcPct val="106000"/>
              </a:lnSpc>
              <a:spcAft>
                <a:spcPts val="800"/>
              </a:spcAft>
              <a:buFont typeface="Wingdings" pitchFamily="2" charset="2"/>
              <a:buChar char="v"/>
            </a:pPr>
            <a:r>
              <a:rPr lang="uk-UA" dirty="0">
                <a:solidFill>
                  <a:srgbClr val="C00000"/>
                </a:solidFill>
                <a:latin typeface="Bookman Old Style" panose="02050604050505020204" pitchFamily="18" charset="0"/>
                <a:ea typeface="Calibri" panose="020F0502020204030204" pitchFamily="34" charset="0"/>
              </a:rPr>
              <a:t>Колір</a:t>
            </a:r>
            <a:endParaRPr lang="ru-UA" sz="1600" dirty="0">
              <a:solidFill>
                <a:srgbClr val="C00000"/>
              </a:solidFill>
              <a:effectLst/>
              <a:latin typeface="Bookman Old Style" panose="02050604050505020204" pitchFamily="18" charset="0"/>
              <a:ea typeface="Calibri" panose="020F0502020204030204" pitchFamily="34" charset="0"/>
            </a:endParaRPr>
          </a:p>
          <a:p>
            <a:pPr algn="just">
              <a:lnSpc>
                <a:spcPct val="106000"/>
              </a:lnSpc>
              <a:spcAft>
                <a:spcPts val="800"/>
              </a:spcAft>
            </a:pPr>
            <a:r>
              <a:rPr lang="uk-UA" sz="1800" dirty="0">
                <a:solidFill>
                  <a:schemeClr val="accent1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    </a:t>
            </a:r>
            <a:r>
              <a:rPr lang="uk-UA" sz="1800" dirty="0">
                <a:solidFill>
                  <a:schemeClr val="accent3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Світло-золотистий.</a:t>
            </a:r>
            <a:endParaRPr lang="ru-UA" sz="1600" dirty="0">
              <a:solidFill>
                <a:schemeClr val="accent3"/>
              </a:solidFill>
              <a:effectLst/>
              <a:latin typeface="Bookman Old Style" panose="02050604050505020204" pitchFamily="18" charset="0"/>
              <a:ea typeface="Calibri" panose="020F0502020204030204" pitchFamily="34" charset="0"/>
            </a:endParaRPr>
          </a:p>
          <a:p>
            <a:pPr marL="285750" indent="-285750" algn="just">
              <a:lnSpc>
                <a:spcPct val="106000"/>
              </a:lnSpc>
              <a:spcAft>
                <a:spcPts val="800"/>
              </a:spcAft>
              <a:buFont typeface="Wingdings" pitchFamily="2" charset="2"/>
              <a:buChar char="v"/>
            </a:pPr>
            <a:r>
              <a:rPr lang="uk-UA" sz="1800" dirty="0">
                <a:solidFill>
                  <a:srgbClr val="C0000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 Консистенція</a:t>
            </a:r>
            <a:endParaRPr lang="ru-UA" sz="1600" dirty="0">
              <a:solidFill>
                <a:srgbClr val="C00000"/>
              </a:solidFill>
              <a:effectLst/>
              <a:latin typeface="Bookman Old Style" panose="02050604050505020204" pitchFamily="18" charset="0"/>
              <a:ea typeface="Calibri" panose="020F0502020204030204" pitchFamily="34" charset="0"/>
            </a:endParaRPr>
          </a:p>
          <a:p>
            <a:pPr algn="just">
              <a:lnSpc>
                <a:spcPct val="106000"/>
              </a:lnSpc>
              <a:spcAft>
                <a:spcPts val="800"/>
              </a:spcAft>
            </a:pPr>
            <a:r>
              <a:rPr lang="uk-UA" sz="1800" dirty="0">
                <a:solidFill>
                  <a:schemeClr val="accent1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     </a:t>
            </a:r>
            <a:r>
              <a:rPr lang="uk-UA" sz="1800" dirty="0">
                <a:solidFill>
                  <a:schemeClr val="accent3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М’яка, соковита, кірочка хрустка</a:t>
            </a:r>
            <a:r>
              <a:rPr lang="uk-UA" sz="1600" dirty="0">
                <a:solidFill>
                  <a:schemeClr val="accent3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.</a:t>
            </a:r>
            <a:r>
              <a:rPr lang="ru-UA" dirty="0">
                <a:solidFill>
                  <a:schemeClr val="accent3"/>
                </a:solidFill>
                <a:effectLst/>
                <a:latin typeface="Bookman Old Style" panose="02050604050505020204" pitchFamily="18" charset="0"/>
              </a:rPr>
              <a:t> </a:t>
            </a:r>
            <a:endParaRPr lang="uk-UA" dirty="0">
              <a:solidFill>
                <a:schemeClr val="accent3"/>
              </a:solidFill>
              <a:latin typeface="Bookman Old Style" panose="02050604050505020204" pitchFamily="18" charset="0"/>
            </a:endParaRPr>
          </a:p>
        </p:txBody>
      </p:sp>
      <p:pic>
        <p:nvPicPr>
          <p:cNvPr id="4" name="image2.jpg">
            <a:extLst>
              <a:ext uri="{FF2B5EF4-FFF2-40B4-BE49-F238E27FC236}">
                <a16:creationId xmlns:a16="http://schemas.microsoft.com/office/drawing/2014/main" id="{051CFC55-BA44-6D1F-1677-C1F47D2C2E80}"/>
              </a:ext>
            </a:extLst>
          </p:cNvPr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5078627" y="1235676"/>
            <a:ext cx="4572000" cy="3054092"/>
          </a:xfrm>
          <a:prstGeom prst="rect">
            <a:avLst/>
          </a:prstGeom>
          <a:ln/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9215585F-FCC0-7689-E99D-B59189C1C98C}"/>
              </a:ext>
            </a:extLst>
          </p:cNvPr>
          <p:cNvSpPr txBox="1"/>
          <p:nvPr/>
        </p:nvSpPr>
        <p:spPr>
          <a:xfrm>
            <a:off x="5210127" y="4490028"/>
            <a:ext cx="43090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0" lang="uk-UA" altLang="ru-UA" sz="1800" b="1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Філе з курки в </a:t>
            </a:r>
            <a:r>
              <a:rPr kumimoji="0" lang="uk-UA" altLang="ru-UA" sz="1800" b="1" i="0" u="none" strike="noStrike" cap="none" normalizeH="0" baseline="0" dirty="0" err="1">
                <a:ln>
                  <a:noFill/>
                </a:ln>
                <a:solidFill>
                  <a:srgbClr val="C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пармезановій</a:t>
            </a:r>
            <a:r>
              <a:rPr kumimoji="0" lang="uk-UA" altLang="ru-UA" sz="1800" b="1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кірочці</a:t>
            </a:r>
            <a:endParaRPr lang="uk-UA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381142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CD24FCF-455D-C47A-1947-AB0C855D6BEF}"/>
              </a:ext>
            </a:extLst>
          </p:cNvPr>
          <p:cNvSpPr txBox="1"/>
          <p:nvPr/>
        </p:nvSpPr>
        <p:spPr>
          <a:xfrm>
            <a:off x="0" y="0"/>
            <a:ext cx="11627708" cy="29546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Bookman Old Style" panose="02050604050505020204" pitchFamily="18" charset="0"/>
              </a:rPr>
              <a:t>                                            </a:t>
            </a:r>
          </a:p>
          <a:p>
            <a:r>
              <a:rPr lang="en-US" sz="2000" b="1" dirty="0">
                <a:solidFill>
                  <a:schemeClr val="accent1">
                    <a:lumMod val="75000"/>
                  </a:schemeClr>
                </a:solidFill>
                <a:latin typeface="Bookman Old Style" panose="02050604050505020204" pitchFamily="18" charset="0"/>
              </a:rPr>
              <a:t>                      </a:t>
            </a:r>
            <a:r>
              <a:rPr lang="uk-UA" sz="2400" b="1" dirty="0">
                <a:solidFill>
                  <a:srgbClr val="C00000"/>
                </a:solidFill>
                <a:latin typeface="Bookman Old Style" panose="02050604050505020204" pitchFamily="18" charset="0"/>
              </a:rPr>
              <a:t>Тушковані страви з птиці, кролика</a:t>
            </a:r>
          </a:p>
          <a:p>
            <a:endParaRPr lang="en-US" dirty="0">
              <a:solidFill>
                <a:schemeClr val="accent1">
                  <a:lumMod val="75000"/>
                </a:schemeClr>
              </a:solidFill>
              <a:latin typeface="Bookman Old Style" panose="02050604050505020204" pitchFamily="18" charset="0"/>
            </a:endParaRPr>
          </a:p>
          <a:p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Bookman Old Style" panose="02050604050505020204" pitchFamily="18" charset="0"/>
              </a:rPr>
              <a:t>         </a:t>
            </a:r>
            <a:r>
              <a:rPr lang="uk-UA" dirty="0">
                <a:solidFill>
                  <a:schemeClr val="accent1">
                    <a:lumMod val="75000"/>
                  </a:schemeClr>
                </a:solidFill>
                <a:latin typeface="Bookman Old Style" panose="02050604050505020204" pitchFamily="18" charset="0"/>
              </a:rPr>
              <a:t>Для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Bookman Old Style" panose="02050604050505020204" pitchFamily="18" charset="0"/>
              </a:rPr>
              <a:t>  </a:t>
            </a:r>
            <a:r>
              <a:rPr lang="uk-UA" dirty="0">
                <a:solidFill>
                  <a:schemeClr val="accent1">
                    <a:lumMod val="75000"/>
                  </a:schemeClr>
                </a:solidFill>
                <a:latin typeface="Bookman Old Style" panose="02050604050505020204" pitchFamily="18" charset="0"/>
              </a:rPr>
              <a:t>тушкування використовують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Bookman Old Style" panose="02050604050505020204" pitchFamily="18" charset="0"/>
              </a:rPr>
              <a:t> </a:t>
            </a:r>
            <a:r>
              <a:rPr lang="uk-UA" dirty="0">
                <a:solidFill>
                  <a:schemeClr val="accent1">
                    <a:lumMod val="75000"/>
                  </a:schemeClr>
                </a:solidFill>
                <a:latin typeface="Bookman Old Style" panose="02050604050505020204" pitchFamily="18" charset="0"/>
              </a:rPr>
              <a:t>дорослу птицю, яка при смаженні стає твердою і несмачною. Перед тушкуванням </a:t>
            </a:r>
            <a:r>
              <a:rPr lang="uk-UA" dirty="0" err="1">
                <a:solidFill>
                  <a:schemeClr val="accent1">
                    <a:lumMod val="75000"/>
                  </a:schemeClr>
                </a:solidFill>
                <a:latin typeface="Bookman Old Style" panose="02050604050505020204" pitchFamily="18" charset="0"/>
              </a:rPr>
              <a:t>мʼясо</a:t>
            </a:r>
            <a:r>
              <a:rPr lang="uk-UA" dirty="0">
                <a:solidFill>
                  <a:schemeClr val="accent1">
                    <a:lumMod val="75000"/>
                  </a:schemeClr>
                </a:solidFill>
                <a:latin typeface="Bookman Old Style" panose="02050604050505020204" pitchFamily="18" charset="0"/>
              </a:rPr>
              <a:t> обсмажують з обох боків на розігрітій з жиром сковороді до утворення </a:t>
            </a:r>
            <a:r>
              <a:rPr lang="uk-UA" dirty="0" err="1">
                <a:solidFill>
                  <a:schemeClr val="accent1">
                    <a:lumMod val="75000"/>
                  </a:schemeClr>
                </a:solidFill>
                <a:latin typeface="Bookman Old Style" panose="02050604050505020204" pitchFamily="18" charset="0"/>
              </a:rPr>
              <a:t>румʼяної</a:t>
            </a:r>
            <a:r>
              <a:rPr lang="uk-UA" dirty="0">
                <a:solidFill>
                  <a:schemeClr val="accent1">
                    <a:lumMod val="75000"/>
                  </a:schemeClr>
                </a:solidFill>
                <a:latin typeface="Bookman Old Style" panose="02050604050505020204" pitchFamily="18" charset="0"/>
              </a:rPr>
              <a:t> кірочки, що надає страві відповідного смаку й запаху. Під час тушкування додають ароматичні корені та спеції. Тушковане </a:t>
            </a:r>
            <a:r>
              <a:rPr lang="uk-UA" dirty="0" err="1">
                <a:solidFill>
                  <a:schemeClr val="accent1">
                    <a:lumMod val="75000"/>
                  </a:schemeClr>
                </a:solidFill>
                <a:latin typeface="Bookman Old Style" panose="02050604050505020204" pitchFamily="18" charset="0"/>
              </a:rPr>
              <a:t>мʼясо</a:t>
            </a:r>
            <a:r>
              <a:rPr lang="uk-UA" dirty="0">
                <a:solidFill>
                  <a:schemeClr val="accent1">
                    <a:lumMod val="75000"/>
                  </a:schemeClr>
                </a:solidFill>
                <a:latin typeface="Bookman Old Style" panose="02050604050505020204" pitchFamily="18" charset="0"/>
              </a:rPr>
              <a:t> стає соковитим і смачним.</a:t>
            </a:r>
            <a:endParaRPr lang="en-US" dirty="0">
              <a:solidFill>
                <a:schemeClr val="accent1">
                  <a:lumMod val="75000"/>
                </a:schemeClr>
              </a:solidFill>
              <a:latin typeface="Bookman Old Style" panose="02050604050505020204" pitchFamily="18" charset="0"/>
            </a:endParaRPr>
          </a:p>
          <a:p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Bookman Old Style" panose="02050604050505020204" pitchFamily="18" charset="0"/>
              </a:rPr>
              <a:t>  </a:t>
            </a:r>
            <a:r>
              <a:rPr lang="uk-UA" dirty="0">
                <a:solidFill>
                  <a:schemeClr val="accent1">
                    <a:lumMod val="75000"/>
                  </a:schemeClr>
                </a:solidFill>
                <a:latin typeface="Bookman Old Style" panose="02050604050505020204" pitchFamily="18" charset="0"/>
              </a:rPr>
              <a:t>Гарячими тушковані страви зберігають не більше 2 год.</a:t>
            </a:r>
          </a:p>
          <a:p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Bookman Old Style" panose="02050604050505020204" pitchFamily="18" charset="0"/>
              </a:rPr>
              <a:t>  </a:t>
            </a:r>
            <a:r>
              <a:rPr lang="uk-UA" dirty="0">
                <a:solidFill>
                  <a:schemeClr val="accent1">
                    <a:lumMod val="75000"/>
                  </a:schemeClr>
                </a:solidFill>
                <a:latin typeface="Bookman Old Style" panose="02050604050505020204" pitchFamily="18" charset="0"/>
              </a:rPr>
              <a:t>Тушковану птицю чи кролика відпускають з овочами і соусом, в якому вони тушкувалися.</a:t>
            </a:r>
          </a:p>
          <a:p>
            <a:r>
              <a:rPr lang="uk-UA" dirty="0">
                <a:solidFill>
                  <a:schemeClr val="accent1">
                    <a:lumMod val="75000"/>
                  </a:schemeClr>
                </a:solidFill>
                <a:latin typeface="Bookman Old Style" panose="02050604050505020204" pitchFamily="18" charset="0"/>
              </a:rPr>
              <a:t>  Тушковані страви можна готувати і в порціонних горщиках.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153FC826-EDD5-D58A-B3C5-EE2C5975506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7545" y="2984500"/>
            <a:ext cx="4906309" cy="360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945981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>
            <a:extLst>
              <a:ext uri="{FF2B5EF4-FFF2-40B4-BE49-F238E27FC236}">
                <a16:creationId xmlns:a16="http://schemas.microsoft.com/office/drawing/2014/main" id="{77C7D54B-1C68-4041-B622-A3D21BB2B3A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37394243"/>
              </p:ext>
            </p:extLst>
          </p:nvPr>
        </p:nvGraphicFramePr>
        <p:xfrm>
          <a:off x="0" y="741405"/>
          <a:ext cx="12192001" cy="603966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537012">
                  <a:extLst>
                    <a:ext uri="{9D8B030D-6E8A-4147-A177-3AD203B41FA5}">
                      <a16:colId xmlns:a16="http://schemas.microsoft.com/office/drawing/2014/main" val="1774944591"/>
                    </a:ext>
                  </a:extLst>
                </a:gridCol>
                <a:gridCol w="2043378">
                  <a:extLst>
                    <a:ext uri="{9D8B030D-6E8A-4147-A177-3AD203B41FA5}">
                      <a16:colId xmlns:a16="http://schemas.microsoft.com/office/drawing/2014/main" val="1421789270"/>
                    </a:ext>
                  </a:extLst>
                </a:gridCol>
                <a:gridCol w="864680">
                  <a:extLst>
                    <a:ext uri="{9D8B030D-6E8A-4147-A177-3AD203B41FA5}">
                      <a16:colId xmlns:a16="http://schemas.microsoft.com/office/drawing/2014/main" val="211134565"/>
                    </a:ext>
                  </a:extLst>
                </a:gridCol>
                <a:gridCol w="864680">
                  <a:extLst>
                    <a:ext uri="{9D8B030D-6E8A-4147-A177-3AD203B41FA5}">
                      <a16:colId xmlns:a16="http://schemas.microsoft.com/office/drawing/2014/main" val="1769458142"/>
                    </a:ext>
                  </a:extLst>
                </a:gridCol>
                <a:gridCol w="1505608">
                  <a:extLst>
                    <a:ext uri="{9D8B030D-6E8A-4147-A177-3AD203B41FA5}">
                      <a16:colId xmlns:a16="http://schemas.microsoft.com/office/drawing/2014/main" val="2858839822"/>
                    </a:ext>
                  </a:extLst>
                </a:gridCol>
                <a:gridCol w="1285645">
                  <a:extLst>
                    <a:ext uri="{9D8B030D-6E8A-4147-A177-3AD203B41FA5}">
                      <a16:colId xmlns:a16="http://schemas.microsoft.com/office/drawing/2014/main" val="1824736638"/>
                    </a:ext>
                  </a:extLst>
                </a:gridCol>
                <a:gridCol w="5090998">
                  <a:extLst>
                    <a:ext uri="{9D8B030D-6E8A-4147-A177-3AD203B41FA5}">
                      <a16:colId xmlns:a16="http://schemas.microsoft.com/office/drawing/2014/main" val="1043380484"/>
                    </a:ext>
                  </a:extLst>
                </a:gridCol>
              </a:tblGrid>
              <a:tr h="415636">
                <a:tc rowSpan="2"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Bef>
                          <a:spcPts val="2400"/>
                        </a:spcBef>
                        <a:spcAft>
                          <a:spcPts val="800"/>
                        </a:spcAft>
                      </a:pPr>
                      <a:r>
                        <a:rPr lang="uk-UA" sz="1200" dirty="0">
                          <a:effectLst/>
                        </a:rPr>
                        <a:t>№</a:t>
                      </a:r>
                      <a:endParaRPr lang="ru-UA" sz="1200" dirty="0">
                        <a:effectLst/>
                      </a:endParaRPr>
                    </a:p>
                    <a:p>
                      <a:pPr algn="ctr">
                        <a:lnSpc>
                          <a:spcPct val="106000"/>
                        </a:lnSpc>
                        <a:spcBef>
                          <a:spcPts val="2400"/>
                        </a:spcBef>
                        <a:spcAft>
                          <a:spcPts val="800"/>
                        </a:spcAft>
                      </a:pPr>
                      <a:r>
                        <a:rPr lang="uk-UA" sz="1200" dirty="0">
                          <a:effectLst/>
                        </a:rPr>
                        <a:t>з/</a:t>
                      </a:r>
                      <a:r>
                        <a:rPr lang="uk-UA" sz="1200" dirty="0" err="1">
                          <a:effectLst/>
                        </a:rPr>
                        <a:t>п</a:t>
                      </a:r>
                      <a:endParaRPr lang="ru-UA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2691" marR="42691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Bef>
                          <a:spcPts val="1000"/>
                        </a:spcBef>
                        <a:spcAft>
                          <a:spcPts val="800"/>
                        </a:spcAft>
                      </a:pPr>
                      <a:r>
                        <a:rPr lang="uk-UA" sz="1200" dirty="0">
                          <a:effectLst/>
                        </a:rPr>
                        <a:t>Найменування продуктів</a:t>
                      </a:r>
                      <a:endParaRPr lang="ru-UA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2691" marR="42691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Витрати сировини на 1 порцію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2691" marR="42691" marT="0" marB="0" anchor="ctr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Послідовність операцій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2691" marR="42691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Обладнання,</a:t>
                      </a:r>
                      <a:endParaRPr lang="ru-UA" sz="1200">
                        <a:effectLst/>
                      </a:endParaRPr>
                    </a:p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Інструмент,</a:t>
                      </a:r>
                      <a:endParaRPr lang="ru-UA" sz="1200">
                        <a:effectLst/>
                      </a:endParaRPr>
                    </a:p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Інвентар та посуд.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2691" marR="42691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Bef>
                          <a:spcPts val="2400"/>
                        </a:spcBef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Технологія приготування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2691" marR="42691" marT="0" marB="0" anchor="ctr"/>
                </a:tc>
                <a:extLst>
                  <a:ext uri="{0D108BD9-81ED-4DB2-BD59-A6C34878D82A}">
                    <a16:rowId xmlns:a16="http://schemas.microsoft.com/office/drawing/2014/main" val="4044000002"/>
                  </a:ext>
                </a:extLst>
              </a:tr>
              <a:tr h="706086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Bef>
                          <a:spcPts val="1000"/>
                        </a:spcBef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Б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2691" marR="4269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Bef>
                          <a:spcPts val="1000"/>
                        </a:spcBef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Н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2691" marR="42691" marT="0" marB="0" anchor="ctr"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50164633"/>
                  </a:ext>
                </a:extLst>
              </a:tr>
              <a:tr h="229624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1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2691" marR="4269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Курчата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2691" marR="4269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209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2691" marR="4269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145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2691" marR="42691" marT="0" marB="0"/>
                </a:tc>
                <a:tc rowSpan="16"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1.Кулінарна обробка курчат, </a:t>
                      </a:r>
                      <a:endParaRPr lang="ru-UA" sz="1200">
                        <a:effectLst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2. МКО овочів.</a:t>
                      </a:r>
                      <a:endParaRPr lang="ru-UA" sz="1200">
                        <a:effectLst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3.Нарізання  курчат на порції.</a:t>
                      </a:r>
                      <a:endParaRPr lang="ru-UA" sz="1200">
                        <a:effectLst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4.Смаження. курчат.</a:t>
                      </a:r>
                      <a:endParaRPr lang="ru-UA" sz="1200">
                        <a:effectLst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5.Тушкування курчат з овочами та яблуками.</a:t>
                      </a:r>
                      <a:endParaRPr lang="ru-UA" sz="1200">
                        <a:effectLst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6.Приготування гарніру.</a:t>
                      </a:r>
                      <a:endParaRPr lang="ru-UA" sz="1200">
                        <a:effectLst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7.Оформлення, відпуск </a:t>
                      </a:r>
                      <a:endParaRPr lang="ru-UA" sz="1200">
                        <a:effectLst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 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2691" marR="42691" marT="0" marB="0"/>
                </a:tc>
                <a:tc rowSpan="16"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Обладнання:</a:t>
                      </a:r>
                      <a:endParaRPr lang="ru-UA" sz="1200">
                        <a:effectLst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електрична плита,</a:t>
                      </a:r>
                      <a:endParaRPr lang="ru-UA" sz="1200">
                        <a:effectLst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виробничий стіл,</a:t>
                      </a:r>
                      <a:endParaRPr lang="ru-UA" sz="1200">
                        <a:effectLst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ваги;</a:t>
                      </a:r>
                      <a:endParaRPr lang="ru-UA" sz="1200">
                        <a:effectLst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інструмент та</a:t>
                      </a:r>
                      <a:endParaRPr lang="ru-UA" sz="1200">
                        <a:effectLst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інвентар: </a:t>
                      </a:r>
                      <a:endParaRPr lang="ru-UA" sz="1200">
                        <a:effectLst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каструля, сотейник, сковорода.</a:t>
                      </a:r>
                      <a:endParaRPr lang="ru-UA" sz="1200">
                        <a:effectLst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обробна дошка, </a:t>
                      </a:r>
                      <a:endParaRPr lang="ru-UA" sz="1200">
                        <a:effectLst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ножі, ємність для спецій, миски різної ємності.</a:t>
                      </a:r>
                      <a:endParaRPr lang="ru-UA" sz="1200">
                        <a:effectLst/>
                      </a:endParaRPr>
                    </a:p>
                    <a:p>
                      <a:pPr algn="just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посуд:</a:t>
                      </a:r>
                      <a:endParaRPr lang="ru-UA" sz="1200">
                        <a:effectLst/>
                      </a:endParaRPr>
                    </a:p>
                    <a:p>
                      <a:pPr algn="just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мілка столова тарілка.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2691" marR="42691" marT="0" marB="0"/>
                </a:tc>
                <a:tc rowSpan="16"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Підготовлені тушки курчат розрубують по 2 шматочки на порцію, солять і обсмажують на маргарині. У сотейник кладуть обсмажені курчата, додають нарізані часточками моркву і петрушку, гвоздику, стебла кропу, заливають водою і тушкують. За 10-15 хв до завершення тушкування стебла кропу виймають, додають яблука (без шкірочки і насіннєвого гнізда) і заправляють сметаною.</a:t>
                      </a:r>
                      <a:endParaRPr lang="ru-UA" sz="1200">
                        <a:effectLst/>
                      </a:endParaRPr>
                    </a:p>
                    <a:p>
                      <a:pPr algn="just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Приготування гарніру: Обчищену картоплю варять у воді з сіллю до готовності, воду зливають, картоплю підсушують. Варену гарячу картоплю протирають. У гарячий протерту картоплю, безперервно помішуючи, додають в 2-3 прийоми гаряче кип'ячене молоко і розтоплений жир. Збивають до отримання пухкої маси.</a:t>
                      </a:r>
                      <a:endParaRPr lang="ru-UA" sz="1200">
                        <a:effectLst/>
                      </a:endParaRPr>
                    </a:p>
                    <a:p>
                      <a:pPr algn="just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Перед подаванням на тарілку кладуть гарнір, поряд — курчата з яблуками та підливою, що утворилася при тушкуванні.</a:t>
                      </a:r>
                      <a:endParaRPr lang="ru-UA" sz="1200">
                        <a:effectLst/>
                      </a:endParaRPr>
                    </a:p>
                    <a:p>
                      <a:pPr algn="just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 </a:t>
                      </a:r>
                      <a:endParaRPr lang="ru-UA" sz="1200">
                        <a:effectLst/>
                      </a:endParaRPr>
                    </a:p>
                    <a:p>
                      <a:pPr indent="241300" algn="just">
                        <a:lnSpc>
                          <a:spcPct val="110000"/>
                        </a:lnSpc>
                        <a:spcAft>
                          <a:spcPts val="1000"/>
                        </a:spcAft>
                      </a:pPr>
                      <a:r>
                        <a:rPr lang="uk-UA" sz="1200">
                          <a:effectLst/>
                        </a:rPr>
                        <a:t> 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2691" marR="42691" marT="0" marB="0"/>
                </a:tc>
                <a:extLst>
                  <a:ext uri="{0D108BD9-81ED-4DB2-BD59-A6C34878D82A}">
                    <a16:rowId xmlns:a16="http://schemas.microsoft.com/office/drawing/2014/main" val="2647239633"/>
                  </a:ext>
                </a:extLst>
              </a:tr>
              <a:tr h="198279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 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2691" marR="4269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Маса н/ф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2691" marR="4269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-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2691" marR="4269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145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2691" marR="42691" marT="0" marB="0"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06264908"/>
                  </a:ext>
                </a:extLst>
              </a:tr>
              <a:tr h="198279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2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2691" marR="4269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Маргарин столовий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2691" marR="4269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4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2691" marR="4269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4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2691" marR="42691" marT="0" marB="0"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3928161"/>
                  </a:ext>
                </a:extLst>
              </a:tr>
              <a:tr h="406168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 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2691" marR="4269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 dirty="0">
                          <a:effectLst/>
                        </a:rPr>
                        <a:t>Маса смажених курчат</a:t>
                      </a:r>
                      <a:endParaRPr lang="ru-UA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2691" marR="4269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-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2691" marR="4269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100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2691" marR="42691" marT="0" marB="0"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05466277"/>
                  </a:ext>
                </a:extLst>
              </a:tr>
              <a:tr h="198279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3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2691" marR="4269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Яблука свіжі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2691" marR="4269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64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2691" marR="4269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45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2691" marR="42691" marT="0" marB="0"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01313417"/>
                  </a:ext>
                </a:extLst>
              </a:tr>
              <a:tr h="216676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4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2691" marR="4269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Морква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2691" marR="4269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25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2691" marR="4269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 dirty="0">
                          <a:effectLst/>
                        </a:rPr>
                        <a:t>20</a:t>
                      </a:r>
                      <a:endParaRPr lang="ru-UA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2691" marR="42691" marT="0" marB="0" anchor="ctr"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46678626"/>
                  </a:ext>
                </a:extLst>
              </a:tr>
              <a:tr h="226215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5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2691" marR="4269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Петрушка (корінь)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2691" marR="4269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7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2691" marR="4269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5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2691" marR="42691" marT="0" marB="0" anchor="ctr"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376728"/>
                  </a:ext>
                </a:extLst>
              </a:tr>
              <a:tr h="198143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6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2691" marR="4269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Гвоздика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2691" marR="4269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0,03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2691" marR="4269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 dirty="0">
                          <a:effectLst/>
                        </a:rPr>
                        <a:t>0,03</a:t>
                      </a:r>
                      <a:endParaRPr lang="ru-UA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2691" marR="42691" marT="0" marB="0" anchor="ctr"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92525493"/>
                  </a:ext>
                </a:extLst>
              </a:tr>
              <a:tr h="198279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7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2691" marR="4269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Кріп (стебла)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2691" marR="4269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2,6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2691" marR="4269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2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2691" marR="42691" marT="0" marB="0" anchor="ctr"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43706490"/>
                  </a:ext>
                </a:extLst>
              </a:tr>
              <a:tr h="198279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8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2691" marR="4269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Сметана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2691" marR="4269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15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2691" marR="4269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 dirty="0">
                          <a:effectLst/>
                        </a:rPr>
                        <a:t>15</a:t>
                      </a:r>
                      <a:endParaRPr lang="ru-UA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2691" marR="42691" marT="0" marB="0" anchor="ctr"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90332397"/>
                  </a:ext>
                </a:extLst>
              </a:tr>
              <a:tr h="614191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 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2691" marR="4269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Маса готових курчат з яблуками і корінням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2691" marR="4269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-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2691" marR="4269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 dirty="0">
                          <a:effectLst/>
                        </a:rPr>
                        <a:t>175</a:t>
                      </a:r>
                      <a:endParaRPr lang="ru-UA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2691" marR="42691" marT="0" marB="0"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9168286"/>
                  </a:ext>
                </a:extLst>
              </a:tr>
              <a:tr h="198143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 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2691" marR="4269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Гарнір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2691" marR="4269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-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2691" marR="4269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 dirty="0">
                          <a:effectLst/>
                        </a:rPr>
                        <a:t>150</a:t>
                      </a:r>
                      <a:endParaRPr lang="ru-UA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2691" marR="42691" marT="0" marB="0"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4379390"/>
                  </a:ext>
                </a:extLst>
              </a:tr>
              <a:tr h="207136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9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2691" marR="4269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Картопля 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2691" marR="4269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200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2691" marR="4269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 dirty="0">
                          <a:effectLst/>
                        </a:rPr>
                        <a:t>175</a:t>
                      </a:r>
                      <a:endParaRPr lang="ru-UA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2691" marR="42691" marT="0" marB="0"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87879292"/>
                  </a:ext>
                </a:extLst>
              </a:tr>
              <a:tr h="198143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10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2691" marR="4269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Молоко 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2691" marR="4269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30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2691" marR="4269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 dirty="0">
                          <a:effectLst/>
                        </a:rPr>
                        <a:t>28</a:t>
                      </a:r>
                      <a:endParaRPr lang="ru-UA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2691" marR="42691" marT="0" marB="0"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90087610"/>
                  </a:ext>
                </a:extLst>
              </a:tr>
              <a:tr h="198143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11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2691" marR="4269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Масло вершкове 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2691" marR="4269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5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2691" marR="4269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 dirty="0">
                          <a:effectLst/>
                        </a:rPr>
                        <a:t>5</a:t>
                      </a:r>
                      <a:endParaRPr lang="ru-UA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2691" marR="42691" marT="0" marB="0"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80162935"/>
                  </a:ext>
                </a:extLst>
              </a:tr>
              <a:tr h="1233961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 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2691" marR="4269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Вихід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2691" marR="4269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 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2691" marR="4269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 dirty="0">
                          <a:effectLst/>
                        </a:rPr>
                        <a:t>175/150</a:t>
                      </a:r>
                      <a:endParaRPr lang="ru-UA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2691" marR="42691" marT="0" marB="0"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59518255"/>
                  </a:ext>
                </a:extLst>
              </a:tr>
            </a:tbl>
          </a:graphicData>
        </a:graphic>
      </p:graphicFrame>
      <p:sp>
        <p:nvSpPr>
          <p:cNvPr id="3" name="Rectangle 1">
            <a:extLst>
              <a:ext uri="{FF2B5EF4-FFF2-40B4-BE49-F238E27FC236}">
                <a16:creationId xmlns:a16="http://schemas.microsoft.com/office/drawing/2014/main" id="{C11421E5-7710-7B84-4723-F4F9FD4BF7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36005" y="46157"/>
            <a:ext cx="8569282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2413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2413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ru-UA" sz="1400" b="1" i="0" u="none" strike="noStrike" cap="none" normalizeH="0" baseline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       ІНСТРУКЦІЙНО-ТЕХНОЛОГІЧНА КАРТКА</a:t>
            </a:r>
            <a:endParaRPr kumimoji="0" lang="uk-UA" altLang="ru-UA" sz="1400" b="0" i="0" u="none" strike="noStrike" cap="none" normalizeH="0" baseline="0" dirty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latin typeface="Arial" panose="020B0604020202020204" pitchFamily="34" charset="0"/>
            </a:endParaRPr>
          </a:p>
          <a:p>
            <a:pPr marL="0" marR="0" lvl="0" indent="2413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ru-UA" sz="1400" b="1" i="0" u="none" strike="noStrike" cap="none" normalizeH="0" baseline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Найменування: «Курчата з яблуками у сметані»</a:t>
            </a:r>
            <a:endParaRPr kumimoji="0" lang="uk-UA" altLang="ru-UA" sz="1000" b="0" i="0" u="none" strike="noStrike" cap="none" normalizeH="0" baseline="0" dirty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latin typeface="Arial" panose="020B0604020202020204" pitchFamily="34" charset="0"/>
            </a:endParaRPr>
          </a:p>
          <a:p>
            <a:pPr marL="0" marR="0" lvl="0" indent="2413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ru-UA" sz="1400" b="1" i="0" u="none" strike="noStrike" cap="none" normalizeH="0" baseline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uk-UA" altLang="ru-UA" sz="1400" b="0" i="0" u="none" strike="noStrike" cap="none" normalizeH="0" baseline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Підручник «Українська кухня» С. В. </a:t>
            </a:r>
            <a:r>
              <a:rPr kumimoji="0" lang="uk-UA" altLang="ru-UA" sz="1400" b="0" i="0" u="none" strike="noStrike" cap="none" normalizeH="0" baseline="0" dirty="0" err="1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Доцяк</a:t>
            </a:r>
            <a:endParaRPr kumimoji="0" lang="uk-UA" altLang="ru-UA" sz="1000" b="0" i="0" u="none" strike="noStrike" cap="none" normalizeH="0" baseline="0" dirty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latin typeface="Arial" panose="020B0604020202020204" pitchFamily="34" charset="0"/>
            </a:endParaRPr>
          </a:p>
          <a:p>
            <a:pPr marL="0" marR="0" lvl="0" indent="2413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altLang="ru-UA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537488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17D353D-4009-2388-30C6-8B1BC7AEA2CE}"/>
              </a:ext>
            </a:extLst>
          </p:cNvPr>
          <p:cNvSpPr txBox="1"/>
          <p:nvPr/>
        </p:nvSpPr>
        <p:spPr>
          <a:xfrm>
            <a:off x="135924" y="222422"/>
            <a:ext cx="9011164" cy="34890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06000"/>
              </a:lnSpc>
              <a:spcAft>
                <a:spcPts val="800"/>
              </a:spcAft>
              <a:buFont typeface="Wingdings" pitchFamily="2" charset="2"/>
              <a:buChar char="v"/>
            </a:pPr>
            <a:r>
              <a:rPr lang="uk-UA" sz="1800" dirty="0">
                <a:solidFill>
                  <a:srgbClr val="C0000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Зовнішній вигляд</a:t>
            </a:r>
          </a:p>
          <a:p>
            <a:pPr algn="just">
              <a:lnSpc>
                <a:spcPct val="106000"/>
              </a:lnSpc>
              <a:spcAft>
                <a:spcPts val="800"/>
              </a:spcAft>
            </a:pPr>
            <a:r>
              <a:rPr lang="uk-UA" sz="1800" dirty="0">
                <a:solidFill>
                  <a:schemeClr val="accent3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Курчата нарубані на порції, які складаються з частинки тушки і частинки окосту </a:t>
            </a:r>
            <a:endParaRPr lang="ru-UA" sz="1400" dirty="0">
              <a:solidFill>
                <a:schemeClr val="accent3"/>
              </a:solidFill>
              <a:effectLst/>
              <a:latin typeface="Bookman Old Style" panose="02050604050505020204" pitchFamily="18" charset="0"/>
              <a:ea typeface="Calibri" panose="020F0502020204030204" pitchFamily="34" charset="0"/>
            </a:endParaRPr>
          </a:p>
          <a:p>
            <a:pPr marL="285750" indent="-285750" algn="just">
              <a:lnSpc>
                <a:spcPct val="106000"/>
              </a:lnSpc>
              <a:spcAft>
                <a:spcPts val="800"/>
              </a:spcAft>
              <a:buFont typeface="Wingdings" pitchFamily="2" charset="2"/>
              <a:buChar char="v"/>
            </a:pPr>
            <a:r>
              <a:rPr lang="uk-UA" sz="1800" dirty="0">
                <a:solidFill>
                  <a:srgbClr val="C0000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 Смак</a:t>
            </a:r>
            <a:endParaRPr lang="ru-UA" sz="1400" dirty="0">
              <a:solidFill>
                <a:srgbClr val="C00000"/>
              </a:solidFill>
              <a:effectLst/>
              <a:latin typeface="Bookman Old Style" panose="02050604050505020204" pitchFamily="18" charset="0"/>
              <a:ea typeface="Calibri" panose="020F0502020204030204" pitchFamily="34" charset="0"/>
            </a:endParaRPr>
          </a:p>
          <a:p>
            <a:pPr algn="just">
              <a:lnSpc>
                <a:spcPct val="110000"/>
              </a:lnSpc>
              <a:spcAft>
                <a:spcPts val="800"/>
              </a:spcAft>
            </a:pPr>
            <a:r>
              <a:rPr lang="uk-UA" sz="1800" dirty="0">
                <a:solidFill>
                  <a:schemeClr val="accent3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Смак і запах тушкованого м’яса птиці з ароматом спецій і овочів</a:t>
            </a:r>
            <a:r>
              <a:rPr lang="uk-UA" sz="1800" dirty="0">
                <a:solidFill>
                  <a:schemeClr val="accent1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. </a:t>
            </a:r>
            <a:endParaRPr lang="ru-UA" sz="1400" dirty="0">
              <a:solidFill>
                <a:schemeClr val="accent1"/>
              </a:solidFill>
              <a:effectLst/>
              <a:latin typeface="Bookman Old Style" panose="02050604050505020204" pitchFamily="18" charset="0"/>
              <a:ea typeface="Calibri" panose="020F0502020204030204" pitchFamily="34" charset="0"/>
            </a:endParaRPr>
          </a:p>
          <a:p>
            <a:pPr marL="285750" indent="-285750" algn="just">
              <a:lnSpc>
                <a:spcPct val="110000"/>
              </a:lnSpc>
              <a:spcAft>
                <a:spcPts val="800"/>
              </a:spcAft>
              <a:buFont typeface="Wingdings" pitchFamily="2" charset="2"/>
              <a:buChar char="v"/>
            </a:pPr>
            <a:r>
              <a:rPr lang="uk-UA" sz="1800" dirty="0">
                <a:solidFill>
                  <a:srgbClr val="C0000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 Колір</a:t>
            </a:r>
            <a:endParaRPr lang="ru-UA" sz="1400" dirty="0">
              <a:solidFill>
                <a:srgbClr val="C00000"/>
              </a:solidFill>
              <a:effectLst/>
              <a:latin typeface="Bookman Old Style" panose="02050604050505020204" pitchFamily="18" charset="0"/>
              <a:ea typeface="Calibri" panose="020F0502020204030204" pitchFamily="34" charset="0"/>
            </a:endParaRPr>
          </a:p>
          <a:p>
            <a:pPr algn="just">
              <a:lnSpc>
                <a:spcPct val="110000"/>
              </a:lnSpc>
              <a:spcAft>
                <a:spcPts val="800"/>
              </a:spcAft>
            </a:pPr>
            <a:r>
              <a:rPr lang="uk-UA" sz="1800" dirty="0">
                <a:solidFill>
                  <a:schemeClr val="accent3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Колір птиці світло-коричневий, овочів властивий їх натуральному вигляду.</a:t>
            </a:r>
            <a:endParaRPr lang="ru-UA" sz="1400" dirty="0">
              <a:solidFill>
                <a:schemeClr val="accent3"/>
              </a:solidFill>
              <a:effectLst/>
              <a:latin typeface="Bookman Old Style" panose="02050604050505020204" pitchFamily="18" charset="0"/>
              <a:ea typeface="Calibri" panose="020F0502020204030204" pitchFamily="34" charset="0"/>
            </a:endParaRPr>
          </a:p>
          <a:p>
            <a:pPr marL="285750" indent="-285750" algn="just">
              <a:lnSpc>
                <a:spcPct val="110000"/>
              </a:lnSpc>
              <a:spcAft>
                <a:spcPts val="800"/>
              </a:spcAft>
              <a:buFont typeface="Wingdings" pitchFamily="2" charset="2"/>
              <a:buChar char="v"/>
            </a:pPr>
            <a:r>
              <a:rPr lang="uk-UA" sz="1800" dirty="0">
                <a:solidFill>
                  <a:srgbClr val="C0000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 Консистенція</a:t>
            </a:r>
            <a:endParaRPr lang="ru-UA" sz="1400" dirty="0">
              <a:solidFill>
                <a:srgbClr val="C00000"/>
              </a:solidFill>
              <a:effectLst/>
              <a:latin typeface="Bookman Old Style" panose="02050604050505020204" pitchFamily="18" charset="0"/>
              <a:ea typeface="Calibri" panose="020F0502020204030204" pitchFamily="34" charset="0"/>
            </a:endParaRPr>
          </a:p>
          <a:p>
            <a:pPr algn="just">
              <a:lnSpc>
                <a:spcPct val="110000"/>
              </a:lnSpc>
              <a:spcAft>
                <a:spcPts val="800"/>
              </a:spcAft>
            </a:pPr>
            <a:r>
              <a:rPr lang="uk-UA" sz="1800" dirty="0">
                <a:solidFill>
                  <a:srgbClr val="00000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 </a:t>
            </a:r>
            <a:r>
              <a:rPr lang="uk-UA" sz="1800" dirty="0">
                <a:solidFill>
                  <a:schemeClr val="accent3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Консистенція соковита, м’яка, ніжна. </a:t>
            </a:r>
            <a:endParaRPr lang="ru-UA" sz="1400" dirty="0">
              <a:solidFill>
                <a:schemeClr val="accent3"/>
              </a:solidFill>
              <a:effectLst/>
              <a:latin typeface="Bookman Old Style" panose="02050604050505020204" pitchFamily="18" charset="0"/>
              <a:ea typeface="Calibri" panose="020F0502020204030204" pitchFamily="34" charset="0"/>
            </a:endParaRPr>
          </a:p>
        </p:txBody>
      </p:sp>
      <p:pic>
        <p:nvPicPr>
          <p:cNvPr id="4" name="image1.jpg">
            <a:extLst>
              <a:ext uri="{FF2B5EF4-FFF2-40B4-BE49-F238E27FC236}">
                <a16:creationId xmlns:a16="http://schemas.microsoft.com/office/drawing/2014/main" id="{BB47F510-44F2-0CA9-CF72-367546E1B397}"/>
              </a:ext>
            </a:extLst>
          </p:cNvPr>
          <p:cNvPicPr/>
          <p:nvPr/>
        </p:nvPicPr>
        <p:blipFill>
          <a:blip r:embed="rId2"/>
          <a:srcRect t="19374"/>
          <a:stretch>
            <a:fillRect/>
          </a:stretch>
        </p:blipFill>
        <p:spPr>
          <a:xfrm>
            <a:off x="6425513" y="3055594"/>
            <a:ext cx="4007579" cy="2566730"/>
          </a:xfrm>
          <a:prstGeom prst="rect">
            <a:avLst/>
          </a:prstGeom>
          <a:ln/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7FCF40C1-1089-924E-1F1E-D813C8DC8F7A}"/>
              </a:ext>
            </a:extLst>
          </p:cNvPr>
          <p:cNvSpPr txBox="1"/>
          <p:nvPr/>
        </p:nvSpPr>
        <p:spPr>
          <a:xfrm>
            <a:off x="6626985" y="5727700"/>
            <a:ext cx="38061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2413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ru-UA" sz="1800" b="1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Курчата з яблуками у сметані</a:t>
            </a:r>
            <a:endParaRPr kumimoji="0" lang="uk-UA" altLang="ru-UA" sz="1100" b="1" i="0" u="none" strike="noStrike" cap="none" normalizeH="0" baseline="0" dirty="0">
              <a:ln>
                <a:noFill/>
              </a:ln>
              <a:solidFill>
                <a:srgbClr val="C00000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709147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>
            <a:extLst>
              <a:ext uri="{FF2B5EF4-FFF2-40B4-BE49-F238E27FC236}">
                <a16:creationId xmlns:a16="http://schemas.microsoft.com/office/drawing/2014/main" id="{E206F956-6883-93BF-8380-8C93F84D4ED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32093937"/>
              </p:ext>
            </p:extLst>
          </p:nvPr>
        </p:nvGraphicFramePr>
        <p:xfrm>
          <a:off x="0" y="951470"/>
          <a:ext cx="12192000" cy="5857816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507192">
                  <a:extLst>
                    <a:ext uri="{9D8B030D-6E8A-4147-A177-3AD203B41FA5}">
                      <a16:colId xmlns:a16="http://schemas.microsoft.com/office/drawing/2014/main" val="3835655476"/>
                    </a:ext>
                  </a:extLst>
                </a:gridCol>
                <a:gridCol w="2177793">
                  <a:extLst>
                    <a:ext uri="{9D8B030D-6E8A-4147-A177-3AD203B41FA5}">
                      <a16:colId xmlns:a16="http://schemas.microsoft.com/office/drawing/2014/main" val="1973281221"/>
                    </a:ext>
                  </a:extLst>
                </a:gridCol>
                <a:gridCol w="762036">
                  <a:extLst>
                    <a:ext uri="{9D8B030D-6E8A-4147-A177-3AD203B41FA5}">
                      <a16:colId xmlns:a16="http://schemas.microsoft.com/office/drawing/2014/main" val="2054366131"/>
                    </a:ext>
                  </a:extLst>
                </a:gridCol>
                <a:gridCol w="762036">
                  <a:extLst>
                    <a:ext uri="{9D8B030D-6E8A-4147-A177-3AD203B41FA5}">
                      <a16:colId xmlns:a16="http://schemas.microsoft.com/office/drawing/2014/main" val="1463753994"/>
                    </a:ext>
                  </a:extLst>
                </a:gridCol>
                <a:gridCol w="1524840">
                  <a:extLst>
                    <a:ext uri="{9D8B030D-6E8A-4147-A177-3AD203B41FA5}">
                      <a16:colId xmlns:a16="http://schemas.microsoft.com/office/drawing/2014/main" val="1401060970"/>
                    </a:ext>
                  </a:extLst>
                </a:gridCol>
                <a:gridCol w="1302067">
                  <a:extLst>
                    <a:ext uri="{9D8B030D-6E8A-4147-A177-3AD203B41FA5}">
                      <a16:colId xmlns:a16="http://schemas.microsoft.com/office/drawing/2014/main" val="3977395541"/>
                    </a:ext>
                  </a:extLst>
                </a:gridCol>
                <a:gridCol w="5156036">
                  <a:extLst>
                    <a:ext uri="{9D8B030D-6E8A-4147-A177-3AD203B41FA5}">
                      <a16:colId xmlns:a16="http://schemas.microsoft.com/office/drawing/2014/main" val="3009258563"/>
                    </a:ext>
                  </a:extLst>
                </a:gridCol>
              </a:tblGrid>
              <a:tr h="386785">
                <a:tc rowSpan="2"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Bef>
                          <a:spcPts val="2400"/>
                        </a:spcBef>
                        <a:spcAft>
                          <a:spcPts val="800"/>
                        </a:spcAft>
                      </a:pPr>
                      <a:r>
                        <a:rPr lang="uk-UA" sz="1200" dirty="0">
                          <a:effectLst/>
                        </a:rPr>
                        <a:t>№</a:t>
                      </a:r>
                      <a:endParaRPr lang="ru-UA" sz="1200" dirty="0">
                        <a:effectLst/>
                      </a:endParaRPr>
                    </a:p>
                    <a:p>
                      <a:pPr algn="ctr">
                        <a:lnSpc>
                          <a:spcPct val="106000"/>
                        </a:lnSpc>
                        <a:spcBef>
                          <a:spcPts val="2400"/>
                        </a:spcBef>
                        <a:spcAft>
                          <a:spcPts val="800"/>
                        </a:spcAft>
                      </a:pPr>
                      <a:r>
                        <a:rPr lang="uk-UA" sz="1200" dirty="0">
                          <a:effectLst/>
                        </a:rPr>
                        <a:t>з/</a:t>
                      </a:r>
                      <a:r>
                        <a:rPr lang="uk-UA" sz="1200" dirty="0" err="1">
                          <a:effectLst/>
                        </a:rPr>
                        <a:t>п</a:t>
                      </a:r>
                      <a:endParaRPr lang="ru-UA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0022" marR="40022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Bef>
                          <a:spcPts val="1000"/>
                        </a:spcBef>
                        <a:spcAft>
                          <a:spcPts val="800"/>
                        </a:spcAft>
                      </a:pPr>
                      <a:r>
                        <a:rPr lang="uk-UA" sz="1200" dirty="0">
                          <a:effectLst/>
                        </a:rPr>
                        <a:t>Найменування продуктів</a:t>
                      </a:r>
                      <a:endParaRPr lang="ru-UA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0022" marR="40022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Витрати сировини на 1 порцію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0022" marR="40022" marT="0" marB="0" anchor="ctr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Послідовність операцій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0022" marR="40022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Обладнання,</a:t>
                      </a:r>
                      <a:endParaRPr lang="ru-UA" sz="1200">
                        <a:effectLst/>
                      </a:endParaRPr>
                    </a:p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Інструмент,</a:t>
                      </a:r>
                      <a:endParaRPr lang="ru-UA" sz="1200">
                        <a:effectLst/>
                      </a:endParaRPr>
                    </a:p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Інвентар та посуд.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0022" marR="40022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Bef>
                          <a:spcPts val="2400"/>
                        </a:spcBef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Технологія приготування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0022" marR="40022" marT="0" marB="0" anchor="ctr"/>
                </a:tc>
                <a:extLst>
                  <a:ext uri="{0D108BD9-81ED-4DB2-BD59-A6C34878D82A}">
                    <a16:rowId xmlns:a16="http://schemas.microsoft.com/office/drawing/2014/main" val="1925181907"/>
                  </a:ext>
                </a:extLst>
              </a:tr>
              <a:tr h="414228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Bef>
                          <a:spcPts val="1000"/>
                        </a:spcBef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Б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0022" marR="4002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Bef>
                          <a:spcPts val="1000"/>
                        </a:spcBef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Н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0022" marR="40022" marT="0" marB="0" anchor="ctr"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25742085"/>
                  </a:ext>
                </a:extLst>
              </a:tr>
              <a:tr h="189186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1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0022" marR="4002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 dirty="0">
                          <a:effectLst/>
                        </a:rPr>
                        <a:t>Курчата</a:t>
                      </a:r>
                      <a:endParaRPr lang="ru-UA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0022" marR="4002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213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0022" marR="4002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145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0022" marR="40022" marT="0" marB="0"/>
                </a:tc>
                <a:tc rowSpan="18"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1.Кулінарна обробка курчат, </a:t>
                      </a:r>
                      <a:endParaRPr lang="ru-UA" sz="1200">
                        <a:effectLst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2. МКО овочів.</a:t>
                      </a:r>
                      <a:endParaRPr lang="ru-UA" sz="1200">
                        <a:effectLst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3.Нарізання  курки на порції.</a:t>
                      </a:r>
                      <a:endParaRPr lang="ru-UA" sz="1200">
                        <a:effectLst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4.Смаження.</a:t>
                      </a:r>
                      <a:endParaRPr lang="ru-UA" sz="1200">
                        <a:effectLst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5.Тушкування курки з сеціями.</a:t>
                      </a:r>
                      <a:endParaRPr lang="ru-UA" sz="1200">
                        <a:effectLst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6.Приготування гарніру.</a:t>
                      </a:r>
                      <a:endParaRPr lang="ru-UA" sz="1200">
                        <a:effectLst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7.Оформлення, відпуск </a:t>
                      </a:r>
                      <a:endParaRPr lang="ru-UA" sz="1200">
                        <a:effectLst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 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0022" marR="40022" marT="0" marB="0"/>
                </a:tc>
                <a:tc rowSpan="18"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Обладнання:</a:t>
                      </a:r>
                      <a:endParaRPr lang="ru-UA" sz="1200">
                        <a:effectLst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електрична плита,</a:t>
                      </a:r>
                      <a:endParaRPr lang="ru-UA" sz="1200">
                        <a:effectLst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виробничий стіл,</a:t>
                      </a:r>
                      <a:endParaRPr lang="ru-UA" sz="1200">
                        <a:effectLst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ваги;</a:t>
                      </a:r>
                      <a:endParaRPr lang="ru-UA" sz="1200">
                        <a:effectLst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інструмент та</a:t>
                      </a:r>
                      <a:endParaRPr lang="ru-UA" sz="1200">
                        <a:effectLst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інвентар: </a:t>
                      </a:r>
                      <a:endParaRPr lang="ru-UA" sz="1200">
                        <a:effectLst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каструля, сотейник, сковорода.</a:t>
                      </a:r>
                      <a:endParaRPr lang="ru-UA" sz="1200">
                        <a:effectLst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обробна дошка, </a:t>
                      </a:r>
                      <a:endParaRPr lang="ru-UA" sz="1200">
                        <a:effectLst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ножі, ємність для спецій, миски різної ємності.</a:t>
                      </a:r>
                      <a:endParaRPr lang="ru-UA" sz="1200">
                        <a:effectLst/>
                      </a:endParaRPr>
                    </a:p>
                    <a:p>
                      <a:pPr algn="just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посуд:</a:t>
                      </a:r>
                      <a:endParaRPr lang="ru-UA" sz="1200">
                        <a:effectLst/>
                      </a:endParaRPr>
                    </a:p>
                    <a:p>
                      <a:pPr algn="just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мілка столова тарілка.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0022" marR="40022" marT="0" marB="0"/>
                </a:tc>
                <a:tc rowSpan="18"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 dirty="0">
                          <a:effectLst/>
                        </a:rPr>
                        <a:t>Підготовлені тушки курки розрубують на порційні шматки,  посипають сіллю, смажать, додають нарізану кільцями пасеровану цибулю, мілко нарізані томати, суху борошняну </a:t>
                      </a:r>
                      <a:r>
                        <a:rPr lang="uk-UA" sz="1200" dirty="0" err="1">
                          <a:effectLst/>
                        </a:rPr>
                        <a:t>пасеровку</a:t>
                      </a:r>
                      <a:r>
                        <a:rPr lang="uk-UA" sz="1200" dirty="0">
                          <a:effectLst/>
                        </a:rPr>
                        <a:t>, бульйон, оцет, зелень кінзи та базиліка, товчений часник, перець чорний, сіль, тушкують до готовності.</a:t>
                      </a:r>
                      <a:endParaRPr lang="ru-UA" sz="1200" dirty="0">
                        <a:effectLst/>
                      </a:endParaRPr>
                    </a:p>
                    <a:p>
                      <a:pPr algn="just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 dirty="0">
                          <a:effectLst/>
                        </a:rPr>
                        <a:t>Приготування гарніру: Обчищену картоплю варять у воді з сіллю до готовності, воду зливають, картоплю підсушують. Варену гарячу картоплю протирають. У гарячий протерту картоплю, безперервно помішуючи, додають в 2-3 прийоми гаряче кип'ячене молоко і розтоплений жир. Збивають до отримання пухкої маси.</a:t>
                      </a:r>
                      <a:endParaRPr lang="ru-UA" sz="1200" dirty="0">
                        <a:effectLst/>
                      </a:endParaRPr>
                    </a:p>
                    <a:p>
                      <a:pPr algn="just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 dirty="0">
                          <a:effectLst/>
                        </a:rPr>
                        <a:t>Перед подаванням на тарілку кладуть гарнір, поряд курку с соусом в якому  вона тушкувалась.</a:t>
                      </a:r>
                      <a:endParaRPr lang="ru-UA" sz="1200" dirty="0">
                        <a:effectLst/>
                      </a:endParaRPr>
                    </a:p>
                    <a:p>
                      <a:pPr algn="just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 dirty="0">
                          <a:effectLst/>
                        </a:rPr>
                        <a:t> </a:t>
                      </a:r>
                      <a:endParaRPr lang="ru-UA" sz="1200" dirty="0">
                        <a:effectLst/>
                      </a:endParaRPr>
                    </a:p>
                    <a:p>
                      <a:pPr indent="241300" algn="just">
                        <a:lnSpc>
                          <a:spcPct val="110000"/>
                        </a:lnSpc>
                        <a:spcAft>
                          <a:spcPts val="1000"/>
                        </a:spcAft>
                      </a:pPr>
                      <a:r>
                        <a:rPr lang="uk-UA" sz="1200" dirty="0">
                          <a:effectLst/>
                        </a:rPr>
                        <a:t> </a:t>
                      </a:r>
                      <a:endParaRPr lang="ru-UA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0022" marR="40022" marT="0" marB="0"/>
                </a:tc>
                <a:extLst>
                  <a:ext uri="{0D108BD9-81ED-4DB2-BD59-A6C34878D82A}">
                    <a16:rowId xmlns:a16="http://schemas.microsoft.com/office/drawing/2014/main" val="3360694719"/>
                  </a:ext>
                </a:extLst>
              </a:tr>
              <a:tr h="189186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 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0022" marR="4002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Маса н/ф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0022" marR="4002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-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0022" marR="4002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145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0022" marR="40022" marT="0" marB="0"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78363748"/>
                  </a:ext>
                </a:extLst>
              </a:tr>
              <a:tr h="189186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2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0022" marR="4002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Маргарин столовий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0022" marR="4002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15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0022" marR="4002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15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0022" marR="40022" marT="0" marB="0"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30473336"/>
                  </a:ext>
                </a:extLst>
              </a:tr>
              <a:tr h="189186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 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0022" marR="4002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 dirty="0">
                          <a:effectLst/>
                        </a:rPr>
                        <a:t>Маса смажених курчат</a:t>
                      </a:r>
                      <a:endParaRPr lang="ru-UA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0022" marR="4002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-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0022" marR="4002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100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0022" marR="40022" marT="0" marB="0"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24543413"/>
                  </a:ext>
                </a:extLst>
              </a:tr>
              <a:tr h="189186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3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0022" marR="4002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Цибуля ріпчаста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0022" marR="4002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150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0022" marR="4002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126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0022" marR="40022" marT="0" marB="0"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71137097"/>
                  </a:ext>
                </a:extLst>
              </a:tr>
              <a:tr h="189186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 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0022" marR="4002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Маса цибулі пасерованої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0022" marR="4002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-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0022" marR="4002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63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0022" marR="40022" marT="0" marB="0"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50672484"/>
                  </a:ext>
                </a:extLst>
              </a:tr>
              <a:tr h="189186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4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0022" marR="4002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Томати свіжі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0022" marR="4002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 dirty="0">
                          <a:effectLst/>
                        </a:rPr>
                        <a:t>71</a:t>
                      </a:r>
                      <a:endParaRPr lang="ru-UA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0022" marR="4002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60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0022" marR="40022" marT="0" marB="0" anchor="ctr"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69651628"/>
                  </a:ext>
                </a:extLst>
              </a:tr>
              <a:tr h="189186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 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0022" marR="4002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або  томатне пюре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0022" marR="4002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28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0022" marR="4002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28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0022" marR="40022" marT="0" marB="0" anchor="ctr"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55897937"/>
                  </a:ext>
                </a:extLst>
              </a:tr>
              <a:tr h="189186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5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0022" marR="4002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Борошно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0022" marR="4002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2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0022" marR="4002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2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0022" marR="40022" marT="0" marB="0" anchor="ctr"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7499965"/>
                  </a:ext>
                </a:extLst>
              </a:tr>
              <a:tr h="189186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6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0022" marR="4002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Бульйон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0022" marR="4002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50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0022" marR="4002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50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0022" marR="40022" marT="0" marB="0" anchor="ctr"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03154155"/>
                  </a:ext>
                </a:extLst>
              </a:tr>
              <a:tr h="189186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7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0022" marR="4002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Оцет 3%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0022" marR="4002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 dirty="0">
                          <a:effectLst/>
                        </a:rPr>
                        <a:t>10</a:t>
                      </a:r>
                      <a:endParaRPr lang="ru-UA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0022" marR="4002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10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0022" marR="40022" marT="0" marB="0" anchor="ctr"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6430189"/>
                  </a:ext>
                </a:extLst>
              </a:tr>
              <a:tr h="189186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8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0022" marR="4002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Часник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0022" marR="4002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4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0022" marR="4002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3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0022" marR="40022" marT="0" marB="0"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25712932"/>
                  </a:ext>
                </a:extLst>
              </a:tr>
              <a:tr h="189186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9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0022" marR="4002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Кінза, базилік (зелень)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0022" marR="4002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15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0022" marR="4002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11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0022" marR="40022" marT="0" marB="0"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0441264"/>
                  </a:ext>
                </a:extLst>
              </a:tr>
              <a:tr h="189186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 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0022" marR="4002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Гарнір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0022" marR="4002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-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0022" marR="4002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150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0022" marR="40022" marT="0" marB="0"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07127784"/>
                  </a:ext>
                </a:extLst>
              </a:tr>
              <a:tr h="189186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10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0022" marR="4002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Картопля 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0022" marR="4002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200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0022" marR="4002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175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0022" marR="40022" marT="0" marB="0"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75308380"/>
                  </a:ext>
                </a:extLst>
              </a:tr>
              <a:tr h="189186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11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0022" marR="4002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Молоко 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0022" marR="4002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30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0022" marR="4002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 dirty="0">
                          <a:effectLst/>
                        </a:rPr>
                        <a:t>28</a:t>
                      </a:r>
                      <a:endParaRPr lang="ru-UA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0022" marR="40022" marT="0" marB="0"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4780444"/>
                  </a:ext>
                </a:extLst>
              </a:tr>
              <a:tr h="189186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12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0022" marR="4002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Масло вершкове 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0022" marR="4002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5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0022" marR="4002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 dirty="0">
                          <a:effectLst/>
                        </a:rPr>
                        <a:t>5</a:t>
                      </a:r>
                      <a:endParaRPr lang="ru-UA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0022" marR="40022" marT="0" marB="0"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14187341"/>
                  </a:ext>
                </a:extLst>
              </a:tr>
              <a:tr h="1840641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 dirty="0">
                          <a:effectLst/>
                        </a:rPr>
                        <a:t> </a:t>
                      </a:r>
                      <a:endParaRPr lang="ru-UA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0022" marR="4002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Вихід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0022" marR="4002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-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0022" marR="4002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 dirty="0">
                          <a:effectLst/>
                        </a:rPr>
                        <a:t>250/150</a:t>
                      </a:r>
                      <a:endParaRPr lang="ru-UA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0022" marR="40022" marT="0" marB="0"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24588325"/>
                  </a:ext>
                </a:extLst>
              </a:tr>
            </a:tbl>
          </a:graphicData>
        </a:graphic>
      </p:graphicFrame>
      <p:sp>
        <p:nvSpPr>
          <p:cNvPr id="3" name="Rectangle 1">
            <a:extLst>
              <a:ext uri="{FF2B5EF4-FFF2-40B4-BE49-F238E27FC236}">
                <a16:creationId xmlns:a16="http://schemas.microsoft.com/office/drawing/2014/main" id="{511D28DC-8ED0-62D5-63FC-9F04AE8ECF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34531" y="48714"/>
            <a:ext cx="10577384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2413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2413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ru-UA" sz="1400" b="1" i="0" u="none" strike="noStrike" cap="none" normalizeH="0" baseline="0" dirty="0">
                <a:ln>
                  <a:noFill/>
                </a:ln>
                <a:solidFill>
                  <a:schemeClr val="accent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                          ІНСТРУКЦІЙНО-ТЕХНОЛОГІЧНА КАРТКА</a:t>
            </a:r>
          </a:p>
          <a:p>
            <a:pPr marL="0" marR="0" lvl="0" indent="2413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ru-UA" sz="1400" b="1" i="0" u="none" strike="noStrike" cap="none" normalizeH="0" baseline="0" dirty="0">
                <a:ln>
                  <a:noFill/>
                </a:ln>
                <a:solidFill>
                  <a:schemeClr val="accent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           Найменування: «Чахохбілі (грузинська національна страва)»</a:t>
            </a:r>
            <a:endParaRPr kumimoji="0" lang="uk-UA" altLang="ru-UA" sz="1000" b="0" i="0" u="none" strike="noStrike" cap="none" normalizeH="0" baseline="0" dirty="0">
              <a:ln>
                <a:noFill/>
              </a:ln>
              <a:solidFill>
                <a:schemeClr val="accent3"/>
              </a:solidFill>
              <a:effectLst/>
              <a:latin typeface="Arial" panose="020B0604020202020204" pitchFamily="34" charset="0"/>
            </a:endParaRPr>
          </a:p>
          <a:p>
            <a:pPr marL="0" marR="0" lvl="0" indent="2413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ru-UA" sz="1400" b="0" i="0" u="none" strike="noStrike" cap="none" normalizeH="0" baseline="0" dirty="0">
                <a:ln>
                  <a:noFill/>
                </a:ln>
                <a:solidFill>
                  <a:schemeClr val="accent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№711 по </a:t>
            </a:r>
            <a:r>
              <a:rPr kumimoji="0" lang="uk-UA" altLang="ru-UA" sz="1400" b="0" i="0" u="none" strike="noStrike" cap="none" normalizeH="0" baseline="0" dirty="0" err="1">
                <a:ln>
                  <a:noFill/>
                </a:ln>
                <a:solidFill>
                  <a:schemeClr val="accent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Сборнику</a:t>
            </a:r>
            <a:r>
              <a:rPr kumimoji="0" lang="uk-UA" altLang="ru-UA" sz="1400" b="0" i="0" u="none" strike="noStrike" cap="none" normalizeH="0" baseline="0" dirty="0">
                <a:ln>
                  <a:noFill/>
                </a:ln>
                <a:solidFill>
                  <a:schemeClr val="accent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рецептур блюд </a:t>
            </a:r>
            <a:r>
              <a:rPr kumimoji="0" lang="uk-UA" altLang="ru-UA" sz="1400" b="0" i="0" u="none" strike="noStrike" cap="none" normalizeH="0" baseline="0" dirty="0" err="1">
                <a:ln>
                  <a:noFill/>
                </a:ln>
                <a:solidFill>
                  <a:schemeClr val="accent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и</a:t>
            </a:r>
            <a:r>
              <a:rPr kumimoji="0" lang="uk-UA" altLang="ru-UA" sz="1400" b="0" i="0" u="none" strike="noStrike" cap="none" normalizeH="0" baseline="0" dirty="0">
                <a:ln>
                  <a:noFill/>
                </a:ln>
                <a:solidFill>
                  <a:schemeClr val="accent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uk-UA" altLang="ru-UA" sz="1400" b="0" i="0" u="none" strike="noStrike" cap="none" normalizeH="0" baseline="0" dirty="0" err="1">
                <a:ln>
                  <a:noFill/>
                </a:ln>
                <a:solidFill>
                  <a:schemeClr val="accent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кулинарних</a:t>
            </a:r>
            <a:r>
              <a:rPr kumimoji="0" lang="uk-UA" altLang="ru-UA" sz="1400" b="0" i="0" u="none" strike="noStrike" cap="none" normalizeH="0" baseline="0" dirty="0">
                <a:ln>
                  <a:noFill/>
                </a:ln>
                <a:solidFill>
                  <a:schemeClr val="accent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uk-UA" altLang="ru-UA" sz="1400" b="0" i="0" u="none" strike="noStrike" cap="none" normalizeH="0" baseline="0" dirty="0" err="1">
                <a:ln>
                  <a:noFill/>
                </a:ln>
                <a:solidFill>
                  <a:schemeClr val="accent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изделий</a:t>
            </a:r>
            <a:r>
              <a:rPr kumimoji="0" lang="uk-UA" altLang="ru-UA" sz="1400" b="0" i="0" u="none" strike="noStrike" cap="none" normalizeH="0" baseline="0" dirty="0">
                <a:ln>
                  <a:noFill/>
                </a:ln>
                <a:solidFill>
                  <a:schemeClr val="accent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для </a:t>
            </a:r>
            <a:r>
              <a:rPr kumimoji="0" lang="uk-UA" altLang="ru-UA" sz="1400" b="0" i="0" u="none" strike="noStrike" cap="none" normalizeH="0" baseline="0" dirty="0" err="1">
                <a:ln>
                  <a:noFill/>
                </a:ln>
                <a:solidFill>
                  <a:schemeClr val="accent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предприятий</a:t>
            </a:r>
            <a:r>
              <a:rPr kumimoji="0" lang="uk-UA" altLang="ru-UA" sz="1400" b="0" i="0" u="none" strike="noStrike" cap="none" normalizeH="0" baseline="0" dirty="0">
                <a:ln>
                  <a:noFill/>
                </a:ln>
                <a:solidFill>
                  <a:schemeClr val="accent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uk-UA" altLang="ru-UA" sz="1400" b="0" i="0" u="none" strike="noStrike" cap="none" normalizeH="0" baseline="0" dirty="0" err="1">
                <a:ln>
                  <a:noFill/>
                </a:ln>
                <a:solidFill>
                  <a:schemeClr val="accent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общественного</a:t>
            </a:r>
            <a:r>
              <a:rPr kumimoji="0" lang="uk-UA" altLang="ru-UA" sz="1400" b="0" i="0" u="none" strike="noStrike" cap="none" normalizeH="0" baseline="0" dirty="0">
                <a:ln>
                  <a:noFill/>
                </a:ln>
                <a:solidFill>
                  <a:schemeClr val="accent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uk-UA" altLang="ru-UA" sz="1400" b="0" i="0" u="none" strike="noStrike" cap="none" normalizeH="0" baseline="0" dirty="0" err="1">
                <a:ln>
                  <a:noFill/>
                </a:ln>
                <a:solidFill>
                  <a:schemeClr val="accent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питания</a:t>
            </a:r>
            <a:endParaRPr kumimoji="0" lang="uk-UA" altLang="ru-UA" sz="1000" b="0" i="0" u="none" strike="noStrike" cap="none" normalizeH="0" baseline="0" dirty="0">
              <a:ln>
                <a:noFill/>
              </a:ln>
              <a:solidFill>
                <a:schemeClr val="accent3"/>
              </a:solidFill>
              <a:effectLst/>
              <a:latin typeface="Arial" panose="020B0604020202020204" pitchFamily="34" charset="0"/>
            </a:endParaRPr>
          </a:p>
          <a:p>
            <a:pPr marL="0" marR="0" lvl="0" indent="2413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altLang="ru-UA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52923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1119FA3-BA51-8311-B300-0BFED8968BEA}"/>
              </a:ext>
            </a:extLst>
          </p:cNvPr>
          <p:cNvSpPr txBox="1"/>
          <p:nvPr/>
        </p:nvSpPr>
        <p:spPr>
          <a:xfrm>
            <a:off x="382273" y="491331"/>
            <a:ext cx="6236921" cy="589379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algn="just">
              <a:lnSpc>
                <a:spcPct val="106000"/>
              </a:lnSpc>
              <a:spcAft>
                <a:spcPts val="800"/>
              </a:spcAft>
              <a:buFont typeface="Wingdings" pitchFamily="2" charset="2"/>
              <a:buChar char="v"/>
            </a:pPr>
            <a:r>
              <a:rPr lang="uk-UA" sz="2000" b="1" dirty="0">
                <a:solidFill>
                  <a:schemeClr val="accent1">
                    <a:lumMod val="75000"/>
                  </a:schemeClr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птиця варена з гарніром;</a:t>
            </a:r>
            <a:endParaRPr lang="ru-UA" sz="2000" b="1" dirty="0">
              <a:solidFill>
                <a:schemeClr val="accent1">
                  <a:lumMod val="75000"/>
                </a:schemeClr>
              </a:solidFill>
              <a:effectLst/>
              <a:latin typeface="Bookman Old Style" panose="02050604050505020204" pitchFamily="18" charset="0"/>
              <a:ea typeface="Calibri" panose="020F0502020204030204" pitchFamily="34" charset="0"/>
            </a:endParaRPr>
          </a:p>
          <a:p>
            <a:pPr marL="342900" indent="-342900" algn="just">
              <a:lnSpc>
                <a:spcPct val="106000"/>
              </a:lnSpc>
              <a:spcAft>
                <a:spcPts val="800"/>
              </a:spcAft>
              <a:buFont typeface="Wingdings" pitchFamily="2" charset="2"/>
              <a:buChar char="v"/>
            </a:pPr>
            <a:r>
              <a:rPr lang="uk-UA" sz="2000" b="1" dirty="0">
                <a:solidFill>
                  <a:schemeClr val="accent1">
                    <a:lumMod val="75000"/>
                  </a:schemeClr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 приготувати страву: котлета по-Київськи;</a:t>
            </a:r>
            <a:endParaRPr lang="ru-UA" sz="2000" b="1" dirty="0">
              <a:solidFill>
                <a:schemeClr val="accent1">
                  <a:lumMod val="75000"/>
                </a:schemeClr>
              </a:solidFill>
              <a:effectLst/>
              <a:latin typeface="Bookman Old Style" panose="02050604050505020204" pitchFamily="18" charset="0"/>
              <a:ea typeface="Calibri" panose="020F0502020204030204" pitchFamily="34" charset="0"/>
            </a:endParaRPr>
          </a:p>
          <a:p>
            <a:pPr marL="342900" indent="-342900">
              <a:lnSpc>
                <a:spcPct val="106000"/>
              </a:lnSpc>
              <a:spcAft>
                <a:spcPts val="800"/>
              </a:spcAft>
              <a:buFont typeface="Wingdings" pitchFamily="2" charset="2"/>
              <a:buChar char="v"/>
            </a:pPr>
            <a:r>
              <a:rPr lang="uk-UA" sz="2000" b="1" dirty="0">
                <a:solidFill>
                  <a:schemeClr val="accent1">
                    <a:lumMod val="75000"/>
                  </a:schemeClr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 приготувати страву: філе з курки в </a:t>
            </a:r>
            <a:r>
              <a:rPr lang="uk-UA" sz="2000" b="1" dirty="0" err="1">
                <a:solidFill>
                  <a:schemeClr val="accent1">
                    <a:lumMod val="75000"/>
                  </a:schemeClr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пармезановій</a:t>
            </a:r>
            <a:r>
              <a:rPr lang="uk-UA" sz="2000" b="1" dirty="0">
                <a:solidFill>
                  <a:schemeClr val="accent1">
                    <a:lumMod val="75000"/>
                  </a:schemeClr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 кірочці;</a:t>
            </a:r>
            <a:endParaRPr lang="ru-UA" sz="2000" b="1" dirty="0">
              <a:solidFill>
                <a:schemeClr val="accent1">
                  <a:lumMod val="75000"/>
                </a:schemeClr>
              </a:solidFill>
              <a:effectLst/>
              <a:latin typeface="Bookman Old Style" panose="02050604050505020204" pitchFamily="18" charset="0"/>
              <a:ea typeface="Calibri" panose="020F0502020204030204" pitchFamily="34" charset="0"/>
            </a:endParaRPr>
          </a:p>
          <a:p>
            <a:pPr marL="342900" indent="-342900">
              <a:lnSpc>
                <a:spcPct val="106000"/>
              </a:lnSpc>
              <a:spcAft>
                <a:spcPts val="800"/>
              </a:spcAft>
              <a:buFont typeface="Wingdings" pitchFamily="2" charset="2"/>
              <a:buChar char="v"/>
            </a:pPr>
            <a:r>
              <a:rPr lang="uk-UA" sz="2000" b="1" dirty="0">
                <a:solidFill>
                  <a:schemeClr val="accent1">
                    <a:lumMod val="75000"/>
                  </a:schemeClr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- приготувати страву: курчата з яблуками у сметані;</a:t>
            </a:r>
            <a:endParaRPr lang="ru-UA" sz="2000" b="1" dirty="0">
              <a:solidFill>
                <a:schemeClr val="accent1">
                  <a:lumMod val="75000"/>
                </a:schemeClr>
              </a:solidFill>
              <a:effectLst/>
              <a:latin typeface="Bookman Old Style" panose="02050604050505020204" pitchFamily="18" charset="0"/>
              <a:ea typeface="Calibri" panose="020F0502020204030204" pitchFamily="34" charset="0"/>
            </a:endParaRPr>
          </a:p>
          <a:p>
            <a:pPr marL="342900" indent="-342900">
              <a:lnSpc>
                <a:spcPct val="106000"/>
              </a:lnSpc>
              <a:spcAft>
                <a:spcPts val="800"/>
              </a:spcAft>
              <a:buFont typeface="Wingdings" pitchFamily="2" charset="2"/>
              <a:buChar char="v"/>
            </a:pPr>
            <a:r>
              <a:rPr lang="uk-UA" sz="2000" b="1" dirty="0">
                <a:solidFill>
                  <a:schemeClr val="accent1">
                    <a:lumMod val="75000"/>
                  </a:schemeClr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- приготувати страву: чахохбілі;</a:t>
            </a:r>
            <a:endParaRPr lang="ru-UA" sz="2000" b="1" dirty="0">
              <a:solidFill>
                <a:schemeClr val="accent1">
                  <a:lumMod val="75000"/>
                </a:schemeClr>
              </a:solidFill>
              <a:effectLst/>
              <a:latin typeface="Bookman Old Style" panose="02050604050505020204" pitchFamily="18" charset="0"/>
              <a:ea typeface="Calibri" panose="020F0502020204030204" pitchFamily="34" charset="0"/>
            </a:endParaRPr>
          </a:p>
          <a:p>
            <a:pPr marL="342900" indent="-342900">
              <a:lnSpc>
                <a:spcPct val="106000"/>
              </a:lnSpc>
              <a:spcAft>
                <a:spcPts val="800"/>
              </a:spcAft>
              <a:buFont typeface="Wingdings" pitchFamily="2" charset="2"/>
              <a:buChar char="v"/>
            </a:pPr>
            <a:r>
              <a:rPr lang="uk-UA" sz="2000" b="1" dirty="0">
                <a:solidFill>
                  <a:schemeClr val="accent1">
                    <a:lumMod val="75000"/>
                  </a:schemeClr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- приготувати страву: курчата «</a:t>
            </a:r>
            <a:r>
              <a:rPr lang="uk-UA" sz="2000" b="1" dirty="0" err="1">
                <a:solidFill>
                  <a:schemeClr val="accent1">
                    <a:lumMod val="75000"/>
                  </a:schemeClr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табака</a:t>
            </a:r>
            <a:r>
              <a:rPr lang="uk-UA" sz="2000" b="1" dirty="0">
                <a:solidFill>
                  <a:schemeClr val="accent1">
                    <a:lumMod val="75000"/>
                  </a:schemeClr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».</a:t>
            </a:r>
            <a:endParaRPr lang="ru-UA" sz="2000" b="1" dirty="0">
              <a:solidFill>
                <a:schemeClr val="accent1">
                  <a:lumMod val="75000"/>
                </a:schemeClr>
              </a:solidFill>
              <a:effectLst/>
              <a:latin typeface="Bookman Old Style" panose="02050604050505020204" pitchFamily="18" charset="0"/>
              <a:ea typeface="Calibri" panose="020F0502020204030204" pitchFamily="34" charset="0"/>
            </a:endParaRPr>
          </a:p>
          <a:p>
            <a:pPr>
              <a:lnSpc>
                <a:spcPct val="106000"/>
              </a:lnSpc>
              <a:spcAft>
                <a:spcPts val="800"/>
              </a:spcAft>
            </a:pPr>
            <a:r>
              <a:rPr lang="uk-UA" sz="2000" b="1" dirty="0">
                <a:solidFill>
                  <a:schemeClr val="accent1">
                    <a:lumMod val="75000"/>
                  </a:schemeClr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    Приготування страв із котлетної маси птиці:</a:t>
            </a:r>
            <a:endParaRPr lang="ru-UA" sz="2000" b="1" dirty="0">
              <a:solidFill>
                <a:schemeClr val="accent1">
                  <a:lumMod val="75000"/>
                </a:schemeClr>
              </a:solidFill>
              <a:effectLst/>
              <a:latin typeface="Bookman Old Style" panose="02050604050505020204" pitchFamily="18" charset="0"/>
              <a:ea typeface="Calibri" panose="020F0502020204030204" pitchFamily="34" charset="0"/>
            </a:endParaRPr>
          </a:p>
          <a:p>
            <a:pPr marL="342900" indent="-342900">
              <a:lnSpc>
                <a:spcPct val="106000"/>
              </a:lnSpc>
              <a:spcAft>
                <a:spcPts val="800"/>
              </a:spcAft>
              <a:buFont typeface="Wingdings" pitchFamily="2" charset="2"/>
              <a:buChar char="v"/>
            </a:pPr>
            <a:r>
              <a:rPr lang="uk-UA" sz="2000" b="1" dirty="0">
                <a:solidFill>
                  <a:schemeClr val="accent1">
                    <a:lumMod val="75000"/>
                  </a:schemeClr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- приготувати страву: січеники з птиці; </a:t>
            </a:r>
            <a:endParaRPr lang="ru-UA" sz="2000" b="1" dirty="0">
              <a:solidFill>
                <a:schemeClr val="accent1">
                  <a:lumMod val="75000"/>
                </a:schemeClr>
              </a:solidFill>
              <a:effectLst/>
              <a:latin typeface="Bookman Old Style" panose="02050604050505020204" pitchFamily="18" charset="0"/>
              <a:ea typeface="Calibri" panose="020F0502020204030204" pitchFamily="34" charset="0"/>
            </a:endParaRPr>
          </a:p>
          <a:p>
            <a:pPr marL="342900" indent="-342900">
              <a:lnSpc>
                <a:spcPct val="106000"/>
              </a:lnSpc>
              <a:spcAft>
                <a:spcPts val="800"/>
              </a:spcAft>
              <a:buFont typeface="Wingdings" pitchFamily="2" charset="2"/>
              <a:buChar char="v"/>
            </a:pPr>
            <a:r>
              <a:rPr lang="uk-UA" sz="2000" b="1" dirty="0">
                <a:solidFill>
                  <a:schemeClr val="accent1">
                    <a:lumMod val="75000"/>
                  </a:schemeClr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- приготувати страву: </a:t>
            </a:r>
            <a:r>
              <a:rPr lang="uk-UA" sz="2000" b="1" dirty="0" err="1">
                <a:solidFill>
                  <a:schemeClr val="accent1">
                    <a:lumMod val="75000"/>
                  </a:schemeClr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нагетси</a:t>
            </a:r>
            <a:r>
              <a:rPr lang="uk-UA" sz="2000" b="1" dirty="0">
                <a:solidFill>
                  <a:schemeClr val="accent1">
                    <a:lumMod val="75000"/>
                  </a:schemeClr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 курячі;</a:t>
            </a:r>
            <a:endParaRPr lang="ru-UA" sz="2000" b="1" dirty="0">
              <a:solidFill>
                <a:schemeClr val="accent1">
                  <a:lumMod val="75000"/>
                </a:schemeClr>
              </a:solidFill>
              <a:effectLst/>
              <a:latin typeface="Bookman Old Style" panose="02050604050505020204" pitchFamily="18" charset="0"/>
              <a:ea typeface="Calibri" panose="020F0502020204030204" pitchFamily="34" charset="0"/>
            </a:endParaRPr>
          </a:p>
          <a:p>
            <a:pPr marL="342900" indent="-342900">
              <a:lnSpc>
                <a:spcPct val="106000"/>
              </a:lnSpc>
              <a:spcAft>
                <a:spcPts val="800"/>
              </a:spcAft>
              <a:buFont typeface="Wingdings" pitchFamily="2" charset="2"/>
              <a:buChar char="v"/>
            </a:pPr>
            <a:r>
              <a:rPr lang="uk-UA" sz="2000" b="1" dirty="0">
                <a:solidFill>
                  <a:schemeClr val="accent1">
                    <a:lumMod val="75000"/>
                  </a:schemeClr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- приготувати страву</a:t>
            </a:r>
            <a:r>
              <a:rPr lang="uk-UA" sz="2000" b="1" dirty="0">
                <a:solidFill>
                  <a:schemeClr val="accent1">
                    <a:lumMod val="75000"/>
                  </a:schemeClr>
                </a:solidFill>
                <a:latin typeface="Bookman Old Style" panose="02050604050505020204" pitchFamily="18" charset="0"/>
                <a:ea typeface="Times New Roman" panose="02020603050405020304" pitchFamily="18" charset="0"/>
              </a:rPr>
              <a:t> : </a:t>
            </a:r>
            <a:r>
              <a:rPr lang="uk-UA" sz="2000" b="1" dirty="0">
                <a:solidFill>
                  <a:schemeClr val="accent1">
                    <a:lumMod val="75000"/>
                  </a:schemeClr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котлети Пожарські</a:t>
            </a:r>
            <a:r>
              <a:rPr lang="uk-UA" sz="2000" b="1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UA" sz="2000" b="1" dirty="0">
              <a:solidFill>
                <a:srgbClr val="FFC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3163EBF1-F465-93EF-A05B-051E4ECBF00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60426" y="2404416"/>
            <a:ext cx="3438896" cy="1925782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CA67B579-57AF-93CC-2E2C-550D7C7F2C3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03229" y="296883"/>
            <a:ext cx="3406498" cy="1925782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176D1842-50BC-2215-AF4B-7A66D4C6E11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81563" y="4703670"/>
            <a:ext cx="3243332" cy="21543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363905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E78A40C-F6FE-E796-8923-0CA98B169697}"/>
              </a:ext>
            </a:extLst>
          </p:cNvPr>
          <p:cNvSpPr txBox="1"/>
          <p:nvPr/>
        </p:nvSpPr>
        <p:spPr>
          <a:xfrm>
            <a:off x="98854" y="286116"/>
            <a:ext cx="7982465" cy="31675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06000"/>
              </a:lnSpc>
              <a:spcAft>
                <a:spcPts val="800"/>
              </a:spcAft>
              <a:buFont typeface="Wingdings" pitchFamily="2" charset="2"/>
              <a:buChar char="v"/>
            </a:pPr>
            <a:r>
              <a:rPr lang="uk-UA" sz="1800" dirty="0">
                <a:solidFill>
                  <a:srgbClr val="C0000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Зовнішній </a:t>
            </a:r>
            <a:r>
              <a:rPr lang="uk-UA" dirty="0">
                <a:solidFill>
                  <a:srgbClr val="C00000"/>
                </a:solidFill>
                <a:latin typeface="Bookman Old Style" panose="02050604050505020204" pitchFamily="18" charset="0"/>
                <a:ea typeface="Times New Roman" panose="02020603050405020304" pitchFamily="18" charset="0"/>
              </a:rPr>
              <a:t>вигляд</a:t>
            </a:r>
            <a:endParaRPr lang="uk-UA" sz="1800" dirty="0">
              <a:solidFill>
                <a:srgbClr val="C00000"/>
              </a:solidFill>
              <a:effectLst/>
              <a:latin typeface="Bookman Old Style" panose="020506040505050202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06000"/>
              </a:lnSpc>
              <a:spcAft>
                <a:spcPts val="800"/>
              </a:spcAft>
            </a:pPr>
            <a:r>
              <a:rPr lang="uk-UA" sz="1800" dirty="0"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      </a:t>
            </a:r>
            <a:r>
              <a:rPr lang="uk-UA" sz="1800" dirty="0">
                <a:solidFill>
                  <a:schemeClr val="accent1">
                    <a:lumMod val="75000"/>
                  </a:schemeClr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Смажена птиця має рівномірний золотистий колір.</a:t>
            </a:r>
            <a:endParaRPr lang="ru-UA" sz="1400" dirty="0">
              <a:solidFill>
                <a:schemeClr val="accent1">
                  <a:lumMod val="75000"/>
                </a:schemeClr>
              </a:solidFill>
              <a:effectLst/>
              <a:latin typeface="Bookman Old Style" panose="02050604050505020204" pitchFamily="18" charset="0"/>
              <a:ea typeface="Calibri" panose="020F0502020204030204" pitchFamily="34" charset="0"/>
            </a:endParaRPr>
          </a:p>
          <a:p>
            <a:pPr marL="285750" indent="-285750">
              <a:lnSpc>
                <a:spcPct val="106000"/>
              </a:lnSpc>
              <a:spcAft>
                <a:spcPts val="800"/>
              </a:spcAft>
              <a:buFont typeface="Wingdings" pitchFamily="2" charset="2"/>
              <a:buChar char="v"/>
            </a:pPr>
            <a:r>
              <a:rPr lang="uk-UA" sz="1800" dirty="0">
                <a:solidFill>
                  <a:srgbClr val="C0000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 Смак</a:t>
            </a:r>
            <a:endParaRPr lang="ru-UA" sz="1400" dirty="0">
              <a:solidFill>
                <a:srgbClr val="C00000"/>
              </a:solidFill>
              <a:effectLst/>
              <a:latin typeface="Bookman Old Style" panose="02050604050505020204" pitchFamily="18" charset="0"/>
              <a:ea typeface="Calibri" panose="020F0502020204030204" pitchFamily="34" charset="0"/>
            </a:endParaRPr>
          </a:p>
          <a:p>
            <a:pPr>
              <a:lnSpc>
                <a:spcPct val="106000"/>
              </a:lnSpc>
              <a:spcAft>
                <a:spcPts val="800"/>
              </a:spcAft>
            </a:pPr>
            <a:r>
              <a:rPr lang="uk-UA" sz="1800" dirty="0"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      </a:t>
            </a:r>
            <a:r>
              <a:rPr lang="uk-UA" sz="1800" dirty="0">
                <a:solidFill>
                  <a:schemeClr val="accent1">
                    <a:lumMod val="75000"/>
                  </a:schemeClr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Тушкованого м’яса птиці з ароматом спецій.</a:t>
            </a:r>
            <a:endParaRPr lang="ru-UA" sz="1400" dirty="0">
              <a:solidFill>
                <a:schemeClr val="accent1">
                  <a:lumMod val="75000"/>
                </a:schemeClr>
              </a:solidFill>
              <a:effectLst/>
              <a:latin typeface="Bookman Old Style" panose="02050604050505020204" pitchFamily="18" charset="0"/>
              <a:ea typeface="Calibri" panose="020F0502020204030204" pitchFamily="34" charset="0"/>
            </a:endParaRPr>
          </a:p>
          <a:p>
            <a:pPr marL="285750" indent="-285750" algn="just">
              <a:lnSpc>
                <a:spcPct val="110000"/>
              </a:lnSpc>
              <a:spcAft>
                <a:spcPts val="800"/>
              </a:spcAft>
              <a:buFont typeface="Wingdings" pitchFamily="2" charset="2"/>
              <a:buChar char="v"/>
            </a:pPr>
            <a:r>
              <a:rPr lang="uk-UA" sz="1800" dirty="0">
                <a:solidFill>
                  <a:srgbClr val="C0000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 Колір</a:t>
            </a:r>
            <a:endParaRPr lang="ru-UA" sz="1400" dirty="0">
              <a:solidFill>
                <a:srgbClr val="C00000"/>
              </a:solidFill>
              <a:effectLst/>
              <a:latin typeface="Bookman Old Style" panose="02050604050505020204" pitchFamily="18" charset="0"/>
              <a:ea typeface="Calibri" panose="020F0502020204030204" pitchFamily="34" charset="0"/>
            </a:endParaRPr>
          </a:p>
          <a:p>
            <a:pPr algn="just">
              <a:lnSpc>
                <a:spcPct val="110000"/>
              </a:lnSpc>
              <a:spcAft>
                <a:spcPts val="800"/>
              </a:spcAft>
            </a:pPr>
            <a:r>
              <a:rPr lang="uk-UA" sz="1800" dirty="0">
                <a:solidFill>
                  <a:srgbClr val="00000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     </a:t>
            </a:r>
            <a:r>
              <a:rPr lang="uk-UA" sz="1800" dirty="0">
                <a:solidFill>
                  <a:schemeClr val="accent1">
                    <a:lumMod val="75000"/>
                  </a:schemeClr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Світло-коричневий.</a:t>
            </a:r>
            <a:endParaRPr lang="ru-UA" sz="1400" dirty="0">
              <a:solidFill>
                <a:schemeClr val="accent1">
                  <a:lumMod val="75000"/>
                </a:schemeClr>
              </a:solidFill>
              <a:effectLst/>
              <a:latin typeface="Bookman Old Style" panose="02050604050505020204" pitchFamily="18" charset="0"/>
              <a:ea typeface="Calibri" panose="020F0502020204030204" pitchFamily="34" charset="0"/>
            </a:endParaRPr>
          </a:p>
          <a:p>
            <a:pPr marL="285750" indent="-285750">
              <a:lnSpc>
                <a:spcPct val="106000"/>
              </a:lnSpc>
              <a:spcAft>
                <a:spcPts val="800"/>
              </a:spcAft>
              <a:buFont typeface="Wingdings" pitchFamily="2" charset="2"/>
              <a:buChar char="v"/>
            </a:pPr>
            <a:r>
              <a:rPr lang="uk-UA" sz="1800" dirty="0">
                <a:solidFill>
                  <a:srgbClr val="C0000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 Консистенція</a:t>
            </a:r>
            <a:endParaRPr lang="ru-UA" sz="1400" dirty="0">
              <a:effectLst/>
              <a:latin typeface="Bookman Old Style" panose="02050604050505020204" pitchFamily="18" charset="0"/>
              <a:ea typeface="Calibri" panose="020F0502020204030204" pitchFamily="34" charset="0"/>
            </a:endParaRPr>
          </a:p>
          <a:p>
            <a:pPr>
              <a:lnSpc>
                <a:spcPct val="106000"/>
              </a:lnSpc>
              <a:spcAft>
                <a:spcPts val="800"/>
              </a:spcAft>
            </a:pPr>
            <a:r>
              <a:rPr lang="uk-UA" sz="1800" dirty="0"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       </a:t>
            </a:r>
            <a:r>
              <a:rPr lang="uk-UA" sz="1800" dirty="0">
                <a:solidFill>
                  <a:schemeClr val="accent1">
                    <a:lumMod val="75000"/>
                  </a:schemeClr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Соковита, м’яка, ніжна</a:t>
            </a:r>
            <a:r>
              <a:rPr lang="uk-UA" sz="1800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UA" sz="1400" dirty="0">
              <a:solidFill>
                <a:schemeClr val="accent1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3ABFD1A1-A28C-C344-0B9B-5EE2ED1CD75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8345" y="3577039"/>
            <a:ext cx="4695568" cy="3118954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388EC7DA-BAAE-7F5A-CC98-251850328FC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13366" y="80025"/>
            <a:ext cx="3579780" cy="3579780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ED6B6D64-5F9B-C171-78A2-F0010ACDB53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53913" y="2346153"/>
            <a:ext cx="3334852" cy="2215121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C6B1D111-3273-5576-995F-2E53603B7459}"/>
              </a:ext>
            </a:extLst>
          </p:cNvPr>
          <p:cNvSpPr txBox="1"/>
          <p:nvPr/>
        </p:nvSpPr>
        <p:spPr>
          <a:xfrm>
            <a:off x="6093424" y="4561274"/>
            <a:ext cx="157176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000" b="1" dirty="0">
                <a:solidFill>
                  <a:srgbClr val="C00000"/>
                </a:solidFill>
              </a:rPr>
              <a:t>Чахохбілі</a:t>
            </a:r>
          </a:p>
        </p:txBody>
      </p:sp>
    </p:spTree>
    <p:extLst>
      <p:ext uri="{BB962C8B-B14F-4D97-AF65-F5344CB8AC3E}">
        <p14:creationId xmlns:p14="http://schemas.microsoft.com/office/powerpoint/2010/main" val="276455607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>
            <a:extLst>
              <a:ext uri="{FF2B5EF4-FFF2-40B4-BE49-F238E27FC236}">
                <a16:creationId xmlns:a16="http://schemas.microsoft.com/office/drawing/2014/main" id="{30026922-70C6-120E-FEAE-E00ED9E2E44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8930798"/>
              </p:ext>
            </p:extLst>
          </p:nvPr>
        </p:nvGraphicFramePr>
        <p:xfrm>
          <a:off x="86497" y="817955"/>
          <a:ext cx="12105503" cy="5941191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539121">
                  <a:extLst>
                    <a:ext uri="{9D8B030D-6E8A-4147-A177-3AD203B41FA5}">
                      <a16:colId xmlns:a16="http://schemas.microsoft.com/office/drawing/2014/main" val="2116937079"/>
                    </a:ext>
                  </a:extLst>
                </a:gridCol>
                <a:gridCol w="2155723">
                  <a:extLst>
                    <a:ext uri="{9D8B030D-6E8A-4147-A177-3AD203B41FA5}">
                      <a16:colId xmlns:a16="http://schemas.microsoft.com/office/drawing/2014/main" val="1068976558"/>
                    </a:ext>
                  </a:extLst>
                </a:gridCol>
                <a:gridCol w="754313">
                  <a:extLst>
                    <a:ext uri="{9D8B030D-6E8A-4147-A177-3AD203B41FA5}">
                      <a16:colId xmlns:a16="http://schemas.microsoft.com/office/drawing/2014/main" val="2738126998"/>
                    </a:ext>
                  </a:extLst>
                </a:gridCol>
                <a:gridCol w="754313">
                  <a:extLst>
                    <a:ext uri="{9D8B030D-6E8A-4147-A177-3AD203B41FA5}">
                      <a16:colId xmlns:a16="http://schemas.microsoft.com/office/drawing/2014/main" val="586878459"/>
                    </a:ext>
                  </a:extLst>
                </a:gridCol>
                <a:gridCol w="1509384">
                  <a:extLst>
                    <a:ext uri="{9D8B030D-6E8A-4147-A177-3AD203B41FA5}">
                      <a16:colId xmlns:a16="http://schemas.microsoft.com/office/drawing/2014/main" val="2807082659"/>
                    </a:ext>
                  </a:extLst>
                </a:gridCol>
                <a:gridCol w="1288871">
                  <a:extLst>
                    <a:ext uri="{9D8B030D-6E8A-4147-A177-3AD203B41FA5}">
                      <a16:colId xmlns:a16="http://schemas.microsoft.com/office/drawing/2014/main" val="2099640753"/>
                    </a:ext>
                  </a:extLst>
                </a:gridCol>
                <a:gridCol w="5103778">
                  <a:extLst>
                    <a:ext uri="{9D8B030D-6E8A-4147-A177-3AD203B41FA5}">
                      <a16:colId xmlns:a16="http://schemas.microsoft.com/office/drawing/2014/main" val="1950402488"/>
                    </a:ext>
                  </a:extLst>
                </a:gridCol>
              </a:tblGrid>
              <a:tr h="474938">
                <a:tc rowSpan="2"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Bef>
                          <a:spcPts val="2400"/>
                        </a:spcBef>
                        <a:spcAft>
                          <a:spcPts val="800"/>
                        </a:spcAft>
                      </a:pPr>
                      <a:r>
                        <a:rPr lang="uk-UA" sz="1200" dirty="0">
                          <a:effectLst/>
                        </a:rPr>
                        <a:t>№</a:t>
                      </a:r>
                      <a:endParaRPr lang="ru-UA" sz="1200" dirty="0">
                        <a:effectLst/>
                      </a:endParaRPr>
                    </a:p>
                    <a:p>
                      <a:pPr algn="ctr">
                        <a:lnSpc>
                          <a:spcPct val="106000"/>
                        </a:lnSpc>
                        <a:spcBef>
                          <a:spcPts val="2400"/>
                        </a:spcBef>
                        <a:spcAft>
                          <a:spcPts val="800"/>
                        </a:spcAft>
                      </a:pPr>
                      <a:r>
                        <a:rPr lang="uk-UA" sz="1200" dirty="0">
                          <a:effectLst/>
                        </a:rPr>
                        <a:t>з/</a:t>
                      </a:r>
                      <a:r>
                        <a:rPr lang="uk-UA" sz="1200" dirty="0" err="1">
                          <a:effectLst/>
                        </a:rPr>
                        <a:t>п</a:t>
                      </a:r>
                      <a:endParaRPr lang="ru-UA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2691" marR="42691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Bef>
                          <a:spcPts val="1000"/>
                        </a:spcBef>
                        <a:spcAft>
                          <a:spcPts val="800"/>
                        </a:spcAft>
                      </a:pPr>
                      <a:r>
                        <a:rPr lang="uk-UA" sz="1200" dirty="0">
                          <a:effectLst/>
                        </a:rPr>
                        <a:t>Найменування продуктів</a:t>
                      </a:r>
                      <a:endParaRPr lang="ru-UA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2691" marR="42691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Витрати сировини на 1 порцію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2691" marR="42691" marT="0" marB="0" anchor="ctr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Послідовність операцій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2691" marR="42691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Обладнання,</a:t>
                      </a:r>
                      <a:endParaRPr lang="ru-UA" sz="1200">
                        <a:effectLst/>
                      </a:endParaRPr>
                    </a:p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Інструмент,</a:t>
                      </a:r>
                      <a:endParaRPr lang="ru-UA" sz="1200">
                        <a:effectLst/>
                      </a:endParaRPr>
                    </a:p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Інвентар та посуд.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2691" marR="42691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Bef>
                          <a:spcPts val="2400"/>
                        </a:spcBef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Технологія приготування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2691" marR="42691" marT="0" marB="0" anchor="ctr"/>
                </a:tc>
                <a:extLst>
                  <a:ext uri="{0D108BD9-81ED-4DB2-BD59-A6C34878D82A}">
                    <a16:rowId xmlns:a16="http://schemas.microsoft.com/office/drawing/2014/main" val="2001254993"/>
                  </a:ext>
                </a:extLst>
              </a:tr>
              <a:tr h="603677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Bef>
                          <a:spcPts val="1000"/>
                        </a:spcBef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Б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2691" marR="4269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Bef>
                          <a:spcPts val="1000"/>
                        </a:spcBef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Н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2691" marR="42691" marT="0" marB="0" anchor="ctr"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71988616"/>
                  </a:ext>
                </a:extLst>
              </a:tr>
              <a:tr h="212655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1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2691" marR="4269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Курчата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2691" marR="4269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414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2691" marR="4269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290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2691" marR="42691" marT="0" marB="0"/>
                </a:tc>
                <a:tc rowSpan="6"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1.Кулінарна обробка курчат, </a:t>
                      </a:r>
                      <a:endParaRPr lang="ru-UA" sz="1200">
                        <a:effectLst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2.МКО овочів.</a:t>
                      </a:r>
                      <a:endParaRPr lang="ru-UA" sz="1200">
                        <a:effectLst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3.Придання тушці плоскої форми.</a:t>
                      </a:r>
                      <a:endParaRPr lang="ru-UA" sz="1200">
                        <a:effectLst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4.Змащування сметаною.</a:t>
                      </a:r>
                      <a:endParaRPr lang="ru-UA" sz="1200">
                        <a:effectLst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5.Смаження.</a:t>
                      </a:r>
                      <a:endParaRPr lang="ru-UA" sz="1200">
                        <a:effectLst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6.Оформлення, відпуск </a:t>
                      </a:r>
                      <a:endParaRPr lang="ru-UA" sz="1200">
                        <a:effectLst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 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2691" marR="42691" marT="0" marB="0"/>
                </a:tc>
                <a:tc rowSpan="6"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Обладнання:</a:t>
                      </a:r>
                      <a:endParaRPr lang="ru-UA" sz="1200">
                        <a:effectLst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електрична плита,</a:t>
                      </a:r>
                      <a:endParaRPr lang="ru-UA" sz="1200">
                        <a:effectLst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виробничий стіл,</a:t>
                      </a:r>
                      <a:endParaRPr lang="ru-UA" sz="1200">
                        <a:effectLst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ваги;</a:t>
                      </a:r>
                      <a:endParaRPr lang="ru-UA" sz="1200">
                        <a:effectLst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інструмент та</a:t>
                      </a:r>
                      <a:endParaRPr lang="ru-UA" sz="1200">
                        <a:effectLst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інвентар: </a:t>
                      </a:r>
                      <a:endParaRPr lang="ru-UA" sz="1200">
                        <a:effectLst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каструля, сотейник, сковорода.</a:t>
                      </a:r>
                      <a:endParaRPr lang="ru-UA" sz="1200">
                        <a:effectLst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обробна дошка, </a:t>
                      </a:r>
                      <a:endParaRPr lang="ru-UA" sz="1200">
                        <a:effectLst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ножі, ємність для спецій, миски різної ємності.</a:t>
                      </a:r>
                      <a:endParaRPr lang="ru-UA" sz="1200">
                        <a:effectLst/>
                      </a:endParaRPr>
                    </a:p>
                    <a:p>
                      <a:pPr algn="just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посуд:</a:t>
                      </a:r>
                      <a:endParaRPr lang="ru-UA" sz="1200">
                        <a:effectLst/>
                      </a:endParaRPr>
                    </a:p>
                    <a:p>
                      <a:pPr algn="just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мілка столова тарілка.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2691" marR="42691" marT="0" marB="0"/>
                </a:tc>
                <a:tc rowSpan="6"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 У підготовлених курчат розрубують грудку в довжину, після чого придають тушці плоску форму  посипають сіллю, змащують сметаною  і смажать з обох сторін на розігрітій сковороді з маслом під пресом.</a:t>
                      </a:r>
                      <a:endParaRPr lang="ru-UA" sz="1200">
                        <a:effectLst/>
                      </a:endParaRPr>
                    </a:p>
                    <a:p>
                      <a:pPr algn="just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Смажені курчата прикрашають зеленню, Окремо подають соус ткемалі.</a:t>
                      </a:r>
                      <a:endParaRPr lang="ru-UA" sz="1200">
                        <a:effectLst/>
                      </a:endParaRPr>
                    </a:p>
                    <a:p>
                      <a:pPr algn="just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 </a:t>
                      </a:r>
                      <a:endParaRPr lang="ru-UA" sz="1200">
                        <a:effectLst/>
                      </a:endParaRPr>
                    </a:p>
                    <a:p>
                      <a:pPr indent="241300" algn="just">
                        <a:lnSpc>
                          <a:spcPct val="110000"/>
                        </a:lnSpc>
                        <a:spcAft>
                          <a:spcPts val="1000"/>
                        </a:spcAft>
                      </a:pPr>
                      <a:r>
                        <a:rPr lang="uk-UA" sz="1200">
                          <a:effectLst/>
                        </a:rPr>
                        <a:t> 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2691" marR="42691" marT="0" marB="0"/>
                </a:tc>
                <a:extLst>
                  <a:ext uri="{0D108BD9-81ED-4DB2-BD59-A6C34878D82A}">
                    <a16:rowId xmlns:a16="http://schemas.microsoft.com/office/drawing/2014/main" val="935893384"/>
                  </a:ext>
                </a:extLst>
              </a:tr>
              <a:tr h="212655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2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2691" marR="4269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 dirty="0">
                          <a:effectLst/>
                        </a:rPr>
                        <a:t>Мало вершкове</a:t>
                      </a:r>
                      <a:endParaRPr lang="ru-UA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2691" marR="4269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18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2691" marR="4269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18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2691" marR="42691" marT="0" marB="0"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41199307"/>
                  </a:ext>
                </a:extLst>
              </a:tr>
              <a:tr h="212655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3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2691" marR="4269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Сметана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2691" marR="4269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5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2691" marR="4269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5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2691" marR="42691" marT="0" marB="0"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19475356"/>
                  </a:ext>
                </a:extLst>
              </a:tr>
              <a:tr h="212655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 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2691" marR="4269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Маса смажених курчат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2691" marR="4269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-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2691" marR="4269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200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2691" marR="42691" marT="0" marB="0"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84622231"/>
                  </a:ext>
                </a:extLst>
              </a:tr>
              <a:tr h="212655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 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2691" marR="4269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Соус ткемалі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2691" marR="4269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50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2691" marR="4269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50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2691" marR="42691" marT="0" marB="0"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93661417"/>
                  </a:ext>
                </a:extLst>
              </a:tr>
              <a:tr h="3799301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 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2691" marR="4269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 dirty="0">
                          <a:effectLst/>
                        </a:rPr>
                        <a:t>Вихід</a:t>
                      </a:r>
                      <a:endParaRPr lang="ru-UA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2691" marR="4269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 dirty="0">
                          <a:effectLst/>
                        </a:rPr>
                        <a:t>-</a:t>
                      </a:r>
                      <a:endParaRPr lang="ru-UA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2691" marR="4269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 dirty="0">
                          <a:effectLst/>
                        </a:rPr>
                        <a:t>250/150</a:t>
                      </a:r>
                      <a:endParaRPr lang="ru-UA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2691" marR="42691" marT="0" marB="0"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9984321"/>
                  </a:ext>
                </a:extLst>
              </a:tr>
            </a:tbl>
          </a:graphicData>
        </a:graphic>
      </p:graphicFrame>
      <p:sp>
        <p:nvSpPr>
          <p:cNvPr id="3" name="Rectangle 1">
            <a:extLst>
              <a:ext uri="{FF2B5EF4-FFF2-40B4-BE49-F238E27FC236}">
                <a16:creationId xmlns:a16="http://schemas.microsoft.com/office/drawing/2014/main" id="{3E445AAB-5431-788D-F305-6FFF7C6409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06758" y="0"/>
            <a:ext cx="8927826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2413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2413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ru-UA" sz="1400" b="1" i="0" u="none" strike="noStrike" cap="none" normalizeH="0" baseline="0" dirty="0">
                <a:ln>
                  <a:noFill/>
                </a:ln>
                <a:solidFill>
                  <a:schemeClr val="accent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                         ІНСТРУКЦІЙНО-ТЕХНОЛОГІЧНА КАРТКА</a:t>
            </a:r>
            <a:endParaRPr kumimoji="0" lang="uk-UA" altLang="ru-UA" sz="1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0" marR="0" lvl="0" indent="2413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ru-UA" sz="1400" b="1" i="0" u="none" strike="noStrike" cap="none" normalizeH="0" baseline="0" dirty="0">
                <a:ln>
                  <a:noFill/>
                </a:ln>
                <a:solidFill>
                  <a:schemeClr val="accent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           Найменування: «Курчата </a:t>
            </a:r>
            <a:r>
              <a:rPr kumimoji="0" lang="uk-UA" altLang="ru-UA" sz="1400" b="1" i="0" u="none" strike="noStrike" cap="none" normalizeH="0" baseline="0" dirty="0" err="1">
                <a:ln>
                  <a:noFill/>
                </a:ln>
                <a:solidFill>
                  <a:schemeClr val="accent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табака</a:t>
            </a:r>
            <a:r>
              <a:rPr kumimoji="0" lang="uk-UA" altLang="ru-UA" sz="1400" b="1" i="0" u="none" strike="noStrike" cap="none" normalizeH="0" baseline="0" dirty="0">
                <a:ln>
                  <a:noFill/>
                </a:ln>
                <a:solidFill>
                  <a:schemeClr val="accent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(грузинська національна страва)»</a:t>
            </a:r>
            <a:endParaRPr kumimoji="0" lang="uk-UA" altLang="ru-UA" sz="1000" b="0" i="0" u="none" strike="noStrike" cap="none" normalizeH="0" baseline="0" dirty="0">
              <a:ln>
                <a:noFill/>
              </a:ln>
              <a:solidFill>
                <a:schemeClr val="accent3"/>
              </a:solidFill>
              <a:effectLst/>
              <a:latin typeface="Arial" panose="020B0604020202020204" pitchFamily="34" charset="0"/>
            </a:endParaRPr>
          </a:p>
          <a:p>
            <a:pPr marL="0" marR="0" lvl="0" indent="2413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ru-UA" sz="1400" b="0" i="0" u="none" strike="noStrike" cap="none" normalizeH="0" baseline="0" dirty="0">
                <a:ln>
                  <a:noFill/>
                </a:ln>
                <a:solidFill>
                  <a:schemeClr val="accent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№729 по </a:t>
            </a:r>
            <a:r>
              <a:rPr kumimoji="0" lang="uk-UA" altLang="ru-UA" sz="1400" b="0" i="0" u="none" strike="noStrike" cap="none" normalizeH="0" baseline="0" dirty="0" err="1">
                <a:ln>
                  <a:noFill/>
                </a:ln>
                <a:solidFill>
                  <a:schemeClr val="accent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Сборнику</a:t>
            </a:r>
            <a:r>
              <a:rPr kumimoji="0" lang="uk-UA" altLang="ru-UA" sz="1400" b="0" i="0" u="none" strike="noStrike" cap="none" normalizeH="0" baseline="0" dirty="0">
                <a:ln>
                  <a:noFill/>
                </a:ln>
                <a:solidFill>
                  <a:schemeClr val="accent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рецептур блюд </a:t>
            </a:r>
            <a:r>
              <a:rPr kumimoji="0" lang="uk-UA" altLang="ru-UA" sz="1400" b="0" i="0" u="none" strike="noStrike" cap="none" normalizeH="0" baseline="0" dirty="0" err="1">
                <a:ln>
                  <a:noFill/>
                </a:ln>
                <a:solidFill>
                  <a:schemeClr val="accent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и</a:t>
            </a:r>
            <a:r>
              <a:rPr kumimoji="0" lang="uk-UA" altLang="ru-UA" sz="1400" b="0" i="0" u="none" strike="noStrike" cap="none" normalizeH="0" baseline="0" dirty="0">
                <a:ln>
                  <a:noFill/>
                </a:ln>
                <a:solidFill>
                  <a:schemeClr val="accent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uk-UA" altLang="ru-UA" sz="1400" b="0" i="0" u="none" strike="noStrike" cap="none" normalizeH="0" baseline="0" dirty="0" err="1">
                <a:ln>
                  <a:noFill/>
                </a:ln>
                <a:solidFill>
                  <a:schemeClr val="accent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кулинарних</a:t>
            </a:r>
            <a:r>
              <a:rPr kumimoji="0" lang="uk-UA" altLang="ru-UA" sz="1400" b="0" i="0" u="none" strike="noStrike" cap="none" normalizeH="0" baseline="0" dirty="0">
                <a:ln>
                  <a:noFill/>
                </a:ln>
                <a:solidFill>
                  <a:schemeClr val="accent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uk-UA" altLang="ru-UA" sz="1400" b="0" i="0" u="none" strike="noStrike" cap="none" normalizeH="0" baseline="0" dirty="0" err="1">
                <a:ln>
                  <a:noFill/>
                </a:ln>
                <a:solidFill>
                  <a:schemeClr val="accent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изделий</a:t>
            </a:r>
            <a:r>
              <a:rPr kumimoji="0" lang="uk-UA" altLang="ru-UA" sz="1400" b="0" i="0" u="none" strike="noStrike" cap="none" normalizeH="0" baseline="0" dirty="0">
                <a:ln>
                  <a:noFill/>
                </a:ln>
                <a:solidFill>
                  <a:schemeClr val="accent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для </a:t>
            </a:r>
            <a:r>
              <a:rPr kumimoji="0" lang="uk-UA" altLang="ru-UA" sz="1400" b="0" i="0" u="none" strike="noStrike" cap="none" normalizeH="0" baseline="0" dirty="0" err="1">
                <a:ln>
                  <a:noFill/>
                </a:ln>
                <a:solidFill>
                  <a:schemeClr val="accent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предприятий</a:t>
            </a:r>
            <a:r>
              <a:rPr kumimoji="0" lang="uk-UA" altLang="ru-UA" sz="1400" b="0" i="0" u="none" strike="noStrike" cap="none" normalizeH="0" baseline="0" dirty="0">
                <a:ln>
                  <a:noFill/>
                </a:ln>
                <a:solidFill>
                  <a:schemeClr val="accent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uk-UA" altLang="ru-UA" sz="1400" b="0" i="0" u="none" strike="noStrike" cap="none" normalizeH="0" baseline="0" dirty="0" err="1">
                <a:ln>
                  <a:noFill/>
                </a:ln>
                <a:solidFill>
                  <a:schemeClr val="accent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общественного</a:t>
            </a:r>
            <a:r>
              <a:rPr kumimoji="0" lang="uk-UA" altLang="ru-UA" sz="1400" b="0" i="0" u="none" strike="noStrike" cap="none" normalizeH="0" baseline="0" dirty="0">
                <a:ln>
                  <a:noFill/>
                </a:ln>
                <a:solidFill>
                  <a:schemeClr val="accent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uk-UA" altLang="ru-UA" sz="1400" b="0" i="0" u="none" strike="noStrike" cap="none" normalizeH="0" baseline="0" dirty="0" err="1">
                <a:ln>
                  <a:noFill/>
                </a:ln>
                <a:solidFill>
                  <a:schemeClr val="accent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питания</a:t>
            </a:r>
            <a:endParaRPr kumimoji="0" lang="uk-UA" altLang="ru-UA" sz="1000" b="0" i="0" u="none" strike="noStrike" cap="none" normalizeH="0" baseline="0" dirty="0">
              <a:ln>
                <a:noFill/>
              </a:ln>
              <a:solidFill>
                <a:schemeClr val="accent3"/>
              </a:solidFill>
              <a:effectLst/>
              <a:latin typeface="Arial" panose="020B0604020202020204" pitchFamily="34" charset="0"/>
            </a:endParaRPr>
          </a:p>
          <a:p>
            <a:pPr marL="0" marR="0" lvl="0" indent="2413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altLang="ru-UA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898394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12ABB03-6EB2-3D94-04E2-33361CC534AF}"/>
              </a:ext>
            </a:extLst>
          </p:cNvPr>
          <p:cNvSpPr txBox="1"/>
          <p:nvPr/>
        </p:nvSpPr>
        <p:spPr>
          <a:xfrm>
            <a:off x="0" y="0"/>
            <a:ext cx="9147088" cy="357488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06000"/>
              </a:lnSpc>
              <a:spcAft>
                <a:spcPts val="800"/>
              </a:spcAft>
              <a:buFont typeface="Wingdings" pitchFamily="2" charset="2"/>
              <a:buChar char="v"/>
            </a:pPr>
            <a:r>
              <a:rPr lang="uk-UA" dirty="0">
                <a:solidFill>
                  <a:srgbClr val="C00000"/>
                </a:solidFill>
                <a:latin typeface="Bookman Old Style" panose="02050604050505020204" pitchFamily="18" charset="0"/>
                <a:ea typeface="Times New Roman" panose="02020603050405020304" pitchFamily="18" charset="0"/>
              </a:rPr>
              <a:t>Зовнішній вигляд</a:t>
            </a:r>
            <a:endParaRPr lang="uk-UA" sz="1800" dirty="0">
              <a:solidFill>
                <a:srgbClr val="C00000"/>
              </a:solidFill>
              <a:effectLst/>
              <a:latin typeface="Bookman Old Style" panose="020506040505050202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06000"/>
              </a:lnSpc>
              <a:spcAft>
                <a:spcPts val="800"/>
              </a:spcAft>
            </a:pPr>
            <a:r>
              <a:rPr lang="uk-UA" sz="1800" dirty="0">
                <a:solidFill>
                  <a:schemeClr val="accent3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     Смажена птиця має рівномірний золотистий колір.</a:t>
            </a:r>
            <a:endParaRPr lang="ru-UA" sz="1400" dirty="0">
              <a:solidFill>
                <a:schemeClr val="accent3"/>
              </a:solidFill>
              <a:effectLst/>
              <a:latin typeface="Bookman Old Style" panose="02050604050505020204" pitchFamily="18" charset="0"/>
              <a:ea typeface="Calibri" panose="020F0502020204030204" pitchFamily="34" charset="0"/>
            </a:endParaRPr>
          </a:p>
          <a:p>
            <a:pPr marL="285750" indent="-285750">
              <a:lnSpc>
                <a:spcPct val="106000"/>
              </a:lnSpc>
              <a:spcAft>
                <a:spcPts val="800"/>
              </a:spcAft>
              <a:buFont typeface="Wingdings" pitchFamily="2" charset="2"/>
              <a:buChar char="v"/>
            </a:pPr>
            <a:r>
              <a:rPr lang="uk-UA" sz="1800" dirty="0">
                <a:solidFill>
                  <a:srgbClr val="C0000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 Смак</a:t>
            </a:r>
            <a:endParaRPr lang="ru-UA" sz="1400" dirty="0">
              <a:effectLst/>
              <a:latin typeface="Bookman Old Style" panose="02050604050505020204" pitchFamily="18" charset="0"/>
              <a:ea typeface="Calibri" panose="020F0502020204030204" pitchFamily="34" charset="0"/>
            </a:endParaRPr>
          </a:p>
          <a:p>
            <a:pPr algn="just">
              <a:lnSpc>
                <a:spcPct val="110000"/>
              </a:lnSpc>
              <a:spcAft>
                <a:spcPts val="800"/>
              </a:spcAft>
            </a:pPr>
            <a:r>
              <a:rPr lang="uk-UA" sz="1800" dirty="0">
                <a:solidFill>
                  <a:srgbClr val="00000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     </a:t>
            </a:r>
            <a:r>
              <a:rPr lang="uk-UA" sz="1800" dirty="0">
                <a:solidFill>
                  <a:schemeClr val="accent3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Смаженого м’яса птиці з ароматом спецій.</a:t>
            </a:r>
            <a:endParaRPr lang="ru-UA" sz="1400" dirty="0">
              <a:solidFill>
                <a:schemeClr val="accent3"/>
              </a:solidFill>
              <a:effectLst/>
              <a:latin typeface="Bookman Old Style" panose="02050604050505020204" pitchFamily="18" charset="0"/>
              <a:ea typeface="Calibri" panose="020F0502020204030204" pitchFamily="34" charset="0"/>
            </a:endParaRPr>
          </a:p>
          <a:p>
            <a:pPr marL="285750" indent="-285750" algn="just">
              <a:lnSpc>
                <a:spcPct val="110000"/>
              </a:lnSpc>
              <a:spcAft>
                <a:spcPts val="800"/>
              </a:spcAft>
              <a:buFont typeface="Wingdings" pitchFamily="2" charset="2"/>
              <a:buChar char="v"/>
            </a:pPr>
            <a:r>
              <a:rPr lang="uk-UA" sz="1800" dirty="0">
                <a:solidFill>
                  <a:srgbClr val="C0000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 Колір</a:t>
            </a:r>
            <a:endParaRPr lang="ru-UA" sz="1400" dirty="0">
              <a:solidFill>
                <a:srgbClr val="C00000"/>
              </a:solidFill>
              <a:effectLst/>
              <a:latin typeface="Bookman Old Style" panose="02050604050505020204" pitchFamily="18" charset="0"/>
              <a:ea typeface="Calibri" panose="020F0502020204030204" pitchFamily="34" charset="0"/>
            </a:endParaRPr>
          </a:p>
          <a:p>
            <a:pPr algn="just">
              <a:lnSpc>
                <a:spcPct val="110000"/>
              </a:lnSpc>
              <a:spcAft>
                <a:spcPts val="800"/>
              </a:spcAft>
            </a:pPr>
            <a:r>
              <a:rPr lang="uk-UA" sz="1800" dirty="0">
                <a:solidFill>
                  <a:schemeClr val="accent3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     Світло-коричневий.</a:t>
            </a:r>
            <a:endParaRPr lang="ru-UA" sz="1400" dirty="0">
              <a:solidFill>
                <a:schemeClr val="accent3"/>
              </a:solidFill>
              <a:effectLst/>
              <a:latin typeface="Bookman Old Style" panose="02050604050505020204" pitchFamily="18" charset="0"/>
              <a:ea typeface="Calibri" panose="020F0502020204030204" pitchFamily="34" charset="0"/>
            </a:endParaRPr>
          </a:p>
          <a:p>
            <a:pPr marL="285750" indent="-285750">
              <a:lnSpc>
                <a:spcPct val="106000"/>
              </a:lnSpc>
              <a:spcAft>
                <a:spcPts val="800"/>
              </a:spcAft>
              <a:buFont typeface="Wingdings" pitchFamily="2" charset="2"/>
              <a:buChar char="v"/>
            </a:pPr>
            <a:r>
              <a:rPr lang="uk-UA" sz="1800" dirty="0">
                <a:solidFill>
                  <a:srgbClr val="C0000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 </a:t>
            </a:r>
            <a:r>
              <a:rPr lang="uk-UA" dirty="0">
                <a:solidFill>
                  <a:srgbClr val="C00000"/>
                </a:solidFill>
                <a:latin typeface="Bookman Old Style" panose="02050604050505020204" pitchFamily="18" charset="0"/>
                <a:ea typeface="Times New Roman" panose="02020603050405020304" pitchFamily="18" charset="0"/>
              </a:rPr>
              <a:t>Консистенція</a:t>
            </a:r>
            <a:endParaRPr lang="ru-UA" sz="1400" dirty="0">
              <a:effectLst/>
              <a:latin typeface="Bookman Old Style" panose="02050604050505020204" pitchFamily="18" charset="0"/>
              <a:ea typeface="Calibri" panose="020F0502020204030204" pitchFamily="34" charset="0"/>
            </a:endParaRPr>
          </a:p>
          <a:p>
            <a:pPr>
              <a:lnSpc>
                <a:spcPct val="106000"/>
              </a:lnSpc>
              <a:spcAft>
                <a:spcPts val="800"/>
              </a:spcAft>
            </a:pPr>
            <a:r>
              <a:rPr lang="uk-UA" sz="1800" dirty="0"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      </a:t>
            </a:r>
            <a:r>
              <a:rPr lang="uk-UA" sz="1800" dirty="0">
                <a:solidFill>
                  <a:schemeClr val="accent3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Кірочка хрустка, соковита, м’яка, ніжна,</a:t>
            </a:r>
            <a:endParaRPr lang="ru-UA" sz="1400" dirty="0">
              <a:solidFill>
                <a:schemeClr val="accent3"/>
              </a:solidFill>
              <a:effectLst/>
              <a:latin typeface="Bookman Old Style" panose="02050604050505020204" pitchFamily="18" charset="0"/>
              <a:ea typeface="Calibri" panose="020F0502020204030204" pitchFamily="34" charset="0"/>
            </a:endParaRPr>
          </a:p>
          <a:p>
            <a:pPr>
              <a:lnSpc>
                <a:spcPct val="106000"/>
              </a:lnSpc>
              <a:spcAft>
                <a:spcPts val="800"/>
              </a:spcAft>
            </a:pP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 </a:t>
            </a:r>
            <a:endParaRPr lang="ru-UA" sz="1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67651F1C-5F26-BA3B-CD4F-0800AD6EDCB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26300" y="526284"/>
            <a:ext cx="4156675" cy="4156675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68F8BB10-7FF8-9498-31E5-A2E533F8419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87753" y="3574889"/>
            <a:ext cx="3702373" cy="2035079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C65C1275-01EF-87FB-65BB-5D15A2FCB224}"/>
              </a:ext>
            </a:extLst>
          </p:cNvPr>
          <p:cNvSpPr txBox="1"/>
          <p:nvPr/>
        </p:nvSpPr>
        <p:spPr>
          <a:xfrm>
            <a:off x="1668162" y="5770605"/>
            <a:ext cx="14491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dirty="0"/>
              <a:t>Соус </a:t>
            </a:r>
            <a:r>
              <a:rPr lang="uk-UA" dirty="0" err="1"/>
              <a:t>ткємалі</a:t>
            </a:r>
            <a:endParaRPr lang="uk-UA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0976D1E-3FD0-2F9B-CE50-96075DB52050}"/>
              </a:ext>
            </a:extLst>
          </p:cNvPr>
          <p:cNvSpPr txBox="1"/>
          <p:nvPr/>
        </p:nvSpPr>
        <p:spPr>
          <a:xfrm>
            <a:off x="8421542" y="4682959"/>
            <a:ext cx="17661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b="1" dirty="0">
                <a:solidFill>
                  <a:srgbClr val="C00000"/>
                </a:solidFill>
              </a:rPr>
              <a:t>Курчата </a:t>
            </a:r>
            <a:r>
              <a:rPr lang="uk-UA" b="1" dirty="0" err="1">
                <a:solidFill>
                  <a:srgbClr val="C00000"/>
                </a:solidFill>
              </a:rPr>
              <a:t>табака</a:t>
            </a:r>
            <a:endParaRPr lang="uk-UA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543718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>
            <a:extLst>
              <a:ext uri="{FF2B5EF4-FFF2-40B4-BE49-F238E27FC236}">
                <a16:creationId xmlns:a16="http://schemas.microsoft.com/office/drawing/2014/main" id="{0E4F3FFD-6CEF-55BF-F50D-7769C67BD33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864007"/>
              </p:ext>
            </p:extLst>
          </p:nvPr>
        </p:nvGraphicFramePr>
        <p:xfrm>
          <a:off x="1" y="707761"/>
          <a:ext cx="12192000" cy="6051385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533687">
                  <a:extLst>
                    <a:ext uri="{9D8B030D-6E8A-4147-A177-3AD203B41FA5}">
                      <a16:colId xmlns:a16="http://schemas.microsoft.com/office/drawing/2014/main" val="2946394835"/>
                    </a:ext>
                  </a:extLst>
                </a:gridCol>
                <a:gridCol w="1920971">
                  <a:extLst>
                    <a:ext uri="{9D8B030D-6E8A-4147-A177-3AD203B41FA5}">
                      <a16:colId xmlns:a16="http://schemas.microsoft.com/office/drawing/2014/main" val="3968217023"/>
                    </a:ext>
                  </a:extLst>
                </a:gridCol>
                <a:gridCol w="959732">
                  <a:extLst>
                    <a:ext uri="{9D8B030D-6E8A-4147-A177-3AD203B41FA5}">
                      <a16:colId xmlns:a16="http://schemas.microsoft.com/office/drawing/2014/main" val="20678134"/>
                    </a:ext>
                  </a:extLst>
                </a:gridCol>
                <a:gridCol w="959732">
                  <a:extLst>
                    <a:ext uri="{9D8B030D-6E8A-4147-A177-3AD203B41FA5}">
                      <a16:colId xmlns:a16="http://schemas.microsoft.com/office/drawing/2014/main" val="1093714529"/>
                    </a:ext>
                  </a:extLst>
                </a:gridCol>
                <a:gridCol w="1275881">
                  <a:extLst>
                    <a:ext uri="{9D8B030D-6E8A-4147-A177-3AD203B41FA5}">
                      <a16:colId xmlns:a16="http://schemas.microsoft.com/office/drawing/2014/main" val="3948612331"/>
                    </a:ext>
                  </a:extLst>
                </a:gridCol>
                <a:gridCol w="1275881">
                  <a:extLst>
                    <a:ext uri="{9D8B030D-6E8A-4147-A177-3AD203B41FA5}">
                      <a16:colId xmlns:a16="http://schemas.microsoft.com/office/drawing/2014/main" val="1419262801"/>
                    </a:ext>
                  </a:extLst>
                </a:gridCol>
                <a:gridCol w="5266116">
                  <a:extLst>
                    <a:ext uri="{9D8B030D-6E8A-4147-A177-3AD203B41FA5}">
                      <a16:colId xmlns:a16="http://schemas.microsoft.com/office/drawing/2014/main" val="3627565168"/>
                    </a:ext>
                  </a:extLst>
                </a:gridCol>
              </a:tblGrid>
              <a:tr h="344331">
                <a:tc rowSpan="2"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Bef>
                          <a:spcPts val="2400"/>
                        </a:spcBef>
                        <a:spcAft>
                          <a:spcPts val="800"/>
                        </a:spcAft>
                      </a:pPr>
                      <a:r>
                        <a:rPr lang="uk-UA" sz="1200" dirty="0">
                          <a:effectLst/>
                        </a:rPr>
                        <a:t>№/</a:t>
                      </a:r>
                      <a:r>
                        <a:rPr lang="uk-UA" sz="1200" dirty="0" err="1">
                          <a:effectLst/>
                        </a:rPr>
                        <a:t>п</a:t>
                      </a:r>
                      <a:endParaRPr lang="ru-UA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4438" marR="34438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Bef>
                          <a:spcPts val="1000"/>
                        </a:spcBef>
                        <a:spcAft>
                          <a:spcPts val="800"/>
                        </a:spcAft>
                      </a:pPr>
                      <a:r>
                        <a:rPr lang="uk-UA" sz="1200" dirty="0">
                          <a:effectLst/>
                        </a:rPr>
                        <a:t>Найменування продуктів</a:t>
                      </a:r>
                      <a:endParaRPr lang="ru-UA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4438" marR="34438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Витрати сировини на 1 порцію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4438" marR="34438" marT="0" marB="0" anchor="ctr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Послідовність операцій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4438" marR="34438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Обладнання,</a:t>
                      </a:r>
                      <a:endParaRPr lang="ru-UA" sz="1200">
                        <a:effectLst/>
                      </a:endParaRPr>
                    </a:p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Інструмент,</a:t>
                      </a:r>
                      <a:endParaRPr lang="ru-UA" sz="1200">
                        <a:effectLst/>
                      </a:endParaRPr>
                    </a:p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Інвентар та посуд.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4438" marR="34438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Bef>
                          <a:spcPts val="2400"/>
                        </a:spcBef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Технологія приготування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4438" marR="34438" marT="0" marB="0" anchor="ctr"/>
                </a:tc>
                <a:extLst>
                  <a:ext uri="{0D108BD9-81ED-4DB2-BD59-A6C34878D82A}">
                    <a16:rowId xmlns:a16="http://schemas.microsoft.com/office/drawing/2014/main" val="2744660221"/>
                  </a:ext>
                </a:extLst>
              </a:tr>
              <a:tr h="636711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Bef>
                          <a:spcPts val="1000"/>
                        </a:spcBef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Б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4438" marR="3443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Bef>
                          <a:spcPts val="1000"/>
                        </a:spcBef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Н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4438" marR="34438" marT="0" marB="0" anchor="ctr"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60664247"/>
                  </a:ext>
                </a:extLst>
              </a:tr>
              <a:tr h="168425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1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4438" marR="3443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Курка 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4438" marR="3443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154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4438" marR="3443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74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4438" marR="34438" marT="0" marB="0"/>
                </a:tc>
                <a:tc rowSpan="22"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 dirty="0">
                          <a:effectLst/>
                        </a:rPr>
                        <a:t>1.МКО курки.</a:t>
                      </a:r>
                      <a:endParaRPr lang="ru-UA" sz="1200" dirty="0">
                        <a:effectLst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 dirty="0">
                          <a:effectLst/>
                        </a:rPr>
                        <a:t>2.МКО овочів.</a:t>
                      </a:r>
                      <a:endParaRPr lang="ru-UA" sz="1200" dirty="0">
                        <a:effectLst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 dirty="0">
                          <a:effectLst/>
                        </a:rPr>
                        <a:t>3.Нарізання м’яса.</a:t>
                      </a:r>
                      <a:endParaRPr lang="ru-UA" sz="1200" dirty="0">
                        <a:effectLst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 dirty="0">
                          <a:effectLst/>
                        </a:rPr>
                        <a:t>4.Приготування котлетної маси.</a:t>
                      </a:r>
                      <a:endParaRPr lang="ru-UA" sz="1200" dirty="0">
                        <a:effectLst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 dirty="0">
                          <a:effectLst/>
                        </a:rPr>
                        <a:t>5.Порціонування</a:t>
                      </a:r>
                      <a:endParaRPr lang="ru-UA" sz="1200" dirty="0">
                        <a:effectLst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 dirty="0">
                          <a:effectLst/>
                        </a:rPr>
                        <a:t>6.Панірування,</a:t>
                      </a:r>
                      <a:endParaRPr lang="ru-UA" sz="1200" dirty="0">
                        <a:effectLst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 dirty="0">
                          <a:effectLst/>
                        </a:rPr>
                        <a:t>7.Формування.</a:t>
                      </a:r>
                      <a:endParaRPr lang="ru-UA" sz="1200" dirty="0">
                        <a:effectLst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 dirty="0">
                          <a:effectLst/>
                        </a:rPr>
                        <a:t>8.Смаження.</a:t>
                      </a:r>
                      <a:endParaRPr lang="ru-UA" sz="1200" dirty="0">
                        <a:effectLst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 dirty="0">
                          <a:effectLst/>
                        </a:rPr>
                        <a:t>9.Приготування гарніру.</a:t>
                      </a:r>
                      <a:endParaRPr lang="ru-UA" sz="1200" dirty="0">
                        <a:effectLst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 dirty="0">
                          <a:effectLst/>
                        </a:rPr>
                        <a:t>10.Приготування соусу.</a:t>
                      </a:r>
                      <a:endParaRPr lang="ru-UA" sz="1200" dirty="0">
                        <a:effectLst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 dirty="0">
                          <a:effectLst/>
                        </a:rPr>
                        <a:t>11.Оформлення.відпуск.</a:t>
                      </a:r>
                      <a:endParaRPr lang="ru-UA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4438" marR="34438" marT="0" marB="0"/>
                </a:tc>
                <a:tc rowSpan="22"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Обладнання:</a:t>
                      </a:r>
                      <a:endParaRPr lang="ru-UA" sz="1200">
                        <a:effectLst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електрична плита,</a:t>
                      </a:r>
                      <a:endParaRPr lang="ru-UA" sz="1200">
                        <a:effectLst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виробничий стіл, м’ясорубка.</a:t>
                      </a:r>
                      <a:endParaRPr lang="ru-UA" sz="1200">
                        <a:effectLst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ваги, жарова шафа, фритюрниця.</a:t>
                      </a:r>
                      <a:endParaRPr lang="ru-UA" sz="1200">
                        <a:effectLst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інструмент та</a:t>
                      </a:r>
                      <a:endParaRPr lang="ru-UA" sz="1200">
                        <a:effectLst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інвентар: </a:t>
                      </a:r>
                      <a:endParaRPr lang="ru-UA" sz="1200">
                        <a:effectLst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каструля, сотейник, сковорода.</a:t>
                      </a:r>
                      <a:endParaRPr lang="ru-UA" sz="1200">
                        <a:effectLst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обробна дошка, </a:t>
                      </a:r>
                      <a:endParaRPr lang="ru-UA" sz="1200">
                        <a:effectLst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ножі, ємність для спецій, миски різної ємності.</a:t>
                      </a:r>
                      <a:endParaRPr lang="ru-UA" sz="1200">
                        <a:effectLst/>
                      </a:endParaRPr>
                    </a:p>
                    <a:p>
                      <a:pPr algn="just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посуд:</a:t>
                      </a:r>
                      <a:endParaRPr lang="ru-UA" sz="1200">
                        <a:effectLst/>
                      </a:endParaRPr>
                    </a:p>
                    <a:p>
                      <a:pPr algn="just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мілка столова тарілка.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4438" marR="34438" marT="0" marB="0"/>
                </a:tc>
                <a:tc rowSpan="22"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 dirty="0">
                          <a:effectLst/>
                        </a:rPr>
                        <a:t> М’ясо птиці без шкіри і кісток нарізають шматочками, пропускають через м’ясорубку разом з внутрішнім жиром, з’єднують з розмоченим у молоці або воді пшеничним хлібом без скоринки, додають сіль, перемішують, ще раз перекручують на м’ясорубці і масу вибивають. Готову котлетну масу розподіляють на порції, обкачують у сухарях і формують котлети </a:t>
                      </a:r>
                      <a:r>
                        <a:rPr lang="uk-UA" sz="1200" dirty="0" err="1">
                          <a:effectLst/>
                        </a:rPr>
                        <a:t>овально</a:t>
                      </a:r>
                      <a:r>
                        <a:rPr lang="uk-UA" sz="1200" dirty="0">
                          <a:effectLst/>
                        </a:rPr>
                        <a:t>-приплюснутої форми, смажать з обох боків і доводять до готовності в жаровій шафі.</a:t>
                      </a:r>
                      <a:endParaRPr lang="ru-UA" sz="1200" dirty="0">
                        <a:effectLst/>
                      </a:endParaRPr>
                    </a:p>
                    <a:p>
                      <a:pPr algn="just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 dirty="0">
                          <a:effectLst/>
                        </a:rPr>
                        <a:t> Приготування гарніру:  Нарізану сиру картоплю брусочками промивають у холодній воді , обсушують, кладуть у киплячий жир і смажать до утворення рум’яної кірочки. Смажену картоплю виймають шумівкою, кладуть у друшляк, для стікання жиру, посипають дрібною сіллю і </a:t>
                      </a:r>
                      <a:r>
                        <a:rPr lang="uk-UA" sz="1200" dirty="0" err="1">
                          <a:effectLst/>
                        </a:rPr>
                        <a:t>струшують.З</a:t>
                      </a:r>
                      <a:r>
                        <a:rPr lang="uk-UA" sz="1200" dirty="0">
                          <a:effectLst/>
                        </a:rPr>
                        <a:t>  маринованих  грибів  та зеленого  горошку зливаємо розсіл.</a:t>
                      </a:r>
                      <a:endParaRPr lang="ru-UA" sz="1200" dirty="0">
                        <a:effectLst/>
                      </a:endParaRPr>
                    </a:p>
                    <a:p>
                      <a:pPr algn="just">
                        <a:lnSpc>
                          <a:spcPct val="106000"/>
                        </a:lnSpc>
                        <a:spcAft>
                          <a:spcPts val="1000"/>
                        </a:spcAft>
                      </a:pPr>
                      <a:r>
                        <a:rPr lang="uk-UA" sz="1200" dirty="0">
                          <a:effectLst/>
                        </a:rPr>
                        <a:t> Соус «Білий основний». Гаряче біле борошняне пасерують поступово розводять білим бульйоном. Після цього в соус кладуть нарізану цибулю, петрушку й варять 25—30 хв. при слабкому кипінні, часто помішуючи лопаткою щоб уникнути пригоряння. Готовий соус солять і проціджують. </a:t>
                      </a:r>
                      <a:endParaRPr lang="ru-UA" sz="1200" dirty="0">
                        <a:effectLst/>
                      </a:endParaRPr>
                    </a:p>
                    <a:p>
                      <a:pPr algn="just">
                        <a:lnSpc>
                          <a:spcPct val="106000"/>
                        </a:lnSpc>
                        <a:spcAft>
                          <a:spcPts val="1000"/>
                        </a:spcAft>
                      </a:pPr>
                      <a:r>
                        <a:rPr lang="uk-UA" sz="1200" dirty="0">
                          <a:effectLst/>
                        </a:rPr>
                        <a:t>Перед подаванням на порціонне блюдо або тарілку кладуть складний гарнір поряд січеники  2 </a:t>
                      </a:r>
                      <a:r>
                        <a:rPr lang="uk-UA" sz="1200" dirty="0" err="1">
                          <a:effectLst/>
                        </a:rPr>
                        <a:t>шт</a:t>
                      </a:r>
                      <a:r>
                        <a:rPr lang="uk-UA" sz="1200" dirty="0">
                          <a:effectLst/>
                        </a:rPr>
                        <a:t> на порцію поливають соусом білим.</a:t>
                      </a:r>
                      <a:endParaRPr lang="ru-UA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4438" marR="34438" marT="0" marB="0"/>
                </a:tc>
                <a:extLst>
                  <a:ext uri="{0D108BD9-81ED-4DB2-BD59-A6C34878D82A}">
                    <a16:rowId xmlns:a16="http://schemas.microsoft.com/office/drawing/2014/main" val="555758307"/>
                  </a:ext>
                </a:extLst>
              </a:tr>
              <a:tr h="168425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2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4438" marR="3443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Хліб пшеничний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4438" marR="3443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 dirty="0">
                          <a:effectLst/>
                        </a:rPr>
                        <a:t>18</a:t>
                      </a:r>
                      <a:endParaRPr lang="ru-UA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4438" marR="3443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18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4438" marR="34438" marT="0" marB="0"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3021189"/>
                  </a:ext>
                </a:extLst>
              </a:tr>
              <a:tr h="168425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3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4438" marR="3443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Молоко або вода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4438" marR="3443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26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4438" marR="3443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26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4438" marR="34438" marT="0" marB="0"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32154833"/>
                  </a:ext>
                </a:extLst>
              </a:tr>
              <a:tr h="168425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4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4438" marR="3443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Внутрішній жир 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4438" marR="3443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3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4438" marR="3443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3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4438" marR="34438" marT="0" marB="0"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7083822"/>
                  </a:ext>
                </a:extLst>
              </a:tr>
              <a:tr h="168425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5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4438" marR="3443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Сухарі мелені 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4438" marR="3443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10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4438" marR="3443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10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4438" marR="34438" marT="0" marB="0"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6301626"/>
                  </a:ext>
                </a:extLst>
              </a:tr>
              <a:tr h="168425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 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4438" marR="3443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Маса н/ф: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4438" marR="3443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-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4438" marR="3443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125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4438" marR="34438" marT="0" marB="0"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83529628"/>
                  </a:ext>
                </a:extLst>
              </a:tr>
              <a:tr h="168425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6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4438" marR="3443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Маргарин столовий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4438" marR="3443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5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4438" marR="3443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 dirty="0">
                          <a:effectLst/>
                        </a:rPr>
                        <a:t>5</a:t>
                      </a:r>
                      <a:endParaRPr lang="ru-UA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4438" marR="34438" marT="0" marB="0" anchor="ctr"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26045136"/>
                  </a:ext>
                </a:extLst>
              </a:tr>
              <a:tr h="308004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 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4438" marR="3443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Маса жарених котлет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4438" marR="3443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-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4438" marR="3443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100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4438" marR="34438" marT="0" marB="0" anchor="ctr"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47237"/>
                  </a:ext>
                </a:extLst>
              </a:tr>
              <a:tr h="168425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 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4438" marR="3443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Гарнір 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4438" marR="3443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-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4438" marR="3443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150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4438" marR="34438" marT="0" marB="0"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57970833"/>
                  </a:ext>
                </a:extLst>
              </a:tr>
              <a:tr h="168425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7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4438" marR="3443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Картопля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4438" marR="3443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260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4438" marR="3443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 dirty="0">
                          <a:effectLst/>
                        </a:rPr>
                        <a:t>180</a:t>
                      </a:r>
                      <a:endParaRPr lang="ru-UA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4438" marR="34438" marT="0" marB="0"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2375733"/>
                  </a:ext>
                </a:extLst>
              </a:tr>
              <a:tr h="168425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8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4438" marR="3443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Сіль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4438" marR="3443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1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4438" marR="3443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1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4438" marR="34438" marT="0" marB="0"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31610324"/>
                  </a:ext>
                </a:extLst>
              </a:tr>
              <a:tr h="168425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9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4438" marR="3443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Олія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4438" marR="3443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8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4438" marR="3443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8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4438" marR="34438" marT="0" marB="0"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40522760"/>
                  </a:ext>
                </a:extLst>
              </a:tr>
              <a:tr h="308004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 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4438" marR="3443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Маса жареної картоплі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4438" marR="3443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-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4438" marR="3443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100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4438" marR="34438" marT="0" marB="0"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64095165"/>
                  </a:ext>
                </a:extLst>
              </a:tr>
              <a:tr h="168425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 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4438" marR="3443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Гриби мариновані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4438" marR="3443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-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4438" marR="3443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 dirty="0">
                          <a:effectLst/>
                        </a:rPr>
                        <a:t>25</a:t>
                      </a:r>
                      <a:endParaRPr lang="ru-UA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4438" marR="34438" marT="0" marB="0"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342145"/>
                  </a:ext>
                </a:extLst>
              </a:tr>
              <a:tr h="168425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 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4438" marR="3443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Горошок зелений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4438" marR="3443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-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4438" marR="3443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25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4438" marR="34438" marT="0" marB="0"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9067445"/>
                  </a:ext>
                </a:extLst>
              </a:tr>
              <a:tr h="168425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 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4438" marR="3443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Соус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4438" marR="3443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 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4438" marR="3443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50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4438" marR="34438" marT="0" marB="0" anchor="ctr"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3315969"/>
                  </a:ext>
                </a:extLst>
              </a:tr>
              <a:tr h="168425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10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4438" marR="3443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М’ясний бульйон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4438" marR="3443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-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4438" marR="3443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 dirty="0">
                          <a:effectLst/>
                        </a:rPr>
                        <a:t>34</a:t>
                      </a:r>
                      <a:endParaRPr lang="ru-UA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4438" marR="34438" marT="0" marB="0"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83109225"/>
                  </a:ext>
                </a:extLst>
              </a:tr>
              <a:tr h="168425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11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4438" marR="3443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Маргарин столовий 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4438" marR="3443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1,7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4438" marR="3443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 dirty="0">
                          <a:effectLst/>
                        </a:rPr>
                        <a:t>1,7</a:t>
                      </a:r>
                      <a:endParaRPr lang="ru-UA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4438" marR="34438" marT="0" marB="0"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87499198"/>
                  </a:ext>
                </a:extLst>
              </a:tr>
              <a:tr h="168425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12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4438" marR="3443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Борошно пшеничне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4438" marR="3443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1,7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4438" marR="3443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 dirty="0">
                          <a:effectLst/>
                        </a:rPr>
                        <a:t>1,7</a:t>
                      </a:r>
                      <a:endParaRPr lang="ru-UA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4438" marR="34438" marT="0" marB="0"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2621779"/>
                  </a:ext>
                </a:extLst>
              </a:tr>
              <a:tr h="168425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13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4438" marR="3443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Цибуля ріпчаста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4438" marR="3443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1,7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4438" marR="3443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 dirty="0">
                          <a:effectLst/>
                        </a:rPr>
                        <a:t>1,5</a:t>
                      </a:r>
                      <a:endParaRPr lang="ru-UA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4438" marR="34438" marT="0" marB="0"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78005753"/>
                  </a:ext>
                </a:extLst>
              </a:tr>
              <a:tr h="168425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14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4438" marR="3443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Петрушка (корінь)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4438" marR="3443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1,1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4438" marR="3443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 dirty="0">
                          <a:effectLst/>
                        </a:rPr>
                        <a:t>1,1</a:t>
                      </a:r>
                      <a:endParaRPr lang="ru-UA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4438" marR="34438" marT="0" marB="0"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51750774"/>
                  </a:ext>
                </a:extLst>
              </a:tr>
              <a:tr h="892581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 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4438" marR="3443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Вихід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4438" marR="3443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 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4438" marR="3443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 dirty="0">
                          <a:effectLst/>
                        </a:rPr>
                        <a:t>100/150/50</a:t>
                      </a:r>
                      <a:endParaRPr lang="ru-UA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4438" marR="34438" marT="0" marB="0"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03356089"/>
                  </a:ext>
                </a:extLst>
              </a:tr>
            </a:tbl>
          </a:graphicData>
        </a:graphic>
      </p:graphicFrame>
      <p:sp>
        <p:nvSpPr>
          <p:cNvPr id="3" name="Rectangle 1">
            <a:extLst>
              <a:ext uri="{FF2B5EF4-FFF2-40B4-BE49-F238E27FC236}">
                <a16:creationId xmlns:a16="http://schemas.microsoft.com/office/drawing/2014/main" id="{851C9F9A-DDB9-519F-C861-39EBD7B86A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055" y="-37070"/>
            <a:ext cx="11355860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ru-UA" sz="1400" b="1" i="0" u="none" strike="noStrike" cap="none" normalizeH="0" baseline="0" dirty="0">
                <a:ln>
                  <a:noFill/>
                </a:ln>
                <a:solidFill>
                  <a:schemeClr val="accent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                                             ІНСТРУКЦІЙНО-ТЕХНОЛОГІЧНА КАРТКА</a:t>
            </a:r>
            <a:endParaRPr kumimoji="0" lang="uk-UA" altLang="ru-UA" sz="1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ru-UA" sz="1400" b="1" i="0" u="none" strike="noStrike" cap="none" normalizeH="0" baseline="0" dirty="0">
                <a:ln>
                  <a:noFill/>
                </a:ln>
                <a:solidFill>
                  <a:schemeClr val="accent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                                                   Найменування: « Січеники з птиці» </a:t>
            </a:r>
            <a:endParaRPr kumimoji="0" lang="uk-UA" altLang="ru-UA" sz="1000" b="0" i="0" u="none" strike="noStrike" cap="none" normalizeH="0" baseline="0" dirty="0">
              <a:ln>
                <a:noFill/>
              </a:ln>
              <a:solidFill>
                <a:schemeClr val="accent3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ru-UA" sz="1400" b="0" i="0" u="none" strike="noStrike" cap="none" normalizeH="0" baseline="0" dirty="0">
                <a:ln>
                  <a:noFill/>
                </a:ln>
                <a:solidFill>
                  <a:schemeClr val="accent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    №732  по </a:t>
            </a:r>
            <a:r>
              <a:rPr kumimoji="0" lang="uk-UA" altLang="ru-UA" sz="1400" b="0" i="0" u="none" strike="noStrike" cap="none" normalizeH="0" baseline="0" dirty="0" err="1">
                <a:ln>
                  <a:noFill/>
                </a:ln>
                <a:solidFill>
                  <a:schemeClr val="accent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Сборнику</a:t>
            </a:r>
            <a:r>
              <a:rPr kumimoji="0" lang="uk-UA" altLang="ru-UA" sz="1400" b="0" i="0" u="none" strike="noStrike" cap="none" normalizeH="0" baseline="0" dirty="0">
                <a:ln>
                  <a:noFill/>
                </a:ln>
                <a:solidFill>
                  <a:schemeClr val="accent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рецептур блюд </a:t>
            </a:r>
            <a:r>
              <a:rPr kumimoji="0" lang="uk-UA" altLang="ru-UA" sz="1400" b="0" i="0" u="none" strike="noStrike" cap="none" normalizeH="0" baseline="0" dirty="0" err="1">
                <a:ln>
                  <a:noFill/>
                </a:ln>
                <a:solidFill>
                  <a:schemeClr val="accent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и</a:t>
            </a:r>
            <a:r>
              <a:rPr kumimoji="0" lang="uk-UA" altLang="ru-UA" sz="1400" b="0" i="0" u="none" strike="noStrike" cap="none" normalizeH="0" baseline="0" dirty="0">
                <a:ln>
                  <a:noFill/>
                </a:ln>
                <a:solidFill>
                  <a:schemeClr val="accent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uk-UA" altLang="ru-UA" sz="1400" b="0" i="0" u="none" strike="noStrike" cap="none" normalizeH="0" baseline="0" dirty="0" err="1">
                <a:ln>
                  <a:noFill/>
                </a:ln>
                <a:solidFill>
                  <a:schemeClr val="accent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кулинарних</a:t>
            </a:r>
            <a:r>
              <a:rPr kumimoji="0" lang="uk-UA" altLang="ru-UA" sz="1400" b="0" i="0" u="none" strike="noStrike" cap="none" normalizeH="0" baseline="0" dirty="0">
                <a:ln>
                  <a:noFill/>
                </a:ln>
                <a:solidFill>
                  <a:schemeClr val="accent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uk-UA" altLang="ru-UA" sz="1400" b="0" i="0" u="none" strike="noStrike" cap="none" normalizeH="0" baseline="0" dirty="0" err="1">
                <a:ln>
                  <a:noFill/>
                </a:ln>
                <a:solidFill>
                  <a:schemeClr val="accent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изделий</a:t>
            </a:r>
            <a:r>
              <a:rPr kumimoji="0" lang="uk-UA" altLang="ru-UA" sz="1400" b="0" i="0" u="none" strike="noStrike" cap="none" normalizeH="0" baseline="0" dirty="0">
                <a:ln>
                  <a:noFill/>
                </a:ln>
                <a:solidFill>
                  <a:schemeClr val="accent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для </a:t>
            </a:r>
            <a:r>
              <a:rPr kumimoji="0" lang="uk-UA" altLang="ru-UA" sz="1400" b="0" i="0" u="none" strike="noStrike" cap="none" normalizeH="0" baseline="0" dirty="0" err="1">
                <a:ln>
                  <a:noFill/>
                </a:ln>
                <a:solidFill>
                  <a:schemeClr val="accent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предприятий</a:t>
            </a:r>
            <a:r>
              <a:rPr kumimoji="0" lang="uk-UA" altLang="ru-UA" sz="1400" b="0" i="0" u="none" strike="noStrike" cap="none" normalizeH="0" baseline="0" dirty="0">
                <a:ln>
                  <a:noFill/>
                </a:ln>
                <a:solidFill>
                  <a:schemeClr val="accent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uk-UA" altLang="ru-UA" sz="1400" b="0" i="0" u="none" strike="noStrike" cap="none" normalizeH="0" baseline="0" dirty="0" err="1">
                <a:ln>
                  <a:noFill/>
                </a:ln>
                <a:solidFill>
                  <a:schemeClr val="accent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общественного</a:t>
            </a:r>
            <a:r>
              <a:rPr kumimoji="0" lang="uk-UA" altLang="ru-UA" sz="1400" b="0" i="0" u="none" strike="noStrike" cap="none" normalizeH="0" baseline="0" dirty="0">
                <a:ln>
                  <a:noFill/>
                </a:ln>
                <a:solidFill>
                  <a:schemeClr val="accent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uk-UA" altLang="ru-UA" sz="1400" b="0" i="0" u="none" strike="noStrike" cap="none" normalizeH="0" baseline="0" dirty="0" err="1">
                <a:ln>
                  <a:noFill/>
                </a:ln>
                <a:solidFill>
                  <a:schemeClr val="accent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питания</a:t>
            </a:r>
            <a:endParaRPr kumimoji="0" lang="uk-UA" altLang="ru-UA" sz="1000" b="0" i="0" u="none" strike="noStrike" cap="none" normalizeH="0" baseline="0" dirty="0">
              <a:ln>
                <a:noFill/>
              </a:ln>
              <a:solidFill>
                <a:schemeClr val="accent3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altLang="ru-UA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583966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A2B71E9-253D-783E-5F58-F125D0ECEFBB}"/>
              </a:ext>
            </a:extLst>
          </p:cNvPr>
          <p:cNvSpPr txBox="1"/>
          <p:nvPr/>
        </p:nvSpPr>
        <p:spPr>
          <a:xfrm>
            <a:off x="0" y="0"/>
            <a:ext cx="9147088" cy="3436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06000"/>
              </a:lnSpc>
              <a:spcAft>
                <a:spcPts val="800"/>
              </a:spcAft>
              <a:buFont typeface="Wingdings" pitchFamily="2" charset="2"/>
              <a:buChar char="v"/>
            </a:pPr>
            <a:r>
              <a:rPr lang="uk-UA" sz="1800" dirty="0" err="1">
                <a:solidFill>
                  <a:srgbClr val="C0000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Зовніщній</a:t>
            </a:r>
            <a:r>
              <a:rPr lang="uk-UA" sz="1800" dirty="0">
                <a:solidFill>
                  <a:srgbClr val="C0000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 вигляд</a:t>
            </a:r>
          </a:p>
          <a:p>
            <a:pPr algn="just">
              <a:lnSpc>
                <a:spcPct val="106000"/>
              </a:lnSpc>
              <a:spcAft>
                <a:spcPts val="800"/>
              </a:spcAft>
            </a:pPr>
            <a:r>
              <a:rPr lang="uk-UA" sz="1800" dirty="0"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     </a:t>
            </a:r>
            <a:r>
              <a:rPr lang="uk-UA" sz="1800" dirty="0">
                <a:solidFill>
                  <a:schemeClr val="accent3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Січеники зберегли форму, поверхня не розтріскалася, з добре підсмаженою коричневою кірочкою.</a:t>
            </a:r>
            <a:endParaRPr lang="uk-UA" dirty="0">
              <a:solidFill>
                <a:schemeClr val="accent3"/>
              </a:solidFill>
              <a:latin typeface="Bookman Old Style" panose="02050604050505020204" pitchFamily="18" charset="0"/>
              <a:ea typeface="Times New Roman" panose="02020603050405020304" pitchFamily="18" charset="0"/>
            </a:endParaRPr>
          </a:p>
          <a:p>
            <a:pPr marL="285750" indent="-285750" algn="just">
              <a:lnSpc>
                <a:spcPct val="106000"/>
              </a:lnSpc>
              <a:spcAft>
                <a:spcPts val="800"/>
              </a:spcAft>
              <a:buFont typeface="Wingdings" pitchFamily="2" charset="2"/>
              <a:buChar char="v"/>
            </a:pPr>
            <a:r>
              <a:rPr lang="uk-UA" dirty="0">
                <a:solidFill>
                  <a:srgbClr val="C0000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 Смак</a:t>
            </a:r>
            <a:endParaRPr lang="ru-UA" sz="1400" dirty="0">
              <a:solidFill>
                <a:srgbClr val="C00000"/>
              </a:solidFill>
              <a:effectLst/>
              <a:latin typeface="Bookman Old Style" panose="02050604050505020204" pitchFamily="18" charset="0"/>
              <a:ea typeface="Calibri" panose="020F0502020204030204" pitchFamily="34" charset="0"/>
            </a:endParaRPr>
          </a:p>
          <a:p>
            <a:pPr algn="just">
              <a:lnSpc>
                <a:spcPct val="106000"/>
              </a:lnSpc>
              <a:spcAft>
                <a:spcPts val="800"/>
              </a:spcAft>
            </a:pPr>
            <a:r>
              <a:rPr lang="uk-UA" sz="1800" dirty="0"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      </a:t>
            </a:r>
            <a:r>
              <a:rPr lang="uk-UA" sz="1800" dirty="0">
                <a:solidFill>
                  <a:schemeClr val="accent3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Смак в міру солоний, запах смаженого м’яса.</a:t>
            </a:r>
            <a:endParaRPr lang="ru-UA" sz="1400" dirty="0">
              <a:solidFill>
                <a:schemeClr val="accent3"/>
              </a:solidFill>
              <a:effectLst/>
              <a:latin typeface="Bookman Old Style" panose="02050604050505020204" pitchFamily="18" charset="0"/>
              <a:ea typeface="Calibri" panose="020F0502020204030204" pitchFamily="34" charset="0"/>
            </a:endParaRPr>
          </a:p>
          <a:p>
            <a:pPr marL="285750" indent="-285750" algn="just">
              <a:lnSpc>
                <a:spcPct val="106000"/>
              </a:lnSpc>
              <a:spcAft>
                <a:spcPts val="800"/>
              </a:spcAft>
              <a:buFont typeface="Wingdings" pitchFamily="2" charset="2"/>
              <a:buChar char="v"/>
            </a:pPr>
            <a:r>
              <a:rPr lang="uk-UA" sz="1800" dirty="0">
                <a:solidFill>
                  <a:srgbClr val="C0000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 Колір</a:t>
            </a:r>
            <a:endParaRPr lang="ru-UA" sz="1400" dirty="0">
              <a:solidFill>
                <a:srgbClr val="C00000"/>
              </a:solidFill>
              <a:effectLst/>
              <a:latin typeface="Bookman Old Style" panose="02050604050505020204" pitchFamily="18" charset="0"/>
              <a:ea typeface="Calibri" panose="020F0502020204030204" pitchFamily="34" charset="0"/>
            </a:endParaRPr>
          </a:p>
          <a:p>
            <a:pPr algn="just">
              <a:lnSpc>
                <a:spcPct val="106000"/>
              </a:lnSpc>
              <a:spcAft>
                <a:spcPts val="800"/>
              </a:spcAft>
            </a:pPr>
            <a:r>
              <a:rPr lang="uk-UA" sz="1800" dirty="0"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     </a:t>
            </a:r>
            <a:r>
              <a:rPr lang="uk-UA" sz="1800" dirty="0">
                <a:solidFill>
                  <a:schemeClr val="accent3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На розрізі від світло сірого до кремового.</a:t>
            </a:r>
            <a:endParaRPr lang="ru-UA" sz="1400" dirty="0">
              <a:solidFill>
                <a:schemeClr val="accent3"/>
              </a:solidFill>
              <a:effectLst/>
              <a:latin typeface="Bookman Old Style" panose="02050604050505020204" pitchFamily="18" charset="0"/>
              <a:ea typeface="Calibri" panose="020F0502020204030204" pitchFamily="34" charset="0"/>
            </a:endParaRPr>
          </a:p>
          <a:p>
            <a:pPr marL="285750" indent="-285750" algn="just">
              <a:lnSpc>
                <a:spcPct val="106000"/>
              </a:lnSpc>
              <a:spcAft>
                <a:spcPts val="800"/>
              </a:spcAft>
              <a:buFont typeface="Wingdings" pitchFamily="2" charset="2"/>
              <a:buChar char="v"/>
            </a:pPr>
            <a:r>
              <a:rPr lang="uk-UA" sz="1800" dirty="0">
                <a:solidFill>
                  <a:srgbClr val="C0000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 </a:t>
            </a:r>
            <a:r>
              <a:rPr lang="uk-UA" dirty="0">
                <a:solidFill>
                  <a:srgbClr val="C00000"/>
                </a:solidFill>
                <a:latin typeface="Bookman Old Style" panose="02050604050505020204" pitchFamily="18" charset="0"/>
                <a:ea typeface="Times New Roman" panose="02020603050405020304" pitchFamily="18" charset="0"/>
              </a:rPr>
              <a:t>Консистенція</a:t>
            </a:r>
            <a:endParaRPr lang="ru-UA" sz="1400" dirty="0">
              <a:effectLst/>
              <a:latin typeface="Bookman Old Style" panose="02050604050505020204" pitchFamily="18" charset="0"/>
              <a:ea typeface="Calibri" panose="020F0502020204030204" pitchFamily="34" charset="0"/>
            </a:endParaRPr>
          </a:p>
          <a:p>
            <a:r>
              <a:rPr lang="uk-UA" sz="1800" dirty="0"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     </a:t>
            </a:r>
            <a:r>
              <a:rPr lang="uk-UA" sz="1800" dirty="0">
                <a:solidFill>
                  <a:schemeClr val="accent3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Соковита, пухка, кірочка хрустка</a:t>
            </a:r>
            <a:r>
              <a:rPr lang="uk-UA" sz="18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r>
              <a:rPr lang="ru-UA" dirty="0">
                <a:solidFill>
                  <a:schemeClr val="accent3"/>
                </a:solidFill>
                <a:effectLst/>
              </a:rPr>
              <a:t> </a:t>
            </a:r>
            <a:endParaRPr lang="uk-UA" dirty="0">
              <a:solidFill>
                <a:schemeClr val="accent3"/>
              </a:solidFill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26529060-C029-0733-305A-898F3588EED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83859" y="864973"/>
            <a:ext cx="3929069" cy="2706692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204F847C-5B63-B841-39A0-0A96BB9FC2C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3085" y="3855308"/>
            <a:ext cx="3560459" cy="2364977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40632CBC-C55F-C0ED-4807-30233C87823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91373" y="4047984"/>
            <a:ext cx="3431918" cy="227959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3587E317-F5B4-FE26-CF7E-723C62AD2A20}"/>
              </a:ext>
            </a:extLst>
          </p:cNvPr>
          <p:cNvSpPr txBox="1"/>
          <p:nvPr/>
        </p:nvSpPr>
        <p:spPr>
          <a:xfrm>
            <a:off x="7658100" y="3568700"/>
            <a:ext cx="18548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b="1" dirty="0">
                <a:solidFill>
                  <a:srgbClr val="C00000"/>
                </a:solidFill>
              </a:rPr>
              <a:t>Січеники з птиці</a:t>
            </a:r>
          </a:p>
        </p:txBody>
      </p:sp>
    </p:spTree>
    <p:extLst>
      <p:ext uri="{BB962C8B-B14F-4D97-AF65-F5344CB8AC3E}">
        <p14:creationId xmlns:p14="http://schemas.microsoft.com/office/powerpoint/2010/main" val="219995888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>
            <a:extLst>
              <a:ext uri="{FF2B5EF4-FFF2-40B4-BE49-F238E27FC236}">
                <a16:creationId xmlns:a16="http://schemas.microsoft.com/office/drawing/2014/main" id="{ED435DB6-9E1C-29FA-D648-DE2960CD388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96036396"/>
              </p:ext>
            </p:extLst>
          </p:nvPr>
        </p:nvGraphicFramePr>
        <p:xfrm>
          <a:off x="0" y="729050"/>
          <a:ext cx="12191999" cy="6216006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533687">
                  <a:extLst>
                    <a:ext uri="{9D8B030D-6E8A-4147-A177-3AD203B41FA5}">
                      <a16:colId xmlns:a16="http://schemas.microsoft.com/office/drawing/2014/main" val="2419192990"/>
                    </a:ext>
                  </a:extLst>
                </a:gridCol>
                <a:gridCol w="1920970">
                  <a:extLst>
                    <a:ext uri="{9D8B030D-6E8A-4147-A177-3AD203B41FA5}">
                      <a16:colId xmlns:a16="http://schemas.microsoft.com/office/drawing/2014/main" val="83131767"/>
                    </a:ext>
                  </a:extLst>
                </a:gridCol>
                <a:gridCol w="959733">
                  <a:extLst>
                    <a:ext uri="{9D8B030D-6E8A-4147-A177-3AD203B41FA5}">
                      <a16:colId xmlns:a16="http://schemas.microsoft.com/office/drawing/2014/main" val="1603460732"/>
                    </a:ext>
                  </a:extLst>
                </a:gridCol>
                <a:gridCol w="959733">
                  <a:extLst>
                    <a:ext uri="{9D8B030D-6E8A-4147-A177-3AD203B41FA5}">
                      <a16:colId xmlns:a16="http://schemas.microsoft.com/office/drawing/2014/main" val="2680156941"/>
                    </a:ext>
                  </a:extLst>
                </a:gridCol>
                <a:gridCol w="1275881">
                  <a:extLst>
                    <a:ext uri="{9D8B030D-6E8A-4147-A177-3AD203B41FA5}">
                      <a16:colId xmlns:a16="http://schemas.microsoft.com/office/drawing/2014/main" val="2328245767"/>
                    </a:ext>
                  </a:extLst>
                </a:gridCol>
                <a:gridCol w="1275881">
                  <a:extLst>
                    <a:ext uri="{9D8B030D-6E8A-4147-A177-3AD203B41FA5}">
                      <a16:colId xmlns:a16="http://schemas.microsoft.com/office/drawing/2014/main" val="3911289958"/>
                    </a:ext>
                  </a:extLst>
                </a:gridCol>
                <a:gridCol w="5266114">
                  <a:extLst>
                    <a:ext uri="{9D8B030D-6E8A-4147-A177-3AD203B41FA5}">
                      <a16:colId xmlns:a16="http://schemas.microsoft.com/office/drawing/2014/main" val="674341037"/>
                    </a:ext>
                  </a:extLst>
                </a:gridCol>
              </a:tblGrid>
              <a:tr h="277708">
                <a:tc rowSpan="2"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Bef>
                          <a:spcPts val="2400"/>
                        </a:spcBef>
                        <a:spcAft>
                          <a:spcPts val="800"/>
                        </a:spcAft>
                      </a:pPr>
                      <a:r>
                        <a:rPr lang="uk-UA" sz="1200" dirty="0">
                          <a:effectLst/>
                        </a:rPr>
                        <a:t>№/</a:t>
                      </a:r>
                      <a:r>
                        <a:rPr lang="uk-UA" sz="1200" dirty="0" err="1">
                          <a:effectLst/>
                        </a:rPr>
                        <a:t>п</a:t>
                      </a:r>
                      <a:endParaRPr lang="ru-UA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4438" marR="34438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Bef>
                          <a:spcPts val="1000"/>
                        </a:spcBef>
                        <a:spcAft>
                          <a:spcPts val="800"/>
                        </a:spcAft>
                      </a:pPr>
                      <a:r>
                        <a:rPr lang="uk-UA" sz="1200" dirty="0">
                          <a:effectLst/>
                        </a:rPr>
                        <a:t>Найменування продуктів</a:t>
                      </a:r>
                      <a:endParaRPr lang="ru-UA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4438" marR="34438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600">
                          <a:effectLst/>
                        </a:rPr>
                        <a:t>Витрати сировини на 1 порцію</a:t>
                      </a:r>
                      <a:endParaRPr lang="ru-UA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4438" marR="34438" marT="0" marB="0" anchor="ctr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Послідовність операцій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4438" marR="34438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Обладнання,</a:t>
                      </a:r>
                      <a:endParaRPr lang="ru-UA" sz="1200">
                        <a:effectLst/>
                      </a:endParaRPr>
                    </a:p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Інструмент,</a:t>
                      </a:r>
                      <a:endParaRPr lang="ru-UA" sz="1200">
                        <a:effectLst/>
                      </a:endParaRPr>
                    </a:p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Інвентар та посуд.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4438" marR="34438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Bef>
                          <a:spcPts val="2400"/>
                        </a:spcBef>
                        <a:spcAft>
                          <a:spcPts val="800"/>
                        </a:spcAft>
                      </a:pPr>
                      <a:r>
                        <a:rPr lang="uk-UA" sz="1200" dirty="0">
                          <a:effectLst/>
                        </a:rPr>
                        <a:t>Технологія приготування</a:t>
                      </a:r>
                      <a:endParaRPr lang="ru-UA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4438" marR="34438" marT="0" marB="0" anchor="ctr"/>
                </a:tc>
                <a:extLst>
                  <a:ext uri="{0D108BD9-81ED-4DB2-BD59-A6C34878D82A}">
                    <a16:rowId xmlns:a16="http://schemas.microsoft.com/office/drawing/2014/main" val="1218534123"/>
                  </a:ext>
                </a:extLst>
              </a:tr>
              <a:tr h="559995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Bef>
                          <a:spcPts val="1000"/>
                        </a:spcBef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Б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4438" marR="3443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Bef>
                          <a:spcPts val="1000"/>
                        </a:spcBef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Н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4438" marR="34438" marT="0" marB="0" anchor="ctr"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1015984"/>
                  </a:ext>
                </a:extLst>
              </a:tr>
              <a:tr h="132546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1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4438" marR="3443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Курка 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4438" marR="3443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168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4438" marR="3443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69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4438" marR="34438" marT="0" marB="0"/>
                </a:tc>
                <a:tc rowSpan="19"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1.МКО курки.</a:t>
                      </a:r>
                      <a:endParaRPr lang="ru-UA" sz="1200">
                        <a:effectLst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2.МКО овочів.</a:t>
                      </a:r>
                      <a:endParaRPr lang="ru-UA" sz="1200">
                        <a:effectLst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3.Нарізання м’яса.</a:t>
                      </a:r>
                      <a:endParaRPr lang="ru-UA" sz="1200">
                        <a:effectLst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4.Приготування котлетної маси.</a:t>
                      </a:r>
                      <a:endParaRPr lang="ru-UA" sz="1200">
                        <a:effectLst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5.Порціонування</a:t>
                      </a:r>
                      <a:endParaRPr lang="ru-UA" sz="1200">
                        <a:effectLst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6.Панірування</a:t>
                      </a:r>
                      <a:endParaRPr lang="ru-UA" sz="1200">
                        <a:effectLst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7.Формування</a:t>
                      </a:r>
                      <a:endParaRPr lang="ru-UA" sz="1200">
                        <a:effectLst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8.Смаження.</a:t>
                      </a:r>
                      <a:endParaRPr lang="ru-UA" sz="1200">
                        <a:effectLst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9.Приготування гарніру.</a:t>
                      </a:r>
                      <a:endParaRPr lang="ru-UA" sz="1200">
                        <a:effectLst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10.Приготування соусу.</a:t>
                      </a:r>
                      <a:endParaRPr lang="ru-UA" sz="1200">
                        <a:effectLst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11.Оформлення.відпуск.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4438" marR="34438" marT="0" marB="0"/>
                </a:tc>
                <a:tc rowSpan="19"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Обладнання:</a:t>
                      </a:r>
                      <a:endParaRPr lang="ru-UA" sz="1200">
                        <a:effectLst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електрична плита,</a:t>
                      </a:r>
                      <a:endParaRPr lang="ru-UA" sz="1200">
                        <a:effectLst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виробничий стіл, м'ясорубка,</a:t>
                      </a:r>
                      <a:endParaRPr lang="ru-UA" sz="1200">
                        <a:effectLst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ваги, жарова шафа, фритюрниця.</a:t>
                      </a:r>
                      <a:endParaRPr lang="ru-UA" sz="1200">
                        <a:effectLst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інструмент та</a:t>
                      </a:r>
                      <a:endParaRPr lang="ru-UA" sz="1200">
                        <a:effectLst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інвентар: </a:t>
                      </a:r>
                      <a:endParaRPr lang="ru-UA" sz="1200">
                        <a:effectLst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каструля, сотейник, сковорода.</a:t>
                      </a:r>
                      <a:endParaRPr lang="ru-UA" sz="1200">
                        <a:effectLst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обробна дошка, </a:t>
                      </a:r>
                      <a:endParaRPr lang="ru-UA" sz="1200">
                        <a:effectLst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ножі, ємність для спецій, миски різної ємності.</a:t>
                      </a:r>
                      <a:endParaRPr lang="ru-UA" sz="1200">
                        <a:effectLst/>
                      </a:endParaRPr>
                    </a:p>
                    <a:p>
                      <a:pPr algn="just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посуд:</a:t>
                      </a:r>
                      <a:endParaRPr lang="ru-UA" sz="1200">
                        <a:effectLst/>
                      </a:endParaRPr>
                    </a:p>
                    <a:p>
                      <a:pPr algn="just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мілка столова тарілка.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4438" marR="34438" marT="0" marB="0"/>
                </a:tc>
                <a:tc rowSpan="19"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 dirty="0">
                          <a:effectLst/>
                        </a:rPr>
                        <a:t> М’ясо птиці нарізають на шматочки та пропускають через м’ясорубку з внутрішнім жиром. Подрібнене м’ясо з’єднують з замоченим у молоці або воді хлібом, додають сіль і перекручують ще раз на м’ясорубці. Готову котлетну масу </a:t>
                      </a:r>
                      <a:r>
                        <a:rPr lang="uk-UA" sz="1200" dirty="0" err="1">
                          <a:effectLst/>
                        </a:rPr>
                        <a:t>порціонують</a:t>
                      </a:r>
                      <a:r>
                        <a:rPr lang="uk-UA" sz="1200" dirty="0">
                          <a:effectLst/>
                        </a:rPr>
                        <a:t>, панірують в білій паніровці (пшеничний хліб нарізаний у вигляді кубиків), формують котлети , смажать у  фритюрі.</a:t>
                      </a:r>
                      <a:endParaRPr lang="ru-UA" sz="1200" dirty="0">
                        <a:effectLst/>
                      </a:endParaRPr>
                    </a:p>
                    <a:p>
                      <a:pPr algn="just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 dirty="0">
                          <a:effectLst/>
                        </a:rPr>
                        <a:t> Приготування гарніру:  Обчищену картоплю варять у воді з сіллю до готовності, воду зливають, картоплю підсушують. Варену гарячу картоплю протирають. У гарячу  протерту картоплю, безперервно помішуючи, додають в 2-3 прийоми гаряче кип'ячене молоко і розтоплений жир. Збивають до отримання пухкої маси.</a:t>
                      </a:r>
                      <a:endParaRPr lang="ru-UA" sz="1200" dirty="0">
                        <a:effectLst/>
                      </a:endParaRPr>
                    </a:p>
                    <a:p>
                      <a:pPr algn="just">
                        <a:lnSpc>
                          <a:spcPct val="106000"/>
                        </a:lnSpc>
                        <a:spcAft>
                          <a:spcPts val="1000"/>
                        </a:spcAft>
                      </a:pPr>
                      <a:r>
                        <a:rPr lang="uk-UA" sz="1200" dirty="0">
                          <a:effectLst/>
                        </a:rPr>
                        <a:t> Соус «Білий основний». Гаряче біле борошняне пасерують поступово розводять білим бульйоном. Після цього в соус кладуть нарізану цибулю, петрушку й варять 25—30 хв. при слабкому кипінні, часто помішуючи лопаткою щоб уникнути пригоряння. Готовий соус солять і проціджують. </a:t>
                      </a:r>
                      <a:endParaRPr lang="ru-UA" sz="1200" dirty="0">
                        <a:effectLst/>
                      </a:endParaRPr>
                    </a:p>
                    <a:p>
                      <a:pPr algn="just">
                        <a:lnSpc>
                          <a:spcPct val="106000"/>
                        </a:lnSpc>
                        <a:spcAft>
                          <a:spcPts val="1000"/>
                        </a:spcAft>
                      </a:pPr>
                      <a:r>
                        <a:rPr lang="uk-UA" sz="1200" dirty="0">
                          <a:effectLst/>
                        </a:rPr>
                        <a:t>Перед подаванням на порціонне блюдо або тарілку кладуть складний гарнір поряд котлети Пожарські і поливають соусом білим.</a:t>
                      </a:r>
                      <a:endParaRPr lang="ru-UA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4438" marR="34438" marT="0" marB="0"/>
                </a:tc>
                <a:extLst>
                  <a:ext uri="{0D108BD9-81ED-4DB2-BD59-A6C34878D82A}">
                    <a16:rowId xmlns:a16="http://schemas.microsoft.com/office/drawing/2014/main" val="331577412"/>
                  </a:ext>
                </a:extLst>
              </a:tr>
              <a:tr h="132546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2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4438" marR="3443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Хліб пшеничний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4438" marR="3443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17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4438" marR="3443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17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4438" marR="34438" marT="0" marB="0"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0691184"/>
                  </a:ext>
                </a:extLst>
              </a:tr>
              <a:tr h="132546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3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4438" marR="3443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Молоко або вода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4438" marR="3443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24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4438" marR="3443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24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4438" marR="34438" marT="0" marB="0"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45932459"/>
                  </a:ext>
                </a:extLst>
              </a:tr>
              <a:tr h="132546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4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4438" marR="3443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Внутрішній жир 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4438" marR="3443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 dirty="0">
                          <a:effectLst/>
                        </a:rPr>
                        <a:t>3</a:t>
                      </a:r>
                      <a:endParaRPr lang="ru-UA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4438" marR="3443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3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4438" marR="34438" marT="0" marB="0"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27251617"/>
                  </a:ext>
                </a:extLst>
              </a:tr>
              <a:tr h="132546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5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4438" marR="3443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Біла паніровка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4438" marR="3443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10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4438" marR="3443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10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4438" marR="34438" marT="0" marB="0"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62703586"/>
                  </a:ext>
                </a:extLst>
              </a:tr>
              <a:tr h="132546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 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4438" marR="3443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Маса н/ф: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4438" marR="3443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-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4438" marR="3443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118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4438" marR="34438" marT="0" marB="0"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18621957"/>
                  </a:ext>
                </a:extLst>
              </a:tr>
              <a:tr h="144773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6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4438" marR="3443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Маргарин столовий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4438" marR="3443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5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4438" marR="3443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5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4438" marR="34438" marT="0" marB="0" anchor="ctr"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52961788"/>
                  </a:ext>
                </a:extLst>
              </a:tr>
              <a:tr h="271380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 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4438" marR="3443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Маса жарених котлет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4438" marR="3443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-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4438" marR="3443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93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4438" marR="34438" marT="0" marB="0" anchor="ctr"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9231058"/>
                  </a:ext>
                </a:extLst>
              </a:tr>
              <a:tr h="132546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 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4438" marR="3443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Гарнір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4438" marR="3443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-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4438" marR="3443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150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4438" marR="34438" marT="0" marB="0"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6920194"/>
                  </a:ext>
                </a:extLst>
              </a:tr>
              <a:tr h="132546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7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4438" marR="3443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Картопля 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4438" marR="3443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200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4438" marR="3443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175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4438" marR="34438" marT="0" marB="0"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33485254"/>
                  </a:ext>
                </a:extLst>
              </a:tr>
              <a:tr h="132546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8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4438" marR="3443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Молоко 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4438" marR="3443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30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4438" marR="3443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28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4438" marR="34438" marT="0" marB="0"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80237252"/>
                  </a:ext>
                </a:extLst>
              </a:tr>
              <a:tr h="132546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9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4438" marR="3443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Масло вершкове 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4438" marR="3443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5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4438" marR="3443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5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4438" marR="34438" marT="0" marB="0"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43852402"/>
                  </a:ext>
                </a:extLst>
              </a:tr>
              <a:tr h="132546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 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4438" marR="3443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Соус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4438" marR="3443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 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4438" marR="3443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50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4438" marR="34438" marT="0" marB="0" anchor="ctr"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73655169"/>
                  </a:ext>
                </a:extLst>
              </a:tr>
              <a:tr h="132546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10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4438" marR="3443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М’ясний бульйон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4438" marR="3443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-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4438" marR="3443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 dirty="0">
                          <a:effectLst/>
                        </a:rPr>
                        <a:t>34</a:t>
                      </a:r>
                      <a:endParaRPr lang="ru-UA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4438" marR="34438" marT="0" marB="0"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57124271"/>
                  </a:ext>
                </a:extLst>
              </a:tr>
              <a:tr h="132546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11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4438" marR="3443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Маргарин столовий 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4438" marR="3443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1,7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4438" marR="3443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1,7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4438" marR="34438" marT="0" marB="0"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76276855"/>
                  </a:ext>
                </a:extLst>
              </a:tr>
              <a:tr h="132546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12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4438" marR="3443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Борошно пшеничне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4438" marR="3443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1,7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4438" marR="3443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1,7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4438" marR="34438" marT="0" marB="0"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1938148"/>
                  </a:ext>
                </a:extLst>
              </a:tr>
              <a:tr h="132546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13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4438" marR="3443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Цибуля ріпчаста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4438" marR="3443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1,7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4438" marR="3443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1,5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4438" marR="34438" marT="0" marB="0"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35241650"/>
                  </a:ext>
                </a:extLst>
              </a:tr>
              <a:tr h="132546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14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4438" marR="3443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Петрушка (корінь)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4438" marR="3443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1,1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4438" marR="3443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1,1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4438" marR="34438" marT="0" marB="0"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24902679"/>
                  </a:ext>
                </a:extLst>
              </a:tr>
              <a:tr h="1951536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 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4438" marR="3443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Вихід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4438" marR="3443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 dirty="0">
                          <a:effectLst/>
                        </a:rPr>
                        <a:t> </a:t>
                      </a:r>
                      <a:endParaRPr lang="ru-UA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4438" marR="3443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 dirty="0">
                          <a:effectLst/>
                        </a:rPr>
                        <a:t>93/150/50</a:t>
                      </a:r>
                      <a:endParaRPr lang="ru-UA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4438" marR="34438" marT="0" marB="0"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86743144"/>
                  </a:ext>
                </a:extLst>
              </a:tr>
            </a:tbl>
          </a:graphicData>
        </a:graphic>
      </p:graphicFrame>
      <p:sp>
        <p:nvSpPr>
          <p:cNvPr id="3" name="Rectangle 1">
            <a:extLst>
              <a:ext uri="{FF2B5EF4-FFF2-40B4-BE49-F238E27FC236}">
                <a16:creationId xmlns:a16="http://schemas.microsoft.com/office/drawing/2014/main" id="{A9DC3AFA-CF03-373E-7CD1-C327037ACA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78663" y="0"/>
            <a:ext cx="8566451" cy="9694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ru-UA" sz="1400" b="1" i="0" u="none" strike="noStrike" cap="none" normalizeH="0" baseline="0" dirty="0">
                <a:ln>
                  <a:noFill/>
                </a:ln>
                <a:solidFill>
                  <a:schemeClr val="accent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                           ІНСТРУКЦІЙНО-ТЕХНОЛОГІЧНА КАРТКА</a:t>
            </a:r>
            <a:endParaRPr kumimoji="0" lang="uk-UA" altLang="ru-UA" sz="1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ru-UA" sz="1400" b="1" i="0" u="none" strike="noStrike" cap="none" normalizeH="0" baseline="0" dirty="0">
                <a:ln>
                  <a:noFill/>
                </a:ln>
                <a:solidFill>
                  <a:schemeClr val="accent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                           Найменування: «Котлети Пожарські»</a:t>
            </a:r>
            <a:endParaRPr kumimoji="0" lang="uk-UA" altLang="ru-UA" sz="1000" b="0" i="0" u="none" strike="noStrike" cap="none" normalizeH="0" baseline="0" dirty="0">
              <a:ln>
                <a:noFill/>
              </a:ln>
              <a:solidFill>
                <a:schemeClr val="accent3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ru-UA" sz="1100" b="0" i="0" u="none" strike="noStrike" cap="none" normalizeH="0" baseline="0" dirty="0">
                <a:ln>
                  <a:noFill/>
                </a:ln>
                <a:solidFill>
                  <a:schemeClr val="accent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                                              № 732 по Збірнику  технологічних карт </a:t>
            </a:r>
            <a:endParaRPr kumimoji="0" lang="uk-UA" altLang="ru-UA" sz="1000" b="0" i="0" u="none" strike="noStrike" cap="none" normalizeH="0" baseline="0" dirty="0">
              <a:ln>
                <a:noFill/>
              </a:ln>
              <a:solidFill>
                <a:schemeClr val="accent3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altLang="ru-UA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043783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D162D48-0626-38CA-087F-801AE8EEBF37}"/>
              </a:ext>
            </a:extLst>
          </p:cNvPr>
          <p:cNvSpPr txBox="1"/>
          <p:nvPr/>
        </p:nvSpPr>
        <p:spPr>
          <a:xfrm>
            <a:off x="0" y="123568"/>
            <a:ext cx="9147088" cy="31454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lnSpc>
                <a:spcPct val="106000"/>
              </a:lnSpc>
              <a:spcAft>
                <a:spcPts val="800"/>
              </a:spcAft>
              <a:buFont typeface="Wingdings" pitchFamily="2" charset="2"/>
              <a:buChar char="v"/>
            </a:pPr>
            <a:r>
              <a:rPr lang="uk-UA" sz="1800" dirty="0">
                <a:solidFill>
                  <a:srgbClr val="C0000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Зовнішній вигляд</a:t>
            </a:r>
          </a:p>
          <a:p>
            <a:pPr>
              <a:lnSpc>
                <a:spcPct val="106000"/>
              </a:lnSpc>
              <a:spcAft>
                <a:spcPts val="800"/>
              </a:spcAft>
            </a:pPr>
            <a:r>
              <a:rPr lang="uk-UA" sz="1800" dirty="0">
                <a:solidFill>
                  <a:schemeClr val="accent3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     Котлети мають рівномірно підсмажену кірочку.</a:t>
            </a:r>
            <a:endParaRPr lang="ru-UA" sz="1400" dirty="0">
              <a:solidFill>
                <a:schemeClr val="accent3"/>
              </a:solidFill>
              <a:effectLst/>
              <a:latin typeface="Bookman Old Style" panose="02050604050505020204" pitchFamily="18" charset="0"/>
              <a:ea typeface="Calibri" panose="020F0502020204030204" pitchFamily="34" charset="0"/>
            </a:endParaRPr>
          </a:p>
          <a:p>
            <a:pPr marL="285750" indent="-285750">
              <a:lnSpc>
                <a:spcPct val="106000"/>
              </a:lnSpc>
              <a:spcAft>
                <a:spcPts val="800"/>
              </a:spcAft>
              <a:buFont typeface="Wingdings" pitchFamily="2" charset="2"/>
              <a:buChar char="v"/>
            </a:pPr>
            <a:r>
              <a:rPr lang="uk-UA" sz="1800" dirty="0">
                <a:solidFill>
                  <a:srgbClr val="C0000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 Смак</a:t>
            </a:r>
            <a:endParaRPr lang="ru-UA" sz="1400" dirty="0">
              <a:solidFill>
                <a:srgbClr val="C00000"/>
              </a:solidFill>
              <a:effectLst/>
              <a:latin typeface="Bookman Old Style" panose="02050604050505020204" pitchFamily="18" charset="0"/>
              <a:ea typeface="Calibri" panose="020F0502020204030204" pitchFamily="34" charset="0"/>
            </a:endParaRPr>
          </a:p>
          <a:p>
            <a:pPr>
              <a:lnSpc>
                <a:spcPct val="106000"/>
              </a:lnSpc>
              <a:spcAft>
                <a:spcPts val="800"/>
              </a:spcAft>
            </a:pPr>
            <a:r>
              <a:rPr lang="uk-UA" sz="1800" dirty="0"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      </a:t>
            </a:r>
            <a:r>
              <a:rPr lang="uk-UA" sz="1800" dirty="0">
                <a:solidFill>
                  <a:schemeClr val="accent3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Властивий смаженій курці</a:t>
            </a:r>
            <a:r>
              <a:rPr lang="uk-UA" sz="1800" dirty="0">
                <a:solidFill>
                  <a:schemeClr val="accent3"/>
                </a:solidFill>
                <a:effectLst/>
                <a:latin typeface="Bookman Old Style" panose="02050604050505020204" pitchFamily="18" charset="0"/>
                <a:ea typeface="Calibri" panose="020F0502020204030204" pitchFamily="34" charset="0"/>
              </a:rPr>
              <a:t>,</a:t>
            </a:r>
            <a:endParaRPr lang="ru-UA" sz="1400" dirty="0">
              <a:solidFill>
                <a:schemeClr val="accent3"/>
              </a:solidFill>
              <a:effectLst/>
              <a:latin typeface="Bookman Old Style" panose="02050604050505020204" pitchFamily="18" charset="0"/>
              <a:ea typeface="Calibri" panose="020F0502020204030204" pitchFamily="34" charset="0"/>
            </a:endParaRPr>
          </a:p>
          <a:p>
            <a:pPr marL="285750" indent="-285750">
              <a:lnSpc>
                <a:spcPct val="106000"/>
              </a:lnSpc>
              <a:spcAft>
                <a:spcPts val="800"/>
              </a:spcAft>
              <a:buFont typeface="Wingdings" pitchFamily="2" charset="2"/>
              <a:buChar char="v"/>
            </a:pPr>
            <a:r>
              <a:rPr lang="uk-UA" sz="1800" dirty="0">
                <a:solidFill>
                  <a:srgbClr val="C0000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 Колір</a:t>
            </a:r>
            <a:endParaRPr lang="ru-UA" sz="1400" dirty="0">
              <a:solidFill>
                <a:srgbClr val="C00000"/>
              </a:solidFill>
              <a:effectLst/>
              <a:latin typeface="Bookman Old Style" panose="02050604050505020204" pitchFamily="18" charset="0"/>
              <a:ea typeface="Calibri" panose="020F0502020204030204" pitchFamily="34" charset="0"/>
            </a:endParaRPr>
          </a:p>
          <a:p>
            <a:pPr>
              <a:lnSpc>
                <a:spcPct val="106000"/>
              </a:lnSpc>
              <a:spcAft>
                <a:spcPts val="800"/>
              </a:spcAft>
            </a:pPr>
            <a:r>
              <a:rPr lang="uk-UA" sz="1800" dirty="0"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     </a:t>
            </a:r>
            <a:r>
              <a:rPr lang="uk-UA" sz="1800" dirty="0">
                <a:solidFill>
                  <a:schemeClr val="accent3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Світло-золотисту</a:t>
            </a:r>
            <a:endParaRPr lang="ru-UA" sz="1400" dirty="0">
              <a:solidFill>
                <a:schemeClr val="accent3"/>
              </a:solidFill>
              <a:effectLst/>
              <a:latin typeface="Bookman Old Style" panose="02050604050505020204" pitchFamily="18" charset="0"/>
              <a:ea typeface="Calibri" panose="020F0502020204030204" pitchFamily="34" charset="0"/>
            </a:endParaRPr>
          </a:p>
          <a:p>
            <a:pPr marL="285750" indent="-285750">
              <a:lnSpc>
                <a:spcPct val="106000"/>
              </a:lnSpc>
              <a:spcAft>
                <a:spcPts val="800"/>
              </a:spcAft>
              <a:buFont typeface="Wingdings" pitchFamily="2" charset="2"/>
              <a:buChar char="v"/>
            </a:pPr>
            <a:r>
              <a:rPr lang="uk-UA" sz="1800" dirty="0">
                <a:solidFill>
                  <a:srgbClr val="C0000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 </a:t>
            </a:r>
            <a:r>
              <a:rPr lang="uk-UA" dirty="0">
                <a:solidFill>
                  <a:srgbClr val="C00000"/>
                </a:solidFill>
                <a:latin typeface="Bookman Old Style" panose="02050604050505020204" pitchFamily="18" charset="0"/>
                <a:ea typeface="Times New Roman" panose="02020603050405020304" pitchFamily="18" charset="0"/>
              </a:rPr>
              <a:t>К</a:t>
            </a:r>
            <a:r>
              <a:rPr lang="uk-UA" sz="1800" dirty="0">
                <a:solidFill>
                  <a:srgbClr val="C0000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онсистенція</a:t>
            </a:r>
            <a:endParaRPr lang="ru-UA" sz="1400" dirty="0">
              <a:solidFill>
                <a:srgbClr val="C00000"/>
              </a:solidFill>
              <a:effectLst/>
              <a:latin typeface="Bookman Old Style" panose="02050604050505020204" pitchFamily="18" charset="0"/>
              <a:ea typeface="Calibri" panose="020F0502020204030204" pitchFamily="34" charset="0"/>
            </a:endParaRPr>
          </a:p>
          <a:p>
            <a:pPr>
              <a:lnSpc>
                <a:spcPct val="106000"/>
              </a:lnSpc>
              <a:spcAft>
                <a:spcPts val="800"/>
              </a:spcAft>
            </a:pPr>
            <a:r>
              <a:rPr lang="uk-UA" sz="1800" dirty="0"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      </a:t>
            </a:r>
            <a:r>
              <a:rPr lang="uk-UA" sz="1800" dirty="0" err="1">
                <a:solidFill>
                  <a:schemeClr val="accent3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Пухка,соковита</a:t>
            </a:r>
            <a:endParaRPr lang="ru-UA" sz="1400" dirty="0">
              <a:solidFill>
                <a:schemeClr val="accent3"/>
              </a:solidFill>
              <a:effectLst/>
              <a:latin typeface="Bookman Old Style" panose="02050604050505020204" pitchFamily="18" charset="0"/>
              <a:ea typeface="Calibri" panose="020F0502020204030204" pitchFamily="34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D897A3A9-3136-4CAE-4499-D7E101F5BDE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3059" y="3757416"/>
            <a:ext cx="3886243" cy="2453019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639AB3FC-9A10-6F32-7627-06C039EBD56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82713" y="668020"/>
            <a:ext cx="4156641" cy="2760980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044ECA7E-0E03-FDBD-5D82-B8E180591C2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3544" y="2388391"/>
            <a:ext cx="2249616" cy="2249616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97C3E450-5144-8467-63BD-27A8CB6DDC31}"/>
              </a:ext>
            </a:extLst>
          </p:cNvPr>
          <p:cNvSpPr txBox="1"/>
          <p:nvPr/>
        </p:nvSpPr>
        <p:spPr>
          <a:xfrm>
            <a:off x="8013700" y="3757416"/>
            <a:ext cx="22159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b="1" dirty="0">
                <a:solidFill>
                  <a:srgbClr val="C00000"/>
                </a:solidFill>
              </a:rPr>
              <a:t>Котлети </a:t>
            </a:r>
            <a:r>
              <a:rPr lang="uk-UA" b="1" dirty="0" err="1">
                <a:solidFill>
                  <a:srgbClr val="C00000"/>
                </a:solidFill>
              </a:rPr>
              <a:t>Пожарськи</a:t>
            </a:r>
            <a:endParaRPr lang="uk-UA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002908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>
            <a:extLst>
              <a:ext uri="{FF2B5EF4-FFF2-40B4-BE49-F238E27FC236}">
                <a16:creationId xmlns:a16="http://schemas.microsoft.com/office/drawing/2014/main" id="{97EC7E64-3A3A-8835-291E-90712BF2730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61568558"/>
              </p:ext>
            </p:extLst>
          </p:nvPr>
        </p:nvGraphicFramePr>
        <p:xfrm>
          <a:off x="0" y="704335"/>
          <a:ext cx="12192000" cy="6153665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865004">
                  <a:extLst>
                    <a:ext uri="{9D8B030D-6E8A-4147-A177-3AD203B41FA5}">
                      <a16:colId xmlns:a16="http://schemas.microsoft.com/office/drawing/2014/main" val="3801190521"/>
                    </a:ext>
                  </a:extLst>
                </a:gridCol>
                <a:gridCol w="1828648">
                  <a:extLst>
                    <a:ext uri="{9D8B030D-6E8A-4147-A177-3AD203B41FA5}">
                      <a16:colId xmlns:a16="http://schemas.microsoft.com/office/drawing/2014/main" val="180772446"/>
                    </a:ext>
                  </a:extLst>
                </a:gridCol>
                <a:gridCol w="865004">
                  <a:extLst>
                    <a:ext uri="{9D8B030D-6E8A-4147-A177-3AD203B41FA5}">
                      <a16:colId xmlns:a16="http://schemas.microsoft.com/office/drawing/2014/main" val="3244918983"/>
                    </a:ext>
                  </a:extLst>
                </a:gridCol>
                <a:gridCol w="752703">
                  <a:extLst>
                    <a:ext uri="{9D8B030D-6E8A-4147-A177-3AD203B41FA5}">
                      <a16:colId xmlns:a16="http://schemas.microsoft.com/office/drawing/2014/main" val="2267299216"/>
                    </a:ext>
                  </a:extLst>
                </a:gridCol>
                <a:gridCol w="1286124">
                  <a:extLst>
                    <a:ext uri="{9D8B030D-6E8A-4147-A177-3AD203B41FA5}">
                      <a16:colId xmlns:a16="http://schemas.microsoft.com/office/drawing/2014/main" val="3301507635"/>
                    </a:ext>
                  </a:extLst>
                </a:gridCol>
                <a:gridCol w="1286124">
                  <a:extLst>
                    <a:ext uri="{9D8B030D-6E8A-4147-A177-3AD203B41FA5}">
                      <a16:colId xmlns:a16="http://schemas.microsoft.com/office/drawing/2014/main" val="410642711"/>
                    </a:ext>
                  </a:extLst>
                </a:gridCol>
                <a:gridCol w="5308393">
                  <a:extLst>
                    <a:ext uri="{9D8B030D-6E8A-4147-A177-3AD203B41FA5}">
                      <a16:colId xmlns:a16="http://schemas.microsoft.com/office/drawing/2014/main" val="1233217763"/>
                    </a:ext>
                  </a:extLst>
                </a:gridCol>
              </a:tblGrid>
              <a:tr h="459931">
                <a:tc rowSpan="2"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Bef>
                          <a:spcPts val="2400"/>
                        </a:spcBef>
                        <a:spcAft>
                          <a:spcPts val="800"/>
                        </a:spcAft>
                      </a:pPr>
                      <a:r>
                        <a:rPr lang="uk-UA" sz="1200" dirty="0">
                          <a:effectLst/>
                        </a:rPr>
                        <a:t>№/</a:t>
                      </a:r>
                      <a:r>
                        <a:rPr lang="uk-UA" sz="1200" dirty="0" err="1">
                          <a:effectLst/>
                        </a:rPr>
                        <a:t>п</a:t>
                      </a:r>
                      <a:endParaRPr lang="ru-UA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5459" marR="35459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Bef>
                          <a:spcPts val="1000"/>
                        </a:spcBef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Найменування продуктів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5459" marR="35459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Витрати сировини на 1 порцію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5459" marR="35459" marT="0" marB="0" anchor="ctr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Послідовність операцій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5459" marR="35459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Обладнання,</a:t>
                      </a:r>
                      <a:endParaRPr lang="ru-UA" sz="1200">
                        <a:effectLst/>
                      </a:endParaRPr>
                    </a:p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Інструмент,</a:t>
                      </a:r>
                      <a:endParaRPr lang="ru-UA" sz="1200">
                        <a:effectLst/>
                      </a:endParaRPr>
                    </a:p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Інвентар та посуд.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5459" marR="35459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Bef>
                          <a:spcPts val="2400"/>
                        </a:spcBef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Технологія приготування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5459" marR="35459" marT="0" marB="0" anchor="ctr"/>
                </a:tc>
                <a:extLst>
                  <a:ext uri="{0D108BD9-81ED-4DB2-BD59-A6C34878D82A}">
                    <a16:rowId xmlns:a16="http://schemas.microsoft.com/office/drawing/2014/main" val="3677836602"/>
                  </a:ext>
                </a:extLst>
              </a:tr>
              <a:tr h="481531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Bef>
                          <a:spcPts val="1000"/>
                        </a:spcBef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Б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5459" marR="3545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Bef>
                          <a:spcPts val="1000"/>
                        </a:spcBef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Н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5459" marR="35459" marT="0" marB="0" anchor="ctr"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00544379"/>
                  </a:ext>
                </a:extLst>
              </a:tr>
              <a:tr h="148963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1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5459" marR="3545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Філе куряче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5459" marR="3545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66,7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5459" marR="3545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60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5459" marR="35459" marT="0" marB="0"/>
                </a:tc>
                <a:tc rowSpan="21"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 dirty="0">
                          <a:effectLst/>
                        </a:rPr>
                        <a:t>1.МКО курки.</a:t>
                      </a:r>
                      <a:endParaRPr lang="ru-UA" sz="1200" dirty="0">
                        <a:effectLst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 dirty="0">
                          <a:effectLst/>
                        </a:rPr>
                        <a:t>2.МКО овочів.</a:t>
                      </a:r>
                      <a:endParaRPr lang="ru-UA" sz="1200" dirty="0">
                        <a:effectLst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 dirty="0">
                          <a:effectLst/>
                        </a:rPr>
                        <a:t>3.Нарізання м’яса.</a:t>
                      </a:r>
                      <a:endParaRPr lang="ru-UA" sz="1200" dirty="0">
                        <a:effectLst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 dirty="0">
                          <a:effectLst/>
                        </a:rPr>
                        <a:t>4.Приготування котлетної маси.</a:t>
                      </a:r>
                      <a:endParaRPr lang="ru-UA" sz="1200" dirty="0">
                        <a:effectLst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 dirty="0">
                          <a:effectLst/>
                        </a:rPr>
                        <a:t>5.Порціонування</a:t>
                      </a:r>
                      <a:endParaRPr lang="ru-UA" sz="1200" dirty="0">
                        <a:effectLst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 dirty="0">
                          <a:effectLst/>
                        </a:rPr>
                        <a:t>6.Панірування</a:t>
                      </a:r>
                      <a:endParaRPr lang="ru-UA" sz="1200" dirty="0">
                        <a:effectLst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 dirty="0">
                          <a:effectLst/>
                        </a:rPr>
                        <a:t>7.Формування</a:t>
                      </a:r>
                      <a:endParaRPr lang="ru-UA" sz="1200" dirty="0">
                        <a:effectLst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 dirty="0">
                          <a:effectLst/>
                        </a:rPr>
                        <a:t>8.Запікання.</a:t>
                      </a:r>
                      <a:endParaRPr lang="ru-UA" sz="1200" dirty="0">
                        <a:effectLst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 dirty="0">
                          <a:effectLst/>
                        </a:rPr>
                        <a:t>9.Приготування гарніру.</a:t>
                      </a:r>
                      <a:endParaRPr lang="ru-UA" sz="1200" dirty="0">
                        <a:effectLst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 dirty="0">
                          <a:effectLst/>
                        </a:rPr>
                        <a:t>10.Приготування соусу.</a:t>
                      </a:r>
                      <a:endParaRPr lang="ru-UA" sz="1200" dirty="0">
                        <a:effectLst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 dirty="0">
                          <a:effectLst/>
                        </a:rPr>
                        <a:t>11.Оформлення, .відпуск.</a:t>
                      </a:r>
                      <a:endParaRPr lang="ru-UA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5459" marR="35459" marT="0" marB="0"/>
                </a:tc>
                <a:tc rowSpan="21"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Обладнання:</a:t>
                      </a:r>
                      <a:endParaRPr lang="ru-UA" sz="1200">
                        <a:effectLst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електрична плита,</a:t>
                      </a:r>
                      <a:endParaRPr lang="ru-UA" sz="1200">
                        <a:effectLst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виробничий стіл, м’ясорубка</a:t>
                      </a:r>
                      <a:endParaRPr lang="ru-UA" sz="1200">
                        <a:effectLst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ваги, жарова шафа, фритюрниця.</a:t>
                      </a:r>
                      <a:endParaRPr lang="ru-UA" sz="1200">
                        <a:effectLst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інструмент та</a:t>
                      </a:r>
                      <a:endParaRPr lang="ru-UA" sz="1200">
                        <a:effectLst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інвентар: </a:t>
                      </a:r>
                      <a:endParaRPr lang="ru-UA" sz="1200">
                        <a:effectLst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каструля, сотейник, сковорода.</a:t>
                      </a:r>
                      <a:endParaRPr lang="ru-UA" sz="1200">
                        <a:effectLst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обробна дошка, </a:t>
                      </a:r>
                      <a:endParaRPr lang="ru-UA" sz="1200">
                        <a:effectLst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ножі, ємність для спецій, миски різної ємності.</a:t>
                      </a:r>
                      <a:endParaRPr lang="ru-UA" sz="1200">
                        <a:effectLst/>
                      </a:endParaRPr>
                    </a:p>
                    <a:p>
                      <a:pPr algn="just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посуд:</a:t>
                      </a:r>
                      <a:endParaRPr lang="ru-UA" sz="1200">
                        <a:effectLst/>
                      </a:endParaRPr>
                    </a:p>
                    <a:p>
                      <a:pPr algn="just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мілка столова тарілка.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5459" marR="35459" marT="0" marB="0"/>
                </a:tc>
                <a:tc rowSpan="21"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 Філе курки подрібнити за допомогою м’ясорубки, щоб отримати фарш. Додати хліб, замочений у воді. Сформувати невеличкі приплюснуті прямокутники вагою 25г/шт. обваляти в борошні, збитих яйцях та панірувальних сухарях (4 шт. на порцію). Викласти  у форму для запікання та поставити у духову шафу, розігріту до 180 Сна 15 хв.</a:t>
                      </a:r>
                      <a:endParaRPr lang="ru-UA" sz="1200">
                        <a:effectLst/>
                      </a:endParaRPr>
                    </a:p>
                    <a:p>
                      <a:pPr algn="just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 Приготування гарніру:  Обчищену картоплю варять у воді з сіллю до готовності, воду зливають, картоплю підсушують. Варену гарячу картоплю протирають. У гарячий протерту картоплю, безперервно помішуючи, додають в 2-3 прийоми гаряче кип'ячене молоко і розтоплений жир. Збивають до отримання пухкої маси.</a:t>
                      </a:r>
                      <a:endParaRPr lang="ru-UA" sz="1200">
                        <a:effectLst/>
                      </a:endParaRPr>
                    </a:p>
                    <a:p>
                      <a:pPr algn="just">
                        <a:lnSpc>
                          <a:spcPct val="106000"/>
                        </a:lnSpc>
                        <a:spcAft>
                          <a:spcPts val="1000"/>
                        </a:spcAft>
                      </a:pPr>
                      <a:r>
                        <a:rPr lang="uk-UA" sz="1200">
                          <a:effectLst/>
                        </a:rPr>
                        <a:t> Соус «Каркаде». Чай каркаде залити гарячою водою. Настояти протягом 30 хвилин. Крохмаль змішати з цукром. Нагріти готовий чай каркаде, помішуючи розчинити цукор з крохмалем. Довести до кипіння</a:t>
                      </a:r>
                      <a:endParaRPr lang="ru-UA" sz="1200">
                        <a:effectLst/>
                      </a:endParaRPr>
                    </a:p>
                    <a:p>
                      <a:pPr algn="just">
                        <a:lnSpc>
                          <a:spcPct val="106000"/>
                        </a:lnSpc>
                        <a:spcAft>
                          <a:spcPts val="1000"/>
                        </a:spcAft>
                      </a:pPr>
                      <a:r>
                        <a:rPr lang="uk-UA" sz="1200">
                          <a:effectLst/>
                        </a:rPr>
                        <a:t>Перед подаванням на порціонне блюдо або тарілку кладуть  гарнір поряд котлети Нагетси курячі і поливають соусом Каркаде.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5459" marR="35459" marT="0" marB="0"/>
                </a:tc>
                <a:extLst>
                  <a:ext uri="{0D108BD9-81ED-4DB2-BD59-A6C34878D82A}">
                    <a16:rowId xmlns:a16="http://schemas.microsoft.com/office/drawing/2014/main" val="1963487409"/>
                  </a:ext>
                </a:extLst>
              </a:tr>
              <a:tr h="304446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2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5459" marR="3545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Перець чорний мелений 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5459" marR="3545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0,2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5459" marR="3545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0,2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5459" marR="35459" marT="0" marB="0"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98051884"/>
                  </a:ext>
                </a:extLst>
              </a:tr>
              <a:tr h="153302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3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5459" marR="3545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Сіль 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5459" marR="3545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2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5459" marR="3545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2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5459" marR="35459" marT="0" marB="0"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04258818"/>
                  </a:ext>
                </a:extLst>
              </a:tr>
              <a:tr h="148963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4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5459" marR="3545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Хліб пшеничний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5459" marR="3545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20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5459" marR="3545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20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5459" marR="35459" marT="0" marB="0"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6915659"/>
                  </a:ext>
                </a:extLst>
              </a:tr>
              <a:tr h="148963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 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5459" marR="3545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Маса  котлетна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5459" marR="3545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-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5459" marR="3545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100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5459" marR="35459" marT="0" marB="0"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08282603"/>
                  </a:ext>
                </a:extLst>
              </a:tr>
              <a:tr h="167527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5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5459" marR="3545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Борошно пшеничне 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5459" marR="3545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 dirty="0">
                          <a:effectLst/>
                        </a:rPr>
                        <a:t>10</a:t>
                      </a:r>
                      <a:endParaRPr lang="ru-UA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5459" marR="3545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10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5459" marR="35459" marT="0" marB="0" anchor="ctr"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97400004"/>
                  </a:ext>
                </a:extLst>
              </a:tr>
              <a:tr h="148963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6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5459" marR="3545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Яйця 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5459" marR="3545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1/5 шт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5459" marR="3545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8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5459" marR="35459" marT="0" marB="0" anchor="ctr"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2898864"/>
                  </a:ext>
                </a:extLst>
              </a:tr>
              <a:tr h="153302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 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5459" marR="3545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Сухарі панірувальні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5459" marR="3545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10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5459" marR="3545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10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5459" marR="35459" marT="0" marB="0"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28271395"/>
                  </a:ext>
                </a:extLst>
              </a:tr>
              <a:tr h="148963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7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5459" marR="3545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Маса н/ф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5459" marR="3545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-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5459" marR="3545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120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5459" marR="35459" marT="0" marB="0"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137860"/>
                  </a:ext>
                </a:extLst>
              </a:tr>
              <a:tr h="148963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8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5459" marR="3545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Маргарин столовий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5459" marR="3545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5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5459" marR="3545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5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5459" marR="35459" marT="0" marB="0" anchor="ctr"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7967938"/>
                  </a:ext>
                </a:extLst>
              </a:tr>
              <a:tr h="304446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9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5459" marR="3545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Маса смажених нагетсів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5459" marR="3545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-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5459" marR="3545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100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5459" marR="35459" marT="0" marB="0" anchor="ctr"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98998156"/>
                  </a:ext>
                </a:extLst>
              </a:tr>
              <a:tr h="148963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10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5459" marR="3545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Гарнір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5459" marR="3545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-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5459" marR="3545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150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5459" marR="35459" marT="0" marB="0"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07537214"/>
                  </a:ext>
                </a:extLst>
              </a:tr>
              <a:tr h="148963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11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5459" marR="3545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Картопля 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5459" marR="3545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200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5459" marR="3545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 dirty="0">
                          <a:effectLst/>
                        </a:rPr>
                        <a:t>175</a:t>
                      </a:r>
                      <a:endParaRPr lang="ru-UA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5459" marR="35459" marT="0" marB="0"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44365037"/>
                  </a:ext>
                </a:extLst>
              </a:tr>
              <a:tr h="148963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12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5459" marR="3545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Молоко 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5459" marR="3545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30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5459" marR="3545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 dirty="0">
                          <a:effectLst/>
                        </a:rPr>
                        <a:t>28</a:t>
                      </a:r>
                      <a:endParaRPr lang="ru-UA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5459" marR="35459" marT="0" marB="0"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61386377"/>
                  </a:ext>
                </a:extLst>
              </a:tr>
              <a:tr h="148963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13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5459" marR="3545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Масло вершкове 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5459" marR="3545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5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5459" marR="3545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5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5459" marR="35459" marT="0" marB="0"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7456861"/>
                  </a:ext>
                </a:extLst>
              </a:tr>
              <a:tr h="148963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 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5459" marR="3545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Соус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5459" marR="3545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-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5459" marR="3545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 dirty="0">
                          <a:effectLst/>
                        </a:rPr>
                        <a:t>50</a:t>
                      </a:r>
                      <a:endParaRPr lang="ru-UA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5459" marR="35459" marT="0" marB="0"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0822392"/>
                  </a:ext>
                </a:extLst>
              </a:tr>
              <a:tr h="304446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14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5459" marR="3545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Квітки гібіскуса (каркаде)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5459" marR="3545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1,3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5459" marR="3545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 dirty="0">
                          <a:effectLst/>
                        </a:rPr>
                        <a:t>1,3</a:t>
                      </a:r>
                      <a:endParaRPr lang="ru-UA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5459" marR="35459" marT="0" marB="0"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6090999"/>
                  </a:ext>
                </a:extLst>
              </a:tr>
              <a:tr h="148963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15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5459" marR="3545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Вода питна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5459" marR="3545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45,5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5459" marR="3545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45,5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5459" marR="35459" marT="0" marB="0"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5558927"/>
                  </a:ext>
                </a:extLst>
              </a:tr>
              <a:tr h="304446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16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5459" marR="3545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Крохмаль картопляний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5459" marR="3545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1,6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5459" marR="3545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 dirty="0">
                          <a:effectLst/>
                        </a:rPr>
                        <a:t>1,6</a:t>
                      </a:r>
                      <a:endParaRPr lang="ru-UA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5459" marR="35459" marT="0" marB="0"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14116970"/>
                  </a:ext>
                </a:extLst>
              </a:tr>
              <a:tr h="148963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17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5459" marR="3545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Цукор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5459" marR="3545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5,6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5459" marR="3545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 dirty="0">
                          <a:effectLst/>
                        </a:rPr>
                        <a:t>5,6</a:t>
                      </a:r>
                      <a:endParaRPr lang="ru-UA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5459" marR="35459" marT="0" marB="0"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93669057"/>
                  </a:ext>
                </a:extLst>
              </a:tr>
              <a:tr h="1024643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 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5459" marR="3545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Вихід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5459" marR="3545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 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5459" marR="3545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 dirty="0">
                          <a:effectLst/>
                        </a:rPr>
                        <a:t>100/150/50</a:t>
                      </a:r>
                      <a:endParaRPr lang="ru-UA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5459" marR="35459" marT="0" marB="0"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8969869"/>
                  </a:ext>
                </a:extLst>
              </a:tr>
            </a:tbl>
          </a:graphicData>
        </a:graphic>
      </p:graphicFrame>
      <p:sp>
        <p:nvSpPr>
          <p:cNvPr id="3" name="Rectangle 1">
            <a:extLst>
              <a:ext uri="{FF2B5EF4-FFF2-40B4-BE49-F238E27FC236}">
                <a16:creationId xmlns:a16="http://schemas.microsoft.com/office/drawing/2014/main" id="{D32C78EC-1857-EE29-697F-C8E71A4FB7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0195" y="0"/>
            <a:ext cx="10354962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ru-UA" sz="1400" b="1" i="0" u="none" strike="noStrike" cap="none" normalizeH="0" baseline="0" dirty="0">
                <a:ln>
                  <a:noFill/>
                </a:ln>
                <a:solidFill>
                  <a:schemeClr val="accent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                                             ІНСТРУКЦІЙНО-ТЕХНОЛОГІЧНА КАРТКА</a:t>
            </a:r>
            <a:endParaRPr kumimoji="0" lang="uk-UA" altLang="ru-UA" sz="1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ru-UA" sz="1400" b="1" i="0" u="none" strike="noStrike" cap="none" normalizeH="0" baseline="0" dirty="0">
                <a:ln>
                  <a:noFill/>
                </a:ln>
                <a:solidFill>
                  <a:schemeClr val="accent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                                                   Найменування: « </a:t>
            </a:r>
            <a:r>
              <a:rPr kumimoji="0" lang="uk-UA" altLang="ru-UA" sz="1400" b="1" i="0" u="none" strike="noStrike" cap="none" normalizeH="0" baseline="0" dirty="0" err="1">
                <a:ln>
                  <a:noFill/>
                </a:ln>
                <a:solidFill>
                  <a:schemeClr val="accent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Нагетси</a:t>
            </a:r>
            <a:r>
              <a:rPr kumimoji="0" lang="uk-UA" altLang="ru-UA" sz="1400" b="1" i="0" u="none" strike="noStrike" cap="none" normalizeH="0" baseline="0" dirty="0">
                <a:ln>
                  <a:noFill/>
                </a:ln>
                <a:solidFill>
                  <a:schemeClr val="accent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курячі»</a:t>
            </a:r>
            <a:endParaRPr kumimoji="0" lang="uk-UA" altLang="ru-UA" sz="1000" b="0" i="0" u="none" strike="noStrike" cap="none" normalizeH="0" baseline="0" dirty="0">
              <a:ln>
                <a:noFill/>
              </a:ln>
              <a:solidFill>
                <a:schemeClr val="accent3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ru-UA" sz="1400" b="0" i="0" u="none" strike="noStrike" cap="none" normalizeH="0" baseline="0" dirty="0">
                <a:ln>
                  <a:noFill/>
                </a:ln>
                <a:solidFill>
                  <a:schemeClr val="accent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Збірник рецептур страв для харчування дітей шкільного віку в організованих освітніх і оздоровчих</a:t>
            </a:r>
            <a:r>
              <a:rPr lang="uk-UA" altLang="ru-UA" sz="1000" dirty="0">
                <a:solidFill>
                  <a:schemeClr val="accent3"/>
                </a:solidFill>
                <a:latin typeface="Arial" panose="020B0604020202020204" pitchFamily="34" charset="0"/>
              </a:rPr>
              <a:t> </a:t>
            </a:r>
            <a:r>
              <a:rPr kumimoji="0" lang="uk-UA" altLang="ru-UA" sz="1400" b="0" i="0" u="none" strike="noStrike" cap="none" normalizeH="0" baseline="0" dirty="0">
                <a:ln>
                  <a:noFill/>
                </a:ln>
                <a:solidFill>
                  <a:schemeClr val="accent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закладах. Є. </a:t>
            </a:r>
            <a:r>
              <a:rPr kumimoji="0" lang="uk-UA" altLang="ru-UA" sz="1400" b="0" i="0" u="none" strike="noStrike" cap="none" normalizeH="0" baseline="0" dirty="0" err="1">
                <a:ln>
                  <a:noFill/>
                </a:ln>
                <a:solidFill>
                  <a:schemeClr val="accent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Клопотенко</a:t>
            </a:r>
            <a:endParaRPr kumimoji="0" lang="uk-UA" altLang="ru-UA" sz="1000" b="0" i="0" u="none" strike="noStrike" cap="none" normalizeH="0" baseline="0" dirty="0">
              <a:ln>
                <a:noFill/>
              </a:ln>
              <a:solidFill>
                <a:schemeClr val="accent3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altLang="ru-UA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12221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0EE097D6-0841-6186-2AF3-814006DEB643}"/>
              </a:ext>
            </a:extLst>
          </p:cNvPr>
          <p:cNvSpPr txBox="1"/>
          <p:nvPr/>
        </p:nvSpPr>
        <p:spPr>
          <a:xfrm>
            <a:off x="0" y="0"/>
            <a:ext cx="8279027" cy="37300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06000"/>
              </a:lnSpc>
              <a:spcAft>
                <a:spcPts val="800"/>
              </a:spcAft>
              <a:buFont typeface="Wingdings" pitchFamily="2" charset="2"/>
              <a:buChar char="v"/>
            </a:pPr>
            <a:r>
              <a:rPr lang="uk-UA" sz="1800" dirty="0">
                <a:solidFill>
                  <a:srgbClr val="C0000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Зовнішній вигляд</a:t>
            </a:r>
          </a:p>
          <a:p>
            <a:pPr algn="just">
              <a:lnSpc>
                <a:spcPct val="106000"/>
              </a:lnSpc>
              <a:spcAft>
                <a:spcPts val="800"/>
              </a:spcAft>
            </a:pPr>
            <a:r>
              <a:rPr lang="uk-UA" dirty="0">
                <a:solidFill>
                  <a:schemeClr val="accent3"/>
                </a:solidFill>
                <a:latin typeface="Bookman Old Style" panose="02050604050505020204" pitchFamily="18" charset="0"/>
                <a:ea typeface="Times New Roman" panose="02020603050405020304" pitchFamily="18" charset="0"/>
              </a:rPr>
              <a:t>      </a:t>
            </a:r>
            <a:r>
              <a:rPr lang="uk-UA" sz="1800" dirty="0" err="1">
                <a:solidFill>
                  <a:schemeClr val="accent3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Нагетси</a:t>
            </a:r>
            <a:r>
              <a:rPr lang="uk-UA" sz="1800" dirty="0">
                <a:solidFill>
                  <a:schemeClr val="accent3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 прямокутної форми, рівномірно паніровані, без </a:t>
            </a:r>
            <a:r>
              <a:rPr lang="uk-UA" sz="1800" dirty="0" err="1">
                <a:solidFill>
                  <a:schemeClr val="accent3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тріщин</a:t>
            </a:r>
            <a:r>
              <a:rPr lang="uk-UA" sz="1800" dirty="0">
                <a:solidFill>
                  <a:schemeClr val="accent3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, зверху вкриті рум’яною скоринкою</a:t>
            </a:r>
            <a:r>
              <a:rPr lang="uk-UA" sz="1800" dirty="0"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.</a:t>
            </a:r>
            <a:endParaRPr lang="ru-UA" sz="1400" dirty="0">
              <a:effectLst/>
              <a:latin typeface="Bookman Old Style" panose="02050604050505020204" pitchFamily="18" charset="0"/>
              <a:ea typeface="Calibri" panose="020F0502020204030204" pitchFamily="34" charset="0"/>
            </a:endParaRPr>
          </a:p>
          <a:p>
            <a:pPr marL="285750" indent="-285750" algn="just">
              <a:lnSpc>
                <a:spcPct val="106000"/>
              </a:lnSpc>
              <a:spcAft>
                <a:spcPts val="800"/>
              </a:spcAft>
              <a:buFont typeface="Wingdings" pitchFamily="2" charset="2"/>
              <a:buChar char="v"/>
            </a:pPr>
            <a:r>
              <a:rPr lang="uk-UA" sz="1800" dirty="0">
                <a:solidFill>
                  <a:srgbClr val="C0000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Смак </a:t>
            </a:r>
            <a:endParaRPr lang="ru-UA" sz="1400" dirty="0">
              <a:solidFill>
                <a:srgbClr val="C00000"/>
              </a:solidFill>
              <a:effectLst/>
              <a:latin typeface="Bookman Old Style" panose="02050604050505020204" pitchFamily="18" charset="0"/>
              <a:ea typeface="Calibri" panose="020F0502020204030204" pitchFamily="34" charset="0"/>
            </a:endParaRPr>
          </a:p>
          <a:p>
            <a:pPr algn="just">
              <a:lnSpc>
                <a:spcPct val="106000"/>
              </a:lnSpc>
              <a:spcAft>
                <a:spcPts val="800"/>
              </a:spcAft>
            </a:pPr>
            <a:r>
              <a:rPr lang="uk-UA" dirty="0">
                <a:latin typeface="Bookman Old Style" panose="02050604050505020204" pitchFamily="18" charset="0"/>
                <a:ea typeface="Times New Roman" panose="02020603050405020304" pitchFamily="18" charset="0"/>
              </a:rPr>
              <a:t>     </a:t>
            </a:r>
            <a:r>
              <a:rPr lang="uk-UA" sz="1800" dirty="0">
                <a:solidFill>
                  <a:schemeClr val="accent3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Приємний, характерний для запеченої птиці, смак в міру солоний.</a:t>
            </a:r>
            <a:endParaRPr lang="ru-UA" sz="1400" dirty="0">
              <a:solidFill>
                <a:schemeClr val="accent3"/>
              </a:solidFill>
              <a:effectLst/>
              <a:latin typeface="Bookman Old Style" panose="02050604050505020204" pitchFamily="18" charset="0"/>
              <a:ea typeface="Calibri" panose="020F0502020204030204" pitchFamily="34" charset="0"/>
            </a:endParaRPr>
          </a:p>
          <a:p>
            <a:pPr marL="285750" indent="-285750" algn="just">
              <a:lnSpc>
                <a:spcPct val="106000"/>
              </a:lnSpc>
              <a:spcAft>
                <a:spcPts val="800"/>
              </a:spcAft>
              <a:buFont typeface="Wingdings" pitchFamily="2" charset="2"/>
              <a:buChar char="v"/>
            </a:pPr>
            <a:r>
              <a:rPr lang="uk-UA" dirty="0">
                <a:solidFill>
                  <a:srgbClr val="C00000"/>
                </a:solidFill>
                <a:latin typeface="Bookman Old Style" panose="02050604050505020204" pitchFamily="18" charset="0"/>
                <a:ea typeface="Calibri" panose="020F0502020204030204" pitchFamily="34" charset="0"/>
              </a:rPr>
              <a:t>Колір</a:t>
            </a:r>
            <a:endParaRPr lang="ru-UA" sz="1400" dirty="0">
              <a:solidFill>
                <a:srgbClr val="C00000"/>
              </a:solidFill>
              <a:effectLst/>
              <a:latin typeface="Bookman Old Style" panose="02050604050505020204" pitchFamily="18" charset="0"/>
              <a:ea typeface="Calibri" panose="020F0502020204030204" pitchFamily="34" charset="0"/>
            </a:endParaRPr>
          </a:p>
          <a:p>
            <a:pPr algn="just">
              <a:lnSpc>
                <a:spcPct val="106000"/>
              </a:lnSpc>
              <a:spcAft>
                <a:spcPts val="800"/>
              </a:spcAft>
            </a:pPr>
            <a:r>
              <a:rPr lang="uk-UA" sz="1800" dirty="0"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    </a:t>
            </a:r>
            <a:r>
              <a:rPr lang="uk-UA" sz="1800" dirty="0">
                <a:solidFill>
                  <a:schemeClr val="accent3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Поверхня золотава, на зрізі біла.</a:t>
            </a:r>
            <a:endParaRPr lang="ru-UA" sz="1400" dirty="0">
              <a:solidFill>
                <a:schemeClr val="accent3"/>
              </a:solidFill>
              <a:effectLst/>
              <a:latin typeface="Bookman Old Style" panose="02050604050505020204" pitchFamily="18" charset="0"/>
              <a:ea typeface="Calibri" panose="020F0502020204030204" pitchFamily="34" charset="0"/>
            </a:endParaRPr>
          </a:p>
          <a:p>
            <a:pPr marL="285750" indent="-285750" algn="just">
              <a:lnSpc>
                <a:spcPct val="106000"/>
              </a:lnSpc>
              <a:spcAft>
                <a:spcPts val="800"/>
              </a:spcAft>
              <a:buFont typeface="Wingdings" pitchFamily="2" charset="2"/>
              <a:buChar char="v"/>
            </a:pPr>
            <a:r>
              <a:rPr lang="uk-UA" sz="1800" dirty="0">
                <a:solidFill>
                  <a:srgbClr val="C0000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 Консистенція</a:t>
            </a:r>
            <a:endParaRPr lang="ru-UA" sz="1400" dirty="0">
              <a:effectLst/>
              <a:latin typeface="Bookman Old Style" panose="02050604050505020204" pitchFamily="18" charset="0"/>
              <a:ea typeface="Calibri" panose="020F0502020204030204" pitchFamily="34" charset="0"/>
            </a:endParaRPr>
          </a:p>
          <a:p>
            <a:pPr algn="just">
              <a:lnSpc>
                <a:spcPct val="106000"/>
              </a:lnSpc>
              <a:spcAft>
                <a:spcPts val="800"/>
              </a:spcAft>
            </a:pPr>
            <a:r>
              <a:rPr lang="uk-UA" sz="1800" dirty="0"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      </a:t>
            </a:r>
            <a:r>
              <a:rPr lang="uk-UA" sz="1800" dirty="0">
                <a:solidFill>
                  <a:schemeClr val="accent3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Однорідна, пухка ,соковита.</a:t>
            </a:r>
            <a:endParaRPr lang="ru-UA" sz="1400" dirty="0">
              <a:solidFill>
                <a:schemeClr val="accent3"/>
              </a:solidFill>
              <a:effectLst/>
              <a:latin typeface="Bookman Old Style" panose="02050604050505020204" pitchFamily="18" charset="0"/>
              <a:ea typeface="Calibri" panose="020F0502020204030204" pitchFamily="34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86A4463E-0162-4E93-ABBA-4ECC81102DA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1348" y="4068669"/>
            <a:ext cx="2815786" cy="2117296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2D81EF10-5819-F57E-AABA-038C3D17AEE2}"/>
              </a:ext>
            </a:extLst>
          </p:cNvPr>
          <p:cNvSpPr txBox="1"/>
          <p:nvPr/>
        </p:nvSpPr>
        <p:spPr>
          <a:xfrm>
            <a:off x="1260389" y="6185965"/>
            <a:ext cx="151868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dirty="0"/>
              <a:t>Соус </a:t>
            </a:r>
            <a:r>
              <a:rPr lang="uk-UA" dirty="0" err="1"/>
              <a:t>каркаде</a:t>
            </a:r>
            <a:endParaRPr lang="uk-UA" dirty="0"/>
          </a:p>
          <a:p>
            <a:endParaRPr lang="uk-UA" dirty="0"/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46170D3C-BFBB-943F-2AE4-695258F2659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94801" y="4409939"/>
            <a:ext cx="3646845" cy="2422357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2B26BAF0-10C3-6440-325C-EE2AB76B9B0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54997" y="1950146"/>
            <a:ext cx="3686649" cy="2094470"/>
          </a:xfrm>
          <a:prstGeom prst="rect">
            <a:avLst/>
          </a:prstGeom>
        </p:spPr>
      </p:pic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4F9F37AD-8068-3A64-76FB-AB6D5B4B16F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808248" y="2227304"/>
            <a:ext cx="2985530" cy="2985530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677284D0-8049-94FC-2A9E-698C90116455}"/>
              </a:ext>
            </a:extLst>
          </p:cNvPr>
          <p:cNvSpPr txBox="1"/>
          <p:nvPr/>
        </p:nvSpPr>
        <p:spPr>
          <a:xfrm>
            <a:off x="5829300" y="4068669"/>
            <a:ext cx="18589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0" lang="uk-UA" altLang="ru-UA" sz="1800" b="1" i="0" u="none" strike="noStrike" cap="none" normalizeH="0" baseline="0" dirty="0" err="1">
                <a:ln>
                  <a:noFill/>
                </a:ln>
                <a:solidFill>
                  <a:srgbClr val="C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Нагетси</a:t>
            </a:r>
            <a:r>
              <a:rPr kumimoji="0" lang="uk-UA" altLang="ru-UA" sz="1800" b="1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курячі</a:t>
            </a:r>
            <a:endParaRPr lang="uk-UA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71732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166841E-BF05-C912-4456-0D86096E6970}"/>
              </a:ext>
            </a:extLst>
          </p:cNvPr>
          <p:cNvSpPr txBox="1"/>
          <p:nvPr/>
        </p:nvSpPr>
        <p:spPr>
          <a:xfrm>
            <a:off x="1931194" y="348259"/>
            <a:ext cx="7733506" cy="9848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b="1" dirty="0">
                <a:solidFill>
                  <a:schemeClr val="bg1"/>
                </a:solidFill>
                <a:latin typeface="Bookman Old Style" panose="02050604050505020204" pitchFamily="18" charset="0"/>
                <a:cs typeface="Times New Roman" pitchFamily="18" charset="0"/>
              </a:rPr>
              <a:t> </a:t>
            </a:r>
            <a:r>
              <a:rPr lang="uk-UA" sz="2000" b="1" dirty="0">
                <a:solidFill>
                  <a:srgbClr val="C00000"/>
                </a:solidFill>
                <a:latin typeface="Bookman Old Style" panose="02050604050505020204" pitchFamily="18" charset="0"/>
                <a:cs typeface="Times New Roman" pitchFamily="18" charset="0"/>
              </a:rPr>
              <a:t>Правила  санітарії та особистої гігієни     під   час    роботи в гарячому цеху</a:t>
            </a:r>
            <a:br>
              <a:rPr lang="ru-RU" b="1" dirty="0">
                <a:solidFill>
                  <a:schemeClr val="bg1"/>
                </a:solidFill>
                <a:latin typeface="Bookman Old Style" panose="02050604050505020204" pitchFamily="18" charset="0"/>
                <a:cs typeface="Times New Roman" pitchFamily="18" charset="0"/>
              </a:rPr>
            </a:br>
            <a:endParaRPr lang="uk-UA" b="1" dirty="0">
              <a:solidFill>
                <a:schemeClr val="bg1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41DFAE0-293A-DD6D-5A02-93773EBE4E9D}"/>
              </a:ext>
            </a:extLst>
          </p:cNvPr>
          <p:cNvSpPr txBox="1"/>
          <p:nvPr/>
        </p:nvSpPr>
        <p:spPr>
          <a:xfrm>
            <a:off x="357188" y="1128714"/>
            <a:ext cx="11401425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lvl="0" indent="-285750">
              <a:buFont typeface="Wingdings" pitchFamily="2" charset="2"/>
              <a:buChar char="v"/>
            </a:pPr>
            <a:r>
              <a:rPr lang="uk-UA" dirty="0">
                <a:solidFill>
                  <a:srgbClr val="C00000"/>
                </a:solidFill>
                <a:latin typeface="Bookman Old Style" panose="02050604050505020204" pitchFamily="18" charset="0"/>
              </a:rPr>
              <a:t>До роботи допускаються особи, що пройшли спеціальний медичний огляд.</a:t>
            </a:r>
            <a:endParaRPr lang="ru-RU" dirty="0">
              <a:solidFill>
                <a:srgbClr val="C00000"/>
              </a:solidFill>
              <a:latin typeface="Bookman Old Style" panose="02050604050505020204" pitchFamily="18" charset="0"/>
            </a:endParaRPr>
          </a:p>
          <a:p>
            <a:pPr marL="285750" lvl="0" indent="-285750">
              <a:buFont typeface="Wingdings" pitchFamily="2" charset="2"/>
              <a:buChar char="v"/>
            </a:pPr>
            <a:r>
              <a:rPr lang="uk-UA" dirty="0">
                <a:solidFill>
                  <a:srgbClr val="C00000"/>
                </a:solidFill>
                <a:latin typeface="Bookman Old Style" panose="02050604050505020204" pitchFamily="18" charset="0"/>
              </a:rPr>
              <a:t> Санітарний одяг повинен бути чистим, випрасуваним з усіма ґудзиками, волосся прибране під ковпак, рукава застебнені або підкочені.</a:t>
            </a:r>
            <a:endParaRPr lang="ru-RU" dirty="0">
              <a:solidFill>
                <a:srgbClr val="C00000"/>
              </a:solidFill>
              <a:latin typeface="Bookman Old Style" panose="02050604050505020204" pitchFamily="18" charset="0"/>
            </a:endParaRPr>
          </a:p>
          <a:p>
            <a:pPr marL="285750" lvl="0" indent="-285750">
              <a:buFont typeface="Wingdings" pitchFamily="2" charset="2"/>
              <a:buChar char="v"/>
            </a:pPr>
            <a:r>
              <a:rPr lang="uk-UA" dirty="0">
                <a:solidFill>
                  <a:srgbClr val="C00000"/>
                </a:solidFill>
                <a:latin typeface="Bookman Old Style" panose="02050604050505020204" pitchFamily="18" charset="0"/>
              </a:rPr>
              <a:t> Не заколювати голками та шпильками одяг, не тримати в кишені сторонні предмети.</a:t>
            </a:r>
            <a:endParaRPr lang="ru-RU" dirty="0">
              <a:solidFill>
                <a:srgbClr val="C00000"/>
              </a:solidFill>
              <a:latin typeface="Bookman Old Style" panose="02050604050505020204" pitchFamily="18" charset="0"/>
            </a:endParaRPr>
          </a:p>
          <a:p>
            <a:pPr marL="285750" lvl="0" indent="-285750">
              <a:buFont typeface="Wingdings" pitchFamily="2" charset="2"/>
              <a:buChar char="v"/>
            </a:pPr>
            <a:r>
              <a:rPr lang="uk-UA" dirty="0">
                <a:solidFill>
                  <a:srgbClr val="C00000"/>
                </a:solidFill>
                <a:latin typeface="Bookman Old Style" panose="02050604050505020204" pitchFamily="18" charset="0"/>
              </a:rPr>
              <a:t>Не слід носити на роботі кліпси, каблучки, а також </a:t>
            </a:r>
            <a:r>
              <a:rPr lang="uk-UA" dirty="0" err="1">
                <a:solidFill>
                  <a:srgbClr val="C00000"/>
                </a:solidFill>
                <a:latin typeface="Bookman Old Style" panose="02050604050505020204" pitchFamily="18" charset="0"/>
              </a:rPr>
              <a:t>заколки</a:t>
            </a:r>
            <a:r>
              <a:rPr lang="uk-UA" dirty="0">
                <a:solidFill>
                  <a:srgbClr val="C00000"/>
                </a:solidFill>
                <a:latin typeface="Bookman Old Style" panose="02050604050505020204" pitchFamily="18" charset="0"/>
              </a:rPr>
              <a:t> поверх косинок.</a:t>
            </a:r>
            <a:endParaRPr lang="ru-RU" dirty="0">
              <a:solidFill>
                <a:srgbClr val="C00000"/>
              </a:solidFill>
              <a:latin typeface="Bookman Old Style" panose="02050604050505020204" pitchFamily="18" charset="0"/>
            </a:endParaRPr>
          </a:p>
          <a:p>
            <a:pPr marL="285750" lvl="0" indent="-285750">
              <a:buFont typeface="Wingdings" pitchFamily="2" charset="2"/>
              <a:buChar char="v"/>
            </a:pPr>
            <a:r>
              <a:rPr lang="uk-UA" dirty="0">
                <a:solidFill>
                  <a:srgbClr val="C00000"/>
                </a:solidFill>
                <a:latin typeface="Bookman Old Style" panose="02050604050505020204" pitchFamily="18" charset="0"/>
              </a:rPr>
              <a:t>Коротко зрізати нігті, тому що під ними накопичується бруд.</a:t>
            </a:r>
            <a:endParaRPr lang="ru-RU" dirty="0">
              <a:solidFill>
                <a:srgbClr val="C00000"/>
              </a:solidFill>
              <a:latin typeface="Bookman Old Style" panose="02050604050505020204" pitchFamily="18" charset="0"/>
            </a:endParaRPr>
          </a:p>
          <a:p>
            <a:pPr marL="285750" lvl="0" indent="-285750">
              <a:buFont typeface="Wingdings" pitchFamily="2" charset="2"/>
              <a:buChar char="v"/>
            </a:pPr>
            <a:r>
              <a:rPr lang="uk-UA" dirty="0">
                <a:solidFill>
                  <a:srgbClr val="C00000"/>
                </a:solidFill>
                <a:latin typeface="Bookman Old Style" panose="02050604050505020204" pitchFamily="18" charset="0"/>
              </a:rPr>
              <a:t>Не слід працювати на слизькій підлозі, у взутті без задників.</a:t>
            </a:r>
            <a:endParaRPr lang="ru-RU" dirty="0">
              <a:solidFill>
                <a:srgbClr val="C00000"/>
              </a:solidFill>
              <a:latin typeface="Bookman Old Style" panose="02050604050505020204" pitchFamily="18" charset="0"/>
            </a:endParaRPr>
          </a:p>
          <a:p>
            <a:pPr marL="285750" lvl="0" indent="-285750">
              <a:buFont typeface="Wingdings" pitchFamily="2" charset="2"/>
              <a:buChar char="v"/>
            </a:pPr>
            <a:r>
              <a:rPr lang="uk-UA" dirty="0">
                <a:solidFill>
                  <a:srgbClr val="C00000"/>
                </a:solidFill>
                <a:latin typeface="Bookman Old Style" panose="02050604050505020204" pitchFamily="18" charset="0"/>
              </a:rPr>
              <a:t>Не відвідувати в санітарному одязі вбиральні, не виходити в ньому на вулицю. </a:t>
            </a:r>
            <a:endParaRPr lang="ru-RU" dirty="0">
              <a:solidFill>
                <a:srgbClr val="C00000"/>
              </a:solidFill>
              <a:latin typeface="Bookman Old Style" panose="02050604050505020204" pitchFamily="18" charset="0"/>
            </a:endParaRPr>
          </a:p>
          <a:p>
            <a:pPr marL="285750" lvl="0" indent="-285750">
              <a:buFont typeface="Wingdings" pitchFamily="2" charset="2"/>
              <a:buChar char="v"/>
            </a:pPr>
            <a:r>
              <a:rPr lang="uk-UA" dirty="0">
                <a:solidFill>
                  <a:srgbClr val="C00000"/>
                </a:solidFill>
                <a:latin typeface="Bookman Old Style" panose="02050604050505020204" pitchFamily="18" charset="0"/>
              </a:rPr>
              <a:t> Після відвідування туалету та перед початком роботи ретельно мити руки з </a:t>
            </a:r>
            <a:r>
              <a:rPr lang="uk-UA" dirty="0" err="1">
                <a:solidFill>
                  <a:srgbClr val="C00000"/>
                </a:solidFill>
                <a:latin typeface="Bookman Old Style" panose="02050604050505020204" pitchFamily="18" charset="0"/>
              </a:rPr>
              <a:t>милом</a:t>
            </a:r>
            <a:r>
              <a:rPr lang="uk-UA" dirty="0">
                <a:solidFill>
                  <a:srgbClr val="C00000"/>
                </a:solidFill>
                <a:latin typeface="Bookman Old Style" panose="02050604050505020204" pitchFamily="18" charset="0"/>
              </a:rPr>
              <a:t>. </a:t>
            </a:r>
            <a:endParaRPr lang="ru-RU" dirty="0">
              <a:solidFill>
                <a:srgbClr val="C00000"/>
              </a:solidFill>
              <a:latin typeface="Bookman Old Style" panose="02050604050505020204" pitchFamily="18" charset="0"/>
            </a:endParaRPr>
          </a:p>
          <a:p>
            <a:pPr marL="285750" lvl="0" indent="-285750">
              <a:buFont typeface="Wingdings" pitchFamily="2" charset="2"/>
              <a:buChar char="v"/>
            </a:pPr>
            <a:r>
              <a:rPr lang="uk-UA" dirty="0">
                <a:solidFill>
                  <a:srgbClr val="C00000"/>
                </a:solidFill>
                <a:latin typeface="Bookman Old Style" panose="02050604050505020204" pitchFamily="18" charset="0"/>
              </a:rPr>
              <a:t>Особисті речі і верхній одяг залишати у гардеробі. </a:t>
            </a:r>
            <a:endParaRPr lang="ru-RU" dirty="0">
              <a:solidFill>
                <a:srgbClr val="C00000"/>
              </a:solidFill>
              <a:latin typeface="Bookman Old Style" panose="02050604050505020204" pitchFamily="18" charset="0"/>
            </a:endParaRPr>
          </a:p>
          <a:p>
            <a:pPr marL="285750" lvl="0" indent="-285750">
              <a:buFont typeface="Wingdings" pitchFamily="2" charset="2"/>
              <a:buChar char="v"/>
            </a:pPr>
            <a:r>
              <a:rPr lang="uk-UA" dirty="0">
                <a:solidFill>
                  <a:srgbClr val="C00000"/>
                </a:solidFill>
                <a:latin typeface="Bookman Old Style" panose="02050604050505020204" pitchFamily="18" charset="0"/>
              </a:rPr>
              <a:t> Не слід палити на робочому місці.</a:t>
            </a:r>
            <a:endParaRPr lang="ru-RU" dirty="0">
              <a:solidFill>
                <a:srgbClr val="C00000"/>
              </a:solidFill>
              <a:latin typeface="Bookman Old Style" panose="02050604050505020204" pitchFamily="18" charset="0"/>
            </a:endParaRPr>
          </a:p>
          <a:p>
            <a:pPr marL="285750" lvl="0" indent="-285750">
              <a:buFont typeface="Wingdings" pitchFamily="2" charset="2"/>
              <a:buChar char="v"/>
            </a:pPr>
            <a:r>
              <a:rPr lang="uk-UA" dirty="0">
                <a:solidFill>
                  <a:srgbClr val="C00000"/>
                </a:solidFill>
                <a:latin typeface="Bookman Old Style" panose="02050604050505020204" pitchFamily="18" charset="0"/>
              </a:rPr>
              <a:t>  Під час травмування рук (порізи, проколи) слід негайно припинити роботу, обробити рану </a:t>
            </a:r>
            <a:r>
              <a:rPr lang="uk-UA" dirty="0" err="1">
                <a:solidFill>
                  <a:srgbClr val="C00000"/>
                </a:solidFill>
                <a:latin typeface="Bookman Old Style" panose="02050604050505020204" pitchFamily="18" charset="0"/>
              </a:rPr>
              <a:t>дезинфікуючими</a:t>
            </a:r>
            <a:r>
              <a:rPr lang="uk-UA" dirty="0">
                <a:solidFill>
                  <a:srgbClr val="C00000"/>
                </a:solidFill>
                <a:latin typeface="Bookman Old Style" panose="02050604050505020204" pitchFamily="18" charset="0"/>
              </a:rPr>
              <a:t> засобами, накласти пов’язку, а на палець надіти </a:t>
            </a:r>
            <a:r>
              <a:rPr lang="uk-UA" dirty="0" err="1">
                <a:solidFill>
                  <a:srgbClr val="C00000"/>
                </a:solidFill>
                <a:latin typeface="Bookman Old Style" panose="02050604050505020204" pitchFamily="18" charset="0"/>
              </a:rPr>
              <a:t>напальчник</a:t>
            </a:r>
            <a:r>
              <a:rPr lang="uk-UA" dirty="0">
                <a:solidFill>
                  <a:srgbClr val="C00000"/>
                </a:solidFill>
                <a:latin typeface="Bookman Old Style" panose="02050604050505020204" pitchFamily="18" charset="0"/>
              </a:rPr>
              <a:t>.</a:t>
            </a:r>
            <a:endParaRPr lang="ru-RU" dirty="0">
              <a:solidFill>
                <a:srgbClr val="C00000"/>
              </a:solidFill>
              <a:latin typeface="Bookman Old Style" panose="02050604050505020204" pitchFamily="18" charset="0"/>
            </a:endParaRPr>
          </a:p>
          <a:p>
            <a:pPr marL="285750" lvl="0" indent="-285750">
              <a:buFont typeface="Wingdings" pitchFamily="2" charset="2"/>
              <a:buChar char="v"/>
            </a:pPr>
            <a:r>
              <a:rPr lang="uk-UA" dirty="0">
                <a:solidFill>
                  <a:srgbClr val="C00000"/>
                </a:solidFill>
                <a:latin typeface="Bookman Old Style" panose="02050604050505020204" pitchFamily="18" charset="0"/>
              </a:rPr>
              <a:t> Не слід користуватися інвентарем та посудом не за призначенням, порушуючи маркірування.</a:t>
            </a:r>
            <a:endParaRPr lang="ru-RU" dirty="0">
              <a:solidFill>
                <a:srgbClr val="C00000"/>
              </a:solidFill>
              <a:latin typeface="Bookman Old Style" panose="02050604050505020204" pitchFamily="18" charset="0"/>
            </a:endParaRPr>
          </a:p>
          <a:p>
            <a:pPr marL="285750" lvl="0" indent="-285750">
              <a:buFont typeface="Wingdings" pitchFamily="2" charset="2"/>
              <a:buChar char="v"/>
            </a:pPr>
            <a:r>
              <a:rPr lang="uk-UA" dirty="0">
                <a:solidFill>
                  <a:srgbClr val="C00000"/>
                </a:solidFill>
                <a:latin typeface="Bookman Old Style" panose="02050604050505020204" pitchFamily="18" charset="0"/>
              </a:rPr>
              <a:t> Під час приготуванні страв з прісного тіста необхідно ретельно дотримуватись правил ведення технологічного процесу.</a:t>
            </a:r>
            <a:endParaRPr lang="ru-RU" dirty="0">
              <a:solidFill>
                <a:srgbClr val="C00000"/>
              </a:solidFill>
              <a:latin typeface="Bookman Old Style" panose="02050604050505020204" pitchFamily="18" charset="0"/>
            </a:endParaRPr>
          </a:p>
          <a:p>
            <a:pPr marL="285750" lvl="0" indent="-285750">
              <a:buFont typeface="Wingdings" pitchFamily="2" charset="2"/>
              <a:buChar char="v"/>
            </a:pPr>
            <a:r>
              <a:rPr lang="uk-UA" dirty="0">
                <a:solidFill>
                  <a:srgbClr val="C00000"/>
                </a:solidFill>
                <a:latin typeface="Bookman Old Style" panose="02050604050505020204" pitchFamily="18" charset="0"/>
              </a:rPr>
              <a:t> Необхідно дотримуватись строків зберігання і реалізації страв з прісного тіста.</a:t>
            </a:r>
            <a:endParaRPr lang="ru-RU" dirty="0">
              <a:solidFill>
                <a:srgbClr val="C00000"/>
              </a:solidFill>
              <a:latin typeface="Bookman Old Style" panose="02050604050505020204" pitchFamily="18" charset="0"/>
            </a:endParaRPr>
          </a:p>
          <a:p>
            <a:pPr marL="285750" lvl="0" indent="-285750">
              <a:buFont typeface="Wingdings" pitchFamily="2" charset="2"/>
              <a:buChar char="v"/>
            </a:pPr>
            <a:r>
              <a:rPr lang="uk-UA" dirty="0">
                <a:solidFill>
                  <a:srgbClr val="C00000"/>
                </a:solidFill>
                <a:latin typeface="Bookman Old Style" panose="02050604050505020204" pitchFamily="18" charset="0"/>
              </a:rPr>
              <a:t> В кінці роботи необхідно прибрати робоче місце та помити його мийними засобами. </a:t>
            </a:r>
            <a:br>
              <a:rPr lang="uk-UA" dirty="0">
                <a:latin typeface="Bookman Old Style" panose="02050604050505020204" pitchFamily="18" charset="0"/>
              </a:rPr>
            </a:br>
            <a:r>
              <a:rPr lang="ru-RU" dirty="0">
                <a:latin typeface="Bookman Old Style" panose="02050604050505020204" pitchFamily="18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5206583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0F5FEF6-5C9D-051A-2EFB-CE2264B170B3}"/>
              </a:ext>
            </a:extLst>
          </p:cNvPr>
          <p:cNvSpPr txBox="1"/>
          <p:nvPr/>
        </p:nvSpPr>
        <p:spPr>
          <a:xfrm>
            <a:off x="0" y="403760"/>
            <a:ext cx="12192001" cy="65248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uk-UA" sz="1600" dirty="0">
                <a:solidFill>
                  <a:srgbClr val="C00000"/>
                </a:solidFill>
                <a:latin typeface="Bookman Old Style" panose="02050604050505020204" pitchFamily="18" charset="0"/>
                <a:cs typeface="Times New Roman" pitchFamily="18" charset="0"/>
              </a:rPr>
              <a:t>Не слід працювати в гарячому цеху при несправній вентиляції.</a:t>
            </a:r>
            <a:endParaRPr lang="ru-RU" sz="1600" dirty="0">
              <a:solidFill>
                <a:srgbClr val="C00000"/>
              </a:solidFill>
              <a:latin typeface="Bookman Old Style" panose="02050604050505020204" pitchFamily="18" charset="0"/>
              <a:cs typeface="Times New Roman" pitchFamily="18" charset="0"/>
            </a:endParaRPr>
          </a:p>
          <a:p>
            <a:pPr lvl="0">
              <a:buNone/>
            </a:pPr>
            <a:r>
              <a:rPr lang="uk-UA" sz="1600" dirty="0">
                <a:solidFill>
                  <a:srgbClr val="C00000"/>
                </a:solidFill>
                <a:latin typeface="Bookman Old Style" panose="02050604050505020204" pitchFamily="18" charset="0"/>
                <a:cs typeface="Times New Roman" pitchFamily="18" charset="0"/>
              </a:rPr>
              <a:t>Не працювати на устаткуванні, правила експлуатації якого Ви не знаєте. </a:t>
            </a:r>
            <a:endParaRPr lang="ru-RU" sz="1600" dirty="0">
              <a:solidFill>
                <a:srgbClr val="C00000"/>
              </a:solidFill>
              <a:latin typeface="Bookman Old Style" panose="02050604050505020204" pitchFamily="18" charset="0"/>
              <a:cs typeface="Times New Roman" pitchFamily="18" charset="0"/>
            </a:endParaRPr>
          </a:p>
          <a:p>
            <a:pPr lvl="0">
              <a:buNone/>
            </a:pPr>
            <a:r>
              <a:rPr lang="uk-UA" sz="1600" dirty="0">
                <a:solidFill>
                  <a:srgbClr val="C00000"/>
                </a:solidFill>
                <a:latin typeface="Bookman Old Style" panose="02050604050505020204" pitchFamily="18" charset="0"/>
                <a:cs typeface="Times New Roman" pitchFamily="18" charset="0"/>
              </a:rPr>
              <a:t>Не розмовляти під час роботи та не відволікати інших.</a:t>
            </a:r>
            <a:endParaRPr lang="ru-RU" sz="1600" dirty="0">
              <a:solidFill>
                <a:srgbClr val="C00000"/>
              </a:solidFill>
              <a:latin typeface="Bookman Old Style" panose="02050604050505020204" pitchFamily="18" charset="0"/>
              <a:cs typeface="Times New Roman" pitchFamily="18" charset="0"/>
            </a:endParaRPr>
          </a:p>
          <a:p>
            <a:pPr lvl="0">
              <a:buNone/>
            </a:pPr>
            <a:r>
              <a:rPr lang="uk-UA" sz="1600" dirty="0">
                <a:solidFill>
                  <a:srgbClr val="C00000"/>
                </a:solidFill>
                <a:latin typeface="Bookman Old Style" panose="02050604050505020204" pitchFamily="18" charset="0"/>
                <a:cs typeface="Times New Roman" pitchFamily="18" charset="0"/>
              </a:rPr>
              <a:t>Не слід працювати на слизькій підлозі, у взутті без задників.</a:t>
            </a:r>
            <a:endParaRPr lang="ru-RU" sz="1600" dirty="0">
              <a:solidFill>
                <a:srgbClr val="C00000"/>
              </a:solidFill>
              <a:latin typeface="Bookman Old Style" panose="02050604050505020204" pitchFamily="18" charset="0"/>
              <a:cs typeface="Times New Roman" pitchFamily="18" charset="0"/>
            </a:endParaRPr>
          </a:p>
          <a:p>
            <a:pPr lvl="0">
              <a:buNone/>
            </a:pPr>
            <a:r>
              <a:rPr lang="uk-UA" sz="1600" dirty="0">
                <a:solidFill>
                  <a:srgbClr val="C00000"/>
                </a:solidFill>
                <a:latin typeface="Bookman Old Style" panose="02050604050505020204" pitchFamily="18" charset="0"/>
                <a:cs typeface="Times New Roman" pitchFamily="18" charset="0"/>
              </a:rPr>
              <a:t>Не залишати працююче обладнання без нагляду, мити, чистити та регулювати його під час роботи.</a:t>
            </a:r>
            <a:endParaRPr lang="ru-RU" sz="1600" dirty="0">
              <a:solidFill>
                <a:srgbClr val="C00000"/>
              </a:solidFill>
              <a:latin typeface="Bookman Old Style" panose="02050604050505020204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uk-UA" sz="1600" dirty="0">
                <a:solidFill>
                  <a:srgbClr val="C00000"/>
                </a:solidFill>
                <a:latin typeface="Bookman Old Style" panose="02050604050505020204" pitchFamily="18" charset="0"/>
                <a:cs typeface="Times New Roman" pitchFamily="18" charset="0"/>
              </a:rPr>
              <a:t>Конфорки електричних плит повинні бути без </a:t>
            </a:r>
            <a:r>
              <a:rPr lang="uk-UA" sz="1600" dirty="0" err="1">
                <a:solidFill>
                  <a:srgbClr val="C00000"/>
                </a:solidFill>
                <a:latin typeface="Bookman Old Style" panose="02050604050505020204" pitchFamily="18" charset="0"/>
                <a:cs typeface="Times New Roman" pitchFamily="18" charset="0"/>
              </a:rPr>
              <a:t>тріщин</a:t>
            </a:r>
            <a:r>
              <a:rPr lang="uk-UA" sz="1600" dirty="0">
                <a:solidFill>
                  <a:srgbClr val="C00000"/>
                </a:solidFill>
                <a:latin typeface="Bookman Old Style" panose="02050604050505020204" pitchFamily="18" charset="0"/>
                <a:cs typeface="Times New Roman" pitchFamily="18" charset="0"/>
              </a:rPr>
              <a:t>. Не слід розливати жир або рідину на відкриті </a:t>
            </a:r>
            <a:r>
              <a:rPr lang="uk-UA" sz="1600" dirty="0" err="1">
                <a:solidFill>
                  <a:srgbClr val="C00000"/>
                </a:solidFill>
                <a:latin typeface="Bookman Old Style" panose="02050604050505020204" pitchFamily="18" charset="0"/>
                <a:cs typeface="Times New Roman" pitchFamily="18" charset="0"/>
              </a:rPr>
              <a:t>тени</a:t>
            </a:r>
            <a:r>
              <a:rPr lang="uk-UA" sz="1600" dirty="0">
                <a:solidFill>
                  <a:srgbClr val="C00000"/>
                </a:solidFill>
                <a:latin typeface="Bookman Old Style" panose="02050604050505020204" pitchFamily="18" charset="0"/>
                <a:cs typeface="Times New Roman" pitchFamily="18" charset="0"/>
              </a:rPr>
              <a:t> або розпечену поверхню конфорок.</a:t>
            </a:r>
            <a:endParaRPr lang="ru-RU" sz="1600" dirty="0">
              <a:solidFill>
                <a:srgbClr val="C00000"/>
              </a:solidFill>
              <a:latin typeface="Bookman Old Style" panose="02050604050505020204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uk-UA" sz="1600" dirty="0">
                <a:solidFill>
                  <a:srgbClr val="C00000"/>
                </a:solidFill>
                <a:latin typeface="Bookman Old Style" panose="02050604050505020204" pitchFamily="18" charset="0"/>
                <a:cs typeface="Times New Roman" pitchFamily="18" charset="0"/>
              </a:rPr>
              <a:t>Електричне устаткування повинно мати справне заземлення, біля пульту управління має бути гумовий килимок.</a:t>
            </a:r>
            <a:endParaRPr lang="ru-RU" sz="1600" dirty="0">
              <a:solidFill>
                <a:srgbClr val="C00000"/>
              </a:solidFill>
              <a:latin typeface="Bookman Old Style" panose="02050604050505020204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uk-UA" sz="1600" dirty="0">
                <a:solidFill>
                  <a:srgbClr val="C00000"/>
                </a:solidFill>
                <a:latin typeface="Bookman Old Style" panose="02050604050505020204" pitchFamily="18" charset="0"/>
                <a:cs typeface="Times New Roman" pitchFamily="18" charset="0"/>
              </a:rPr>
              <a:t>Електричне устаткування вмикати та вимикати тільки сухими руками. </a:t>
            </a:r>
            <a:endParaRPr lang="ru-RU" sz="1600" dirty="0">
              <a:solidFill>
                <a:srgbClr val="C00000"/>
              </a:solidFill>
              <a:latin typeface="Bookman Old Style" panose="02050604050505020204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uk-UA" sz="1600" dirty="0">
                <a:solidFill>
                  <a:srgbClr val="C00000"/>
                </a:solidFill>
                <a:latin typeface="Bookman Old Style" panose="02050604050505020204" pitchFamily="18" charset="0"/>
                <a:cs typeface="Times New Roman" pitchFamily="18" charset="0"/>
              </a:rPr>
              <a:t>Кришку з гарячої каструлі знімати рухом „на себе”, захищаючи лице від </a:t>
            </a:r>
            <a:r>
              <a:rPr lang="uk-UA" sz="1600" dirty="0" err="1">
                <a:solidFill>
                  <a:srgbClr val="C00000"/>
                </a:solidFill>
                <a:latin typeface="Bookman Old Style" panose="02050604050505020204" pitchFamily="18" charset="0"/>
                <a:cs typeface="Times New Roman" pitchFamily="18" charset="0"/>
              </a:rPr>
              <a:t>опіків</a:t>
            </a:r>
            <a:r>
              <a:rPr lang="uk-UA" sz="1600" dirty="0">
                <a:solidFill>
                  <a:srgbClr val="C00000"/>
                </a:solidFill>
                <a:latin typeface="Bookman Old Style" panose="02050604050505020204" pitchFamily="18" charset="0"/>
                <a:cs typeface="Times New Roman" pitchFamily="18" charset="0"/>
              </a:rPr>
              <a:t> парою.</a:t>
            </a:r>
            <a:endParaRPr lang="ru-RU" sz="1600" dirty="0">
              <a:solidFill>
                <a:srgbClr val="C00000"/>
              </a:solidFill>
              <a:latin typeface="Bookman Old Style" panose="02050604050505020204" pitchFamily="18" charset="0"/>
              <a:cs typeface="Times New Roman" pitchFamily="18" charset="0"/>
            </a:endParaRPr>
          </a:p>
          <a:p>
            <a:pPr lvl="0">
              <a:buNone/>
            </a:pPr>
            <a:r>
              <a:rPr lang="uk-UA" sz="1600" dirty="0">
                <a:solidFill>
                  <a:srgbClr val="C00000"/>
                </a:solidFill>
                <a:latin typeface="Bookman Old Style" panose="02050604050505020204" pitchFamily="18" charset="0"/>
                <a:cs typeface="Times New Roman" pitchFamily="18" charset="0"/>
              </a:rPr>
              <a:t>Під час перенесення посуду з гарячою стравою потрібно голосно попередити інших: „Обережно!”</a:t>
            </a:r>
            <a:endParaRPr lang="ru-RU" sz="1600" dirty="0">
              <a:solidFill>
                <a:srgbClr val="C00000"/>
              </a:solidFill>
              <a:latin typeface="Bookman Old Style" panose="02050604050505020204" pitchFamily="18" charset="0"/>
              <a:cs typeface="Times New Roman" pitchFamily="18" charset="0"/>
            </a:endParaRPr>
          </a:p>
          <a:p>
            <a:pPr lvl="0">
              <a:buNone/>
            </a:pPr>
            <a:r>
              <a:rPr lang="uk-UA" sz="1600" dirty="0">
                <a:solidFill>
                  <a:srgbClr val="C00000"/>
                </a:solidFill>
                <a:latin typeface="Bookman Old Style" panose="02050604050505020204" pitchFamily="18" charset="0"/>
                <a:cs typeface="Times New Roman" pitchFamily="18" charset="0"/>
              </a:rPr>
              <a:t>Переносити гарячу каструлю слід відкритою, користуючись сухим рушником.</a:t>
            </a:r>
            <a:endParaRPr lang="ru-RU" sz="1600" dirty="0">
              <a:solidFill>
                <a:srgbClr val="C00000"/>
              </a:solidFill>
              <a:latin typeface="Bookman Old Style" panose="02050604050505020204" pitchFamily="18" charset="0"/>
              <a:cs typeface="Times New Roman" pitchFamily="18" charset="0"/>
            </a:endParaRPr>
          </a:p>
          <a:p>
            <a:pPr lvl="0">
              <a:buNone/>
            </a:pPr>
            <a:r>
              <a:rPr lang="uk-UA" sz="1600" dirty="0">
                <a:solidFill>
                  <a:srgbClr val="C00000"/>
                </a:solidFill>
                <a:latin typeface="Bookman Old Style" panose="02050604050505020204" pitchFamily="18" charset="0"/>
                <a:cs typeface="Times New Roman" pitchFamily="18" charset="0"/>
              </a:rPr>
              <a:t>Посуд з гарячою їжею слід ставити на міцну, стійку підставку.</a:t>
            </a:r>
            <a:endParaRPr lang="ru-RU" sz="1600" dirty="0">
              <a:solidFill>
                <a:srgbClr val="C00000"/>
              </a:solidFill>
              <a:latin typeface="Bookman Old Style" panose="02050604050505020204" pitchFamily="18" charset="0"/>
              <a:cs typeface="Times New Roman" pitchFamily="18" charset="0"/>
            </a:endParaRPr>
          </a:p>
          <a:p>
            <a:pPr lvl="0">
              <a:buNone/>
            </a:pPr>
            <a:r>
              <a:rPr lang="uk-UA" sz="1600" dirty="0">
                <a:solidFill>
                  <a:srgbClr val="C00000"/>
                </a:solidFill>
                <a:latin typeface="Bookman Old Style" panose="02050604050505020204" pitchFamily="18" charset="0"/>
                <a:cs typeface="Times New Roman" pitchFamily="18" charset="0"/>
              </a:rPr>
              <a:t>Не слід працювати з </a:t>
            </a:r>
            <a:r>
              <a:rPr lang="uk-UA" sz="1600" dirty="0" err="1">
                <a:solidFill>
                  <a:srgbClr val="C00000"/>
                </a:solidFill>
                <a:latin typeface="Bookman Old Style" panose="02050604050505020204" pitchFamily="18" charset="0"/>
                <a:cs typeface="Times New Roman" pitchFamily="18" charset="0"/>
              </a:rPr>
              <a:t>наплитним</a:t>
            </a:r>
            <a:r>
              <a:rPr lang="uk-UA" sz="1600" dirty="0">
                <a:solidFill>
                  <a:srgbClr val="C00000"/>
                </a:solidFill>
                <a:latin typeface="Bookman Old Style" panose="02050604050505020204" pitchFamily="18" charset="0"/>
                <a:cs typeface="Times New Roman" pitchFamily="18" charset="0"/>
              </a:rPr>
              <a:t> посудом, який має несправні ручки.</a:t>
            </a:r>
            <a:endParaRPr lang="ru-RU" sz="1600" dirty="0">
              <a:solidFill>
                <a:srgbClr val="C00000"/>
              </a:solidFill>
              <a:latin typeface="Bookman Old Style" panose="02050604050505020204" pitchFamily="18" charset="0"/>
              <a:cs typeface="Times New Roman" pitchFamily="18" charset="0"/>
            </a:endParaRPr>
          </a:p>
          <a:p>
            <a:pPr lvl="0">
              <a:buNone/>
            </a:pPr>
            <a:r>
              <a:rPr lang="uk-UA" sz="1600" dirty="0">
                <a:solidFill>
                  <a:srgbClr val="C00000"/>
                </a:solidFill>
                <a:latin typeface="Bookman Old Style" panose="02050604050505020204" pitchFamily="18" charset="0"/>
                <a:cs typeface="Times New Roman" pitchFamily="18" charset="0"/>
              </a:rPr>
              <a:t>Під час роботи дверцята жарової шафи повинні бути закриті.</a:t>
            </a:r>
            <a:endParaRPr lang="ru-RU" sz="1600" dirty="0">
              <a:solidFill>
                <a:srgbClr val="C00000"/>
              </a:solidFill>
              <a:latin typeface="Bookman Old Style" panose="02050604050505020204" pitchFamily="18" charset="0"/>
              <a:cs typeface="Times New Roman" pitchFamily="18" charset="0"/>
            </a:endParaRPr>
          </a:p>
          <a:p>
            <a:pPr lvl="0">
              <a:buNone/>
            </a:pPr>
            <a:r>
              <a:rPr lang="uk-UA" sz="1600" dirty="0">
                <a:solidFill>
                  <a:srgbClr val="C00000"/>
                </a:solidFill>
                <a:latin typeface="Bookman Old Style" panose="02050604050505020204" pitchFamily="18" charset="0"/>
                <a:cs typeface="Times New Roman" pitchFamily="18" charset="0"/>
              </a:rPr>
              <a:t>Під час роботи на універсальній кухонній машині слід впевнитися, що змінний механізм надійно зафіксований. </a:t>
            </a:r>
            <a:endParaRPr lang="ru-RU" sz="1600" dirty="0">
              <a:solidFill>
                <a:srgbClr val="C00000"/>
              </a:solidFill>
              <a:latin typeface="Bookman Old Style" panose="02050604050505020204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uk-UA" sz="1600" dirty="0">
                <a:solidFill>
                  <a:srgbClr val="C00000"/>
                </a:solidFill>
                <a:latin typeface="Bookman Old Style" panose="02050604050505020204" pitchFamily="18" charset="0"/>
                <a:cs typeface="Times New Roman" pitchFamily="18" charset="0"/>
              </a:rPr>
              <a:t>              </a:t>
            </a:r>
          </a:p>
          <a:p>
            <a:pPr>
              <a:buNone/>
            </a:pPr>
            <a:r>
              <a:rPr lang="uk-UA" sz="1600" dirty="0">
                <a:solidFill>
                  <a:schemeClr val="bg1"/>
                </a:solidFill>
                <a:highlight>
                  <a:srgbClr val="800000"/>
                </a:highlight>
                <a:latin typeface="Bookman Old Style" panose="02050604050505020204" pitchFamily="18" charset="0"/>
                <a:cs typeface="Times New Roman" pitchFamily="18" charset="0"/>
              </a:rPr>
              <a:t>Щоб не порізати пальці:</a:t>
            </a:r>
            <a:endParaRPr lang="ru-RU" sz="1600" dirty="0">
              <a:solidFill>
                <a:schemeClr val="bg1"/>
              </a:solidFill>
              <a:highlight>
                <a:srgbClr val="800000"/>
              </a:highlight>
              <a:latin typeface="Bookman Old Style" panose="02050604050505020204" pitchFamily="18" charset="0"/>
              <a:cs typeface="Times New Roman" pitchFamily="18" charset="0"/>
            </a:endParaRPr>
          </a:p>
          <a:p>
            <a:pPr lvl="0"/>
            <a:r>
              <a:rPr lang="uk-UA" sz="1600" dirty="0">
                <a:solidFill>
                  <a:srgbClr val="C00000"/>
                </a:solidFill>
                <a:latin typeface="Bookman Old Style" panose="02050604050505020204" pitchFamily="18" charset="0"/>
                <a:cs typeface="Times New Roman" pitchFamily="18" charset="0"/>
              </a:rPr>
              <a:t>під час роботи не жестикулювати </a:t>
            </a:r>
            <a:r>
              <a:rPr lang="uk-UA" sz="1600" dirty="0" err="1">
                <a:solidFill>
                  <a:srgbClr val="C00000"/>
                </a:solidFill>
                <a:latin typeface="Bookman Old Style" panose="02050604050505020204" pitchFamily="18" charset="0"/>
                <a:cs typeface="Times New Roman" pitchFamily="18" charset="0"/>
              </a:rPr>
              <a:t>ножем</a:t>
            </a:r>
            <a:r>
              <a:rPr lang="uk-UA" sz="1600" dirty="0">
                <a:solidFill>
                  <a:srgbClr val="C00000"/>
                </a:solidFill>
                <a:latin typeface="Bookman Old Style" panose="02050604050505020204" pitchFamily="18" charset="0"/>
                <a:cs typeface="Times New Roman" pitchFamily="18" charset="0"/>
              </a:rPr>
              <a:t>;</a:t>
            </a:r>
            <a:endParaRPr lang="ru-RU" sz="1600" dirty="0">
              <a:solidFill>
                <a:srgbClr val="C00000"/>
              </a:solidFill>
              <a:latin typeface="Bookman Old Style" panose="02050604050505020204" pitchFamily="18" charset="0"/>
              <a:cs typeface="Times New Roman" pitchFamily="18" charset="0"/>
            </a:endParaRPr>
          </a:p>
          <a:p>
            <a:pPr lvl="0"/>
            <a:r>
              <a:rPr lang="uk-UA" sz="1600" dirty="0">
                <a:solidFill>
                  <a:srgbClr val="C00000"/>
                </a:solidFill>
                <a:latin typeface="Bookman Old Style" panose="02050604050505020204" pitchFamily="18" charset="0"/>
                <a:cs typeface="Times New Roman" pitchFamily="18" charset="0"/>
              </a:rPr>
              <a:t>ніж класти лезом до дошки, а якщо на дошці - лезом назовні;  </a:t>
            </a:r>
            <a:endParaRPr lang="ru-RU" sz="1600" dirty="0">
              <a:solidFill>
                <a:srgbClr val="C00000"/>
              </a:solidFill>
              <a:latin typeface="Bookman Old Style" panose="02050604050505020204" pitchFamily="18" charset="0"/>
              <a:cs typeface="Times New Roman" pitchFamily="18" charset="0"/>
            </a:endParaRPr>
          </a:p>
          <a:p>
            <a:pPr lvl="0"/>
            <a:r>
              <a:rPr lang="uk-UA" sz="1600" dirty="0">
                <a:solidFill>
                  <a:srgbClr val="C00000"/>
                </a:solidFill>
                <a:latin typeface="Bookman Old Style" panose="02050604050505020204" pitchFamily="18" charset="0"/>
                <a:cs typeface="Times New Roman" pitchFamily="18" charset="0"/>
              </a:rPr>
              <a:t>пальці лівої руки підігнути, лезо ножа притиснути до суглобів;</a:t>
            </a:r>
            <a:endParaRPr lang="ru-RU" sz="1600" dirty="0">
              <a:solidFill>
                <a:srgbClr val="C00000"/>
              </a:solidFill>
              <a:latin typeface="Bookman Old Style" panose="02050604050505020204" pitchFamily="18" charset="0"/>
              <a:cs typeface="Times New Roman" pitchFamily="18" charset="0"/>
            </a:endParaRPr>
          </a:p>
          <a:p>
            <a:pPr lvl="0"/>
            <a:r>
              <a:rPr lang="uk-UA" sz="1600" dirty="0">
                <a:solidFill>
                  <a:srgbClr val="C00000"/>
                </a:solidFill>
                <a:latin typeface="Bookman Old Style" panose="02050604050505020204" pitchFamily="18" charset="0"/>
                <a:cs typeface="Times New Roman" pitchFamily="18" charset="0"/>
              </a:rPr>
              <a:t>палець не повинен знаходитися на лезі;</a:t>
            </a:r>
            <a:endParaRPr lang="ru-RU" sz="1600" dirty="0">
              <a:solidFill>
                <a:srgbClr val="C00000"/>
              </a:solidFill>
              <a:latin typeface="Bookman Old Style" panose="02050604050505020204" pitchFamily="18" charset="0"/>
              <a:cs typeface="Times New Roman" pitchFamily="18" charset="0"/>
            </a:endParaRPr>
          </a:p>
          <a:p>
            <a:pPr lvl="0"/>
            <a:r>
              <a:rPr lang="uk-UA" sz="1600" dirty="0">
                <a:solidFill>
                  <a:srgbClr val="C00000"/>
                </a:solidFill>
                <a:latin typeface="Bookman Old Style" panose="02050604050505020204" pitchFamily="18" charset="0"/>
                <a:cs typeface="Times New Roman" pitchFamily="18" charset="0"/>
              </a:rPr>
              <a:t>руками не знімати продукти;</a:t>
            </a:r>
            <a:endParaRPr lang="ru-RU" sz="1600" dirty="0">
              <a:solidFill>
                <a:srgbClr val="C00000"/>
              </a:solidFill>
              <a:latin typeface="Bookman Old Style" panose="02050604050505020204" pitchFamily="18" charset="0"/>
              <a:cs typeface="Times New Roman" pitchFamily="18" charset="0"/>
            </a:endParaRPr>
          </a:p>
          <a:p>
            <a:pPr lvl="0"/>
            <a:r>
              <a:rPr lang="uk-UA" sz="1600" dirty="0">
                <a:solidFill>
                  <a:srgbClr val="C00000"/>
                </a:solidFill>
                <a:latin typeface="Bookman Old Style" panose="02050604050505020204" pitchFamily="18" charset="0"/>
                <a:cs typeface="Times New Roman" pitchFamily="18" charset="0"/>
              </a:rPr>
              <a:t>правильно передавати ніж;</a:t>
            </a:r>
            <a:endParaRPr lang="ru-RU" sz="1600" dirty="0">
              <a:solidFill>
                <a:srgbClr val="C00000"/>
              </a:solidFill>
              <a:latin typeface="Bookman Old Style" panose="02050604050505020204" pitchFamily="18" charset="0"/>
              <a:cs typeface="Times New Roman" pitchFamily="18" charset="0"/>
            </a:endParaRPr>
          </a:p>
          <a:p>
            <a:pPr lvl="0"/>
            <a:r>
              <a:rPr lang="uk-UA" sz="1600" dirty="0">
                <a:solidFill>
                  <a:srgbClr val="C00000"/>
                </a:solidFill>
                <a:latin typeface="Bookman Old Style" panose="02050604050505020204" pitchFamily="18" charset="0"/>
                <a:cs typeface="Times New Roman" pitchFamily="18" charset="0"/>
              </a:rPr>
              <a:t>ніж тримати в чохлі.</a:t>
            </a:r>
            <a:endParaRPr lang="ru-RU" sz="1600" dirty="0">
              <a:solidFill>
                <a:srgbClr val="C00000"/>
              </a:solidFill>
              <a:latin typeface="Bookman Old Style" panose="02050604050505020204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E91495F-365A-DEFD-AC64-476424E79874}"/>
              </a:ext>
            </a:extLst>
          </p:cNvPr>
          <p:cNvSpPr txBox="1"/>
          <p:nvPr/>
        </p:nvSpPr>
        <p:spPr>
          <a:xfrm>
            <a:off x="2113808" y="0"/>
            <a:ext cx="57652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800" b="1" dirty="0">
                <a:solidFill>
                  <a:schemeClr val="bg1"/>
                </a:solidFill>
                <a:highlight>
                  <a:srgbClr val="800000"/>
                </a:highlight>
                <a:latin typeface="Times New Roman" pitchFamily="18" charset="0"/>
                <a:cs typeface="Times New Roman" pitchFamily="18" charset="0"/>
              </a:rPr>
              <a:t>Вимоги безпеки праці під час роботи в гарячому цеху</a:t>
            </a:r>
            <a:endParaRPr lang="uk-UA" dirty="0">
              <a:solidFill>
                <a:schemeClr val="bg1"/>
              </a:solidFill>
              <a:highlight>
                <a:srgbClr val="800000"/>
              </a:highlight>
            </a:endParaRPr>
          </a:p>
        </p:txBody>
      </p:sp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7AA1230E-EACA-6791-03AB-DB952027E4D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75063" y="4762030"/>
            <a:ext cx="2170814" cy="16922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23392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8FB6C1E-2DCE-3E0A-5E35-CABFF8E72EE9}"/>
              </a:ext>
            </a:extLst>
          </p:cNvPr>
          <p:cNvSpPr txBox="1"/>
          <p:nvPr/>
        </p:nvSpPr>
        <p:spPr>
          <a:xfrm>
            <a:off x="2945081" y="320634"/>
            <a:ext cx="8054438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000" b="1" dirty="0">
                <a:solidFill>
                  <a:srgbClr val="002060"/>
                </a:solidFill>
                <a:latin typeface="Bookman Old Style" panose="02050604050505020204" pitchFamily="18" charset="0"/>
                <a:cs typeface="Times New Roman" pitchFamily="18" charset="0"/>
              </a:rPr>
              <a:t>Матеріально технічне забезпечення</a:t>
            </a:r>
            <a:endParaRPr lang="uk-UA" sz="2000" b="1" dirty="0">
              <a:latin typeface="Bookman Old Style" panose="020506040505050202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9B67CAC-9BF3-A9F8-EE64-0935BEF89E4D}"/>
              </a:ext>
            </a:extLst>
          </p:cNvPr>
          <p:cNvSpPr txBox="1"/>
          <p:nvPr/>
        </p:nvSpPr>
        <p:spPr>
          <a:xfrm>
            <a:off x="332509" y="950026"/>
            <a:ext cx="106670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>
                <a:solidFill>
                  <a:srgbClr val="C00000"/>
                </a:solidFill>
                <a:latin typeface="Bookman Old Style" panose="02050604050505020204" pitchFamily="18" charset="0"/>
              </a:rPr>
              <a:t>Інструмент</a:t>
            </a:r>
            <a:r>
              <a:rPr lang="uk-UA" i="1" dirty="0">
                <a:solidFill>
                  <a:srgbClr val="C00000"/>
                </a:solidFill>
                <a:latin typeface="Bookman Old Style" panose="02050604050505020204" pitchFamily="18" charset="0"/>
              </a:rPr>
              <a:t>:</a:t>
            </a:r>
            <a:r>
              <a:rPr lang="uk-UA" dirty="0">
                <a:solidFill>
                  <a:srgbClr val="C00000"/>
                </a:solidFill>
                <a:latin typeface="Bookman Old Style" panose="02050604050505020204" pitchFamily="18" charset="0"/>
              </a:rPr>
              <a:t> ножі кухарської трійки;  кухарська голка; </a:t>
            </a:r>
            <a:r>
              <a:rPr lang="uk-UA" dirty="0" err="1">
                <a:solidFill>
                  <a:srgbClr val="C00000"/>
                </a:solidFill>
                <a:latin typeface="Bookman Old Style" panose="02050604050505020204" pitchFamily="18" charset="0"/>
              </a:rPr>
              <a:t>топорик</a:t>
            </a:r>
            <a:r>
              <a:rPr lang="uk-UA" dirty="0">
                <a:solidFill>
                  <a:srgbClr val="C00000"/>
                </a:solidFill>
                <a:latin typeface="Bookman Old Style" panose="02050604050505020204" pitchFamily="18" charset="0"/>
              </a:rPr>
              <a:t> для відбивання м’яса; </a:t>
            </a:r>
            <a:endParaRPr lang="ru-RU" dirty="0">
              <a:solidFill>
                <a:srgbClr val="C00000"/>
              </a:solidFill>
              <a:latin typeface="Bookman Old Style" panose="02050604050505020204" pitchFamily="18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893FDC24-0BB2-F364-2215-7F053EA7C6D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39169" y="1319358"/>
            <a:ext cx="1567185" cy="1545112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EB82115F-DC20-8F7C-3E48-C1C0A33486E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71586" y="1346199"/>
            <a:ext cx="1536701" cy="1444499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E28A071C-6638-1063-C125-B09BC4DB7DD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83713" y="1548640"/>
            <a:ext cx="1803400" cy="110490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3989708D-9425-F647-4B21-E764387E4E5E}"/>
              </a:ext>
            </a:extLst>
          </p:cNvPr>
          <p:cNvSpPr txBox="1"/>
          <p:nvPr/>
        </p:nvSpPr>
        <p:spPr>
          <a:xfrm>
            <a:off x="332509" y="3092924"/>
            <a:ext cx="102353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>
                <a:solidFill>
                  <a:srgbClr val="C00000"/>
                </a:solidFill>
                <a:latin typeface="Bookman Old Style" panose="02050604050505020204" pitchFamily="18" charset="0"/>
              </a:rPr>
              <a:t>Інвентар:</a:t>
            </a:r>
            <a:r>
              <a:rPr lang="uk-UA" dirty="0">
                <a:solidFill>
                  <a:srgbClr val="C00000"/>
                </a:solidFill>
                <a:latin typeface="Bookman Old Style" panose="02050604050505020204" pitchFamily="18" charset="0"/>
              </a:rPr>
              <a:t> обробні дошки, волосяне сито, столова ложка, миски, металева лопатка, металеві щипці</a:t>
            </a:r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98CECC75-8BE1-EE3E-D176-A5CA6E52200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2509" y="4002620"/>
            <a:ext cx="2235310" cy="2867519"/>
          </a:xfrm>
          <a:prstGeom prst="rect">
            <a:avLst/>
          </a:prstGeom>
        </p:spPr>
      </p:pic>
      <p:pic>
        <p:nvPicPr>
          <p:cNvPr id="13" name="Рисунок 12">
            <a:extLst>
              <a:ext uri="{FF2B5EF4-FFF2-40B4-BE49-F238E27FC236}">
                <a16:creationId xmlns:a16="http://schemas.microsoft.com/office/drawing/2014/main" id="{B7D1E1B8-509D-D956-4CAD-CBB10C8A3B3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065386" y="3429000"/>
            <a:ext cx="2186521" cy="2186521"/>
          </a:xfrm>
          <a:prstGeom prst="rect">
            <a:avLst/>
          </a:prstGeom>
        </p:spPr>
      </p:pic>
      <p:pic>
        <p:nvPicPr>
          <p:cNvPr id="14" name="Рисунок 13">
            <a:extLst>
              <a:ext uri="{FF2B5EF4-FFF2-40B4-BE49-F238E27FC236}">
                <a16:creationId xmlns:a16="http://schemas.microsoft.com/office/drawing/2014/main" id="{09AA439F-F11F-599A-C670-8B5B7EDEFF1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504375" y="3690711"/>
            <a:ext cx="1223020" cy="1495720"/>
          </a:xfrm>
          <a:prstGeom prst="rect">
            <a:avLst/>
          </a:prstGeom>
        </p:spPr>
      </p:pic>
      <p:pic>
        <p:nvPicPr>
          <p:cNvPr id="15" name="Рисунок 14">
            <a:extLst>
              <a:ext uri="{FF2B5EF4-FFF2-40B4-BE49-F238E27FC236}">
                <a16:creationId xmlns:a16="http://schemas.microsoft.com/office/drawing/2014/main" id="{AD980D34-B996-5E37-98FC-E7019031771C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578418" y="3690709"/>
            <a:ext cx="1888731" cy="1888731"/>
          </a:xfrm>
          <a:prstGeom prst="rect">
            <a:avLst/>
          </a:prstGeom>
        </p:spPr>
      </p:pic>
      <p:pic>
        <p:nvPicPr>
          <p:cNvPr id="16" name="Рисунок 15">
            <a:extLst>
              <a:ext uri="{FF2B5EF4-FFF2-40B4-BE49-F238E27FC236}">
                <a16:creationId xmlns:a16="http://schemas.microsoft.com/office/drawing/2014/main" id="{AD7651E2-CC74-A263-4CD4-323F48AC202E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467150" y="3631334"/>
            <a:ext cx="2498800" cy="1678026"/>
          </a:xfrm>
          <a:prstGeom prst="rect">
            <a:avLst/>
          </a:prstGeom>
        </p:spPr>
      </p:pic>
      <p:pic>
        <p:nvPicPr>
          <p:cNvPr id="18" name="Рисунок 17">
            <a:extLst>
              <a:ext uri="{FF2B5EF4-FFF2-40B4-BE49-F238E27FC236}">
                <a16:creationId xmlns:a16="http://schemas.microsoft.com/office/drawing/2014/main" id="{DF8F4344-D57B-F7DE-A984-7CBC5BACD12B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0158646" y="1468418"/>
            <a:ext cx="976167" cy="9761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42543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983FBCF7-85B9-4860-18E2-6F0441DEE5D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86463" y="736670"/>
            <a:ext cx="2259444" cy="2227621"/>
          </a:xfrm>
          <a:prstGeom prst="rect">
            <a:avLst/>
          </a:prstGeom>
        </p:spPr>
      </p:pic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8546AEF4-0579-6BB8-8F8D-E3C35B71E1B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3304" y="1169653"/>
            <a:ext cx="2274769" cy="1361657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1B7D6106-D18F-386C-BBB2-1E54C2B0445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8639" y="1169653"/>
            <a:ext cx="2022516" cy="1520807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C7BFB99B-F72B-9AE7-9FDE-C8F6CD297180}"/>
              </a:ext>
            </a:extLst>
          </p:cNvPr>
          <p:cNvSpPr txBox="1"/>
          <p:nvPr/>
        </p:nvSpPr>
        <p:spPr>
          <a:xfrm>
            <a:off x="748702" y="471488"/>
            <a:ext cx="21755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b="1" dirty="0" err="1">
                <a:solidFill>
                  <a:srgbClr val="C00000"/>
                </a:solidFill>
                <a:latin typeface="Bookman Old Style" panose="02050604050505020204" pitchFamily="18" charset="0"/>
              </a:rPr>
              <a:t>Кухоний</a:t>
            </a:r>
            <a:r>
              <a:rPr lang="uk-UA" b="1" dirty="0">
                <a:solidFill>
                  <a:srgbClr val="C00000"/>
                </a:solidFill>
                <a:latin typeface="Bookman Old Style" panose="02050604050505020204" pitchFamily="18" charset="0"/>
              </a:rPr>
              <a:t> посуд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213EE7F-3D96-A8C9-ED26-96020ADBB1D4}"/>
              </a:ext>
            </a:extLst>
          </p:cNvPr>
          <p:cNvSpPr txBox="1"/>
          <p:nvPr/>
        </p:nvSpPr>
        <p:spPr>
          <a:xfrm>
            <a:off x="770689" y="3244334"/>
            <a:ext cx="22926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b="1" dirty="0">
                <a:solidFill>
                  <a:srgbClr val="C00000"/>
                </a:solidFill>
                <a:latin typeface="Bookman Old Style" panose="02050604050505020204" pitchFamily="18" charset="0"/>
              </a:rPr>
              <a:t>Столовий посуд </a:t>
            </a: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80D2063C-43AB-D99A-1489-2476E9F0031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48755" y="4080743"/>
            <a:ext cx="1422400" cy="1422400"/>
          </a:xfrm>
          <a:prstGeom prst="rect">
            <a:avLst/>
          </a:prstGeom>
        </p:spPr>
      </p:pic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A3CC800A-7972-090D-3352-0FF147D4876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320704" y="4893072"/>
            <a:ext cx="1422401" cy="1402367"/>
          </a:xfrm>
          <a:prstGeom prst="rect">
            <a:avLst/>
          </a:prstGeom>
        </p:spPr>
      </p:pic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C85DAE69-6063-5AFC-9410-D53EDC2F068E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320704" y="4060011"/>
            <a:ext cx="1422400" cy="706727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B96CD3F2-2AEF-E02E-7BF3-E32E82E70E05}"/>
              </a:ext>
            </a:extLst>
          </p:cNvPr>
          <p:cNvSpPr txBox="1"/>
          <p:nvPr/>
        </p:nvSpPr>
        <p:spPr>
          <a:xfrm>
            <a:off x="5986463" y="2690460"/>
            <a:ext cx="12584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dirty="0"/>
              <a:t>сковорідка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CAD24AF-A3F7-1C17-AB5C-9BF9F46DBD20}"/>
              </a:ext>
            </a:extLst>
          </p:cNvPr>
          <p:cNvSpPr txBox="1"/>
          <p:nvPr/>
        </p:nvSpPr>
        <p:spPr>
          <a:xfrm>
            <a:off x="3286125" y="2531310"/>
            <a:ext cx="11480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dirty="0"/>
              <a:t>Сотейник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3E040405-3657-1F7D-3C8C-8102EBA5E0F0}"/>
              </a:ext>
            </a:extLst>
          </p:cNvPr>
          <p:cNvSpPr txBox="1"/>
          <p:nvPr/>
        </p:nvSpPr>
        <p:spPr>
          <a:xfrm>
            <a:off x="1000125" y="2690460"/>
            <a:ext cx="104990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dirty="0"/>
              <a:t>Каструля</a:t>
            </a:r>
          </a:p>
          <a:p>
            <a:endParaRPr lang="uk-UA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1E28BD56-9A12-D606-A213-36A77BEA3616}"/>
              </a:ext>
            </a:extLst>
          </p:cNvPr>
          <p:cNvSpPr txBox="1"/>
          <p:nvPr/>
        </p:nvSpPr>
        <p:spPr>
          <a:xfrm>
            <a:off x="1153555" y="5544934"/>
            <a:ext cx="8874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dirty="0" err="1"/>
              <a:t>соуснік</a:t>
            </a:r>
            <a:endParaRPr lang="uk-UA" dirty="0"/>
          </a:p>
        </p:txBody>
      </p:sp>
      <p:pic>
        <p:nvPicPr>
          <p:cNvPr id="19" name="Рисунок 18">
            <a:extLst>
              <a:ext uri="{FF2B5EF4-FFF2-40B4-BE49-F238E27FC236}">
                <a16:creationId xmlns:a16="http://schemas.microsoft.com/office/drawing/2014/main" id="{88FDEB39-6E4E-F519-6B26-D0BD134B1268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845304" y="3196360"/>
            <a:ext cx="3346572" cy="33465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05679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C140E76-31EC-5344-E36C-FE54FFE6FF38}"/>
              </a:ext>
            </a:extLst>
          </p:cNvPr>
          <p:cNvSpPr txBox="1"/>
          <p:nvPr/>
        </p:nvSpPr>
        <p:spPr>
          <a:xfrm>
            <a:off x="4200526" y="371476"/>
            <a:ext cx="22092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400" b="1" dirty="0">
                <a:solidFill>
                  <a:srgbClr val="C00000"/>
                </a:solidFill>
                <a:latin typeface="Bookman Old Style" panose="02050604050505020204" pitchFamily="18" charset="0"/>
              </a:rPr>
              <a:t>Обладнання</a:t>
            </a: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FA2FEDF4-CF51-E258-F251-FB2E3D83A6E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8119" y="211633"/>
            <a:ext cx="3263329" cy="3217367"/>
          </a:xfrm>
          <a:prstGeom prst="rect">
            <a:avLst/>
          </a:prstGeom>
        </p:spPr>
      </p:pic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FB57851E-9DE1-7D46-C80E-69B2FBB8E6D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14438" y="4229099"/>
            <a:ext cx="2676525" cy="2612030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C18DAE76-D70B-720C-1E80-92DDB62F4E2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63919" y="632470"/>
            <a:ext cx="2537418" cy="1673225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4D2CFE97-F6E7-C5CE-BB5B-58567668214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890962" y="1283345"/>
            <a:ext cx="2377353" cy="2174161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243F1AA4-2B86-9E6E-0F36-E4C0708167C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432628" y="2522860"/>
            <a:ext cx="1697128" cy="1673225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A904E283-8800-CED9-EC81-30B9FCF1A47C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093549" y="4552306"/>
            <a:ext cx="1422400" cy="1422400"/>
          </a:xfrm>
          <a:prstGeom prst="rect">
            <a:avLst/>
          </a:prstGeom>
        </p:spPr>
      </p:pic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93D094AA-E6C6-79D7-2DF2-D8D337FC3B91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185697" y="3841750"/>
            <a:ext cx="2165235" cy="2612030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08BDB48B-1925-DEE4-BF82-4243A2D96C1A}"/>
              </a:ext>
            </a:extLst>
          </p:cNvPr>
          <p:cNvSpPr txBox="1"/>
          <p:nvPr/>
        </p:nvSpPr>
        <p:spPr>
          <a:xfrm>
            <a:off x="9601200" y="5800725"/>
            <a:ext cx="9701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dirty="0"/>
              <a:t>Фритюр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1DB103B-C486-C375-3E83-DB053C751087}"/>
              </a:ext>
            </a:extLst>
          </p:cNvPr>
          <p:cNvSpPr txBox="1"/>
          <p:nvPr/>
        </p:nvSpPr>
        <p:spPr>
          <a:xfrm>
            <a:off x="9849966" y="4043918"/>
            <a:ext cx="13305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dirty="0"/>
              <a:t>М</a:t>
            </a:r>
            <a:r>
              <a:rPr lang="en-US" dirty="0"/>
              <a:t>’</a:t>
            </a:r>
            <a:r>
              <a:rPr lang="uk-UA" dirty="0" err="1"/>
              <a:t>ясорубка</a:t>
            </a:r>
            <a:endParaRPr lang="uk-UA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872BA4E-FC0D-4DE1-743D-F3E0A01FE2FD}"/>
              </a:ext>
            </a:extLst>
          </p:cNvPr>
          <p:cNvSpPr txBox="1"/>
          <p:nvPr/>
        </p:nvSpPr>
        <p:spPr>
          <a:xfrm>
            <a:off x="8804487" y="1781176"/>
            <a:ext cx="14073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dirty="0"/>
              <a:t>Ваги кухонні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43C7F9B-8B7B-8BA3-A708-0E1121C83119}"/>
              </a:ext>
            </a:extLst>
          </p:cNvPr>
          <p:cNvSpPr txBox="1"/>
          <p:nvPr/>
        </p:nvSpPr>
        <p:spPr>
          <a:xfrm>
            <a:off x="6409785" y="6329363"/>
            <a:ext cx="19693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dirty="0" err="1"/>
              <a:t>Пароконвектомат</a:t>
            </a:r>
            <a:endParaRPr lang="uk-UA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17FA5E2-83FC-9EAB-4F1E-524CF290910D}"/>
              </a:ext>
            </a:extLst>
          </p:cNvPr>
          <p:cNvSpPr txBox="1"/>
          <p:nvPr/>
        </p:nvSpPr>
        <p:spPr>
          <a:xfrm>
            <a:off x="4872038" y="3005137"/>
            <a:ext cx="17588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dirty="0"/>
              <a:t>Стіл виробничій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DBDC6AEF-19B6-A327-FEE0-4A19EB333C73}"/>
              </a:ext>
            </a:extLst>
          </p:cNvPr>
          <p:cNvSpPr txBox="1"/>
          <p:nvPr/>
        </p:nvSpPr>
        <p:spPr>
          <a:xfrm>
            <a:off x="1252494" y="3429000"/>
            <a:ext cx="14857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dirty="0"/>
              <a:t>Холодильник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CA7B8C20-5C61-D2C2-9E44-A94918D4571F}"/>
              </a:ext>
            </a:extLst>
          </p:cNvPr>
          <p:cNvSpPr txBox="1"/>
          <p:nvPr/>
        </p:nvSpPr>
        <p:spPr>
          <a:xfrm>
            <a:off x="857410" y="6248936"/>
            <a:ext cx="7713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dirty="0"/>
              <a:t>Плита</a:t>
            </a:r>
          </a:p>
        </p:txBody>
      </p:sp>
    </p:spTree>
    <p:extLst>
      <p:ext uri="{BB962C8B-B14F-4D97-AF65-F5344CB8AC3E}">
        <p14:creationId xmlns:p14="http://schemas.microsoft.com/office/powerpoint/2010/main" val="1982397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26413E2-54D9-53DF-F357-A7EF4B1076FA}"/>
              </a:ext>
            </a:extLst>
          </p:cNvPr>
          <p:cNvSpPr txBox="1"/>
          <p:nvPr/>
        </p:nvSpPr>
        <p:spPr>
          <a:xfrm>
            <a:off x="86497" y="98854"/>
            <a:ext cx="11899557" cy="54476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dirty="0"/>
              <a:t>                                                   </a:t>
            </a:r>
            <a:r>
              <a:rPr lang="uk-UA" dirty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uk-UA" sz="2400" b="1" dirty="0">
                <a:solidFill>
                  <a:srgbClr val="C00000"/>
                </a:solidFill>
                <a:latin typeface="Bookman Old Style" panose="02050604050505020204" pitchFamily="18" charset="0"/>
              </a:rPr>
              <a:t>Варені й припущені страви з птиці. </a:t>
            </a:r>
          </a:p>
          <a:p>
            <a:r>
              <a:rPr lang="uk-UA" dirty="0">
                <a:solidFill>
                  <a:schemeClr val="accent3"/>
                </a:solidFill>
                <a:latin typeface="Bookman Old Style" panose="02050604050505020204" pitchFamily="18" charset="0"/>
              </a:rPr>
              <a:t>Для других страв варять курей, курчат, індиків, кроликів, рідше </a:t>
            </a:r>
            <a:r>
              <a:rPr lang="uk-UA" dirty="0" err="1">
                <a:solidFill>
                  <a:schemeClr val="accent3"/>
                </a:solidFill>
                <a:latin typeface="Bookman Old Style" panose="02050604050505020204" pitchFamily="18" charset="0"/>
              </a:rPr>
              <a:t>гусей</a:t>
            </a:r>
            <a:r>
              <a:rPr lang="uk-UA" dirty="0">
                <a:solidFill>
                  <a:schemeClr val="accent3"/>
                </a:solidFill>
                <a:latin typeface="Bookman Old Style" panose="02050604050505020204" pitchFamily="18" charset="0"/>
              </a:rPr>
              <a:t>, качок, для холодних страв можна використати дичину. </a:t>
            </a:r>
          </a:p>
          <a:p>
            <a:r>
              <a:rPr lang="uk-UA" dirty="0">
                <a:solidFill>
                  <a:schemeClr val="accent3"/>
                </a:solidFill>
                <a:latin typeface="Bookman Old Style" panose="02050604050505020204" pitchFamily="18" charset="0"/>
              </a:rPr>
              <a:t>         Бульйон, що залишився після варіння птиці, використовують для приготування соусів або припускання рису для гарніру. Втрати при варінні птиці становлять 25-28 %. У процесі припускання курчат, філе курей і дичини втрати поживних речовин менші, ніж при варінні. Втрати маси становлять 12 %. </a:t>
            </a:r>
          </a:p>
          <a:p>
            <a:r>
              <a:rPr lang="uk-UA" dirty="0">
                <a:solidFill>
                  <a:schemeClr val="accent3"/>
                </a:solidFill>
                <a:latin typeface="Bookman Old Style" panose="02050604050505020204" pitchFamily="18" charset="0"/>
              </a:rPr>
              <a:t>Оброблені тушки птиці і дичини перед варінням формують, тобто надають їм гарної і компактної форми.  </a:t>
            </a:r>
          </a:p>
          <a:p>
            <a:r>
              <a:rPr lang="uk-UA" dirty="0">
                <a:solidFill>
                  <a:schemeClr val="accent3"/>
                </a:solidFill>
                <a:latin typeface="Bookman Old Style" panose="02050604050505020204" pitchFamily="18" charset="0"/>
              </a:rPr>
              <a:t>     Тушки птиці і дичини, оброблені тушки кроликів кладуть у гарячу воду (</a:t>
            </a:r>
            <a:r>
              <a:rPr lang="uk-UA" b="1" dirty="0">
                <a:solidFill>
                  <a:srgbClr val="C00000"/>
                </a:solidFill>
                <a:latin typeface="Bookman Old Style" panose="02050604050505020204" pitchFamily="18" charset="0"/>
              </a:rPr>
              <a:t>на1кг продукту 2-2,5л</a:t>
            </a:r>
            <a:r>
              <a:rPr lang="uk-UA" b="1" dirty="0">
                <a:solidFill>
                  <a:schemeClr val="accent3"/>
                </a:solidFill>
                <a:latin typeface="Bookman Old Style" panose="02050604050505020204" pitchFamily="18" charset="0"/>
              </a:rPr>
              <a:t> </a:t>
            </a:r>
            <a:r>
              <a:rPr lang="uk-UA" b="1" dirty="0">
                <a:solidFill>
                  <a:srgbClr val="C00000"/>
                </a:solidFill>
                <a:latin typeface="Bookman Old Style" panose="02050604050505020204" pitchFamily="18" charset="0"/>
              </a:rPr>
              <a:t>води) </a:t>
            </a:r>
            <a:r>
              <a:rPr lang="uk-UA" dirty="0">
                <a:solidFill>
                  <a:schemeClr val="accent3"/>
                </a:solidFill>
                <a:latin typeface="Bookman Old Style" panose="02050604050505020204" pitchFamily="18" charset="0"/>
              </a:rPr>
              <a:t>і доводять до кипіння, знімають піну, додають ріпчасту цибулю, біле коріння, сіль, зменшують нагрівання і варять до готовності при температурі </a:t>
            </a:r>
            <a:r>
              <a:rPr lang="uk-UA" b="1" dirty="0">
                <a:solidFill>
                  <a:srgbClr val="C00000"/>
                </a:solidFill>
                <a:latin typeface="Bookman Old Style" panose="02050604050505020204" pitchFamily="18" charset="0"/>
              </a:rPr>
              <a:t>85-90 °С</a:t>
            </a:r>
            <a:r>
              <a:rPr lang="uk-UA" b="1" dirty="0">
                <a:solidFill>
                  <a:schemeClr val="accent3"/>
                </a:solidFill>
                <a:latin typeface="Bookman Old Style" panose="02050604050505020204" pitchFamily="18" charset="0"/>
              </a:rPr>
              <a:t>. </a:t>
            </a:r>
            <a:r>
              <a:rPr lang="uk-UA" dirty="0">
                <a:solidFill>
                  <a:schemeClr val="accent3"/>
                </a:solidFill>
                <a:latin typeface="Bookman Old Style" panose="02050604050505020204" pitchFamily="18" charset="0"/>
              </a:rPr>
              <a:t>Готовність визначають кухарською голкою, проколюючи стовщену частину ніжок (голка </a:t>
            </a:r>
            <a:r>
              <a:rPr lang="uk-UA" dirty="0" err="1">
                <a:solidFill>
                  <a:schemeClr val="accent3"/>
                </a:solidFill>
                <a:latin typeface="Bookman Old Style" panose="02050604050505020204" pitchFamily="18" charset="0"/>
              </a:rPr>
              <a:t>вільнопроходить</a:t>
            </a:r>
            <a:r>
              <a:rPr lang="uk-UA" dirty="0">
                <a:solidFill>
                  <a:schemeClr val="accent3"/>
                </a:solidFill>
                <a:latin typeface="Bookman Old Style" panose="02050604050505020204" pitchFamily="18" charset="0"/>
              </a:rPr>
              <a:t>, витікає прозорий сік). Час варіння залежить від віку і маси птиці. Курчат варять </a:t>
            </a:r>
            <a:r>
              <a:rPr lang="uk-UA" b="1" dirty="0">
                <a:solidFill>
                  <a:srgbClr val="00B050"/>
                </a:solidFill>
                <a:latin typeface="Bookman Old Style" panose="02050604050505020204" pitchFamily="18" charset="0"/>
              </a:rPr>
              <a:t>20-30 хв, </a:t>
            </a:r>
            <a:r>
              <a:rPr lang="uk-UA" dirty="0">
                <a:solidFill>
                  <a:schemeClr val="accent3"/>
                </a:solidFill>
                <a:latin typeface="Bookman Old Style" panose="02050604050505020204" pitchFamily="18" charset="0"/>
              </a:rPr>
              <a:t>молодих курей - майже </a:t>
            </a:r>
            <a:r>
              <a:rPr lang="uk-UA" b="1" dirty="0">
                <a:solidFill>
                  <a:srgbClr val="00B050"/>
                </a:solidFill>
                <a:latin typeface="Bookman Old Style" panose="02050604050505020204" pitchFamily="18" charset="0"/>
              </a:rPr>
              <a:t>одну годину</a:t>
            </a:r>
            <a:r>
              <a:rPr lang="uk-UA" dirty="0">
                <a:solidFill>
                  <a:schemeClr val="accent3"/>
                </a:solidFill>
                <a:latin typeface="Bookman Old Style" panose="02050604050505020204" pitchFamily="18" charset="0"/>
              </a:rPr>
              <a:t>, старих курей і півнів- до </a:t>
            </a:r>
            <a:r>
              <a:rPr lang="uk-UA" b="1" dirty="0">
                <a:solidFill>
                  <a:srgbClr val="00B050"/>
                </a:solidFill>
                <a:latin typeface="Bookman Old Style" panose="02050604050505020204" pitchFamily="18" charset="0"/>
              </a:rPr>
              <a:t>2год</a:t>
            </a:r>
            <a:r>
              <a:rPr lang="uk-UA" dirty="0">
                <a:solidFill>
                  <a:schemeClr val="accent3"/>
                </a:solidFill>
                <a:latin typeface="Bookman Old Style" panose="02050604050505020204" pitchFamily="18" charset="0"/>
              </a:rPr>
              <a:t>, </a:t>
            </a:r>
            <a:r>
              <a:rPr lang="uk-UA" dirty="0" err="1">
                <a:solidFill>
                  <a:schemeClr val="accent3"/>
                </a:solidFill>
                <a:latin typeface="Bookman Old Style" panose="02050604050505020204" pitchFamily="18" charset="0"/>
              </a:rPr>
              <a:t>гусей</a:t>
            </a:r>
            <a:r>
              <a:rPr lang="uk-UA" dirty="0">
                <a:solidFill>
                  <a:schemeClr val="accent3"/>
                </a:solidFill>
                <a:latin typeface="Bookman Old Style" panose="02050604050505020204" pitchFamily="18" charset="0"/>
              </a:rPr>
              <a:t> та індиків- </a:t>
            </a:r>
            <a:r>
              <a:rPr lang="uk-UA" b="1" dirty="0">
                <a:solidFill>
                  <a:srgbClr val="00B050"/>
                </a:solidFill>
                <a:latin typeface="Bookman Old Style" panose="02050604050505020204" pitchFamily="18" charset="0"/>
              </a:rPr>
              <a:t>1-2 год</a:t>
            </a:r>
            <a:r>
              <a:rPr lang="uk-UA" dirty="0">
                <a:solidFill>
                  <a:schemeClr val="accent3"/>
                </a:solidFill>
                <a:latin typeface="Bookman Old Style" panose="02050604050505020204" pitchFamily="18" charset="0"/>
              </a:rPr>
              <a:t>, дичину- </a:t>
            </a:r>
            <a:r>
              <a:rPr lang="uk-UA" b="1" dirty="0">
                <a:solidFill>
                  <a:srgbClr val="00B050"/>
                </a:solidFill>
                <a:latin typeface="Bookman Old Style" panose="02050604050505020204" pitchFamily="18" charset="0"/>
              </a:rPr>
              <a:t>20-40 хв, </a:t>
            </a:r>
            <a:r>
              <a:rPr lang="uk-UA" dirty="0">
                <a:solidFill>
                  <a:schemeClr val="accent3"/>
                </a:solidFill>
                <a:latin typeface="Bookman Old Style" panose="02050604050505020204" pitchFamily="18" charset="0"/>
              </a:rPr>
              <a:t>кроликів- </a:t>
            </a:r>
            <a:r>
              <a:rPr lang="uk-UA" b="1" dirty="0">
                <a:solidFill>
                  <a:srgbClr val="00B050"/>
                </a:solidFill>
                <a:latin typeface="Bookman Old Style" panose="02050604050505020204" pitchFamily="18" charset="0"/>
              </a:rPr>
              <a:t>40-60 хв. </a:t>
            </a:r>
          </a:p>
          <a:p>
            <a:r>
              <a:rPr lang="uk-UA" dirty="0">
                <a:solidFill>
                  <a:schemeClr val="accent3"/>
                </a:solidFill>
                <a:latin typeface="Bookman Old Style" panose="02050604050505020204" pitchFamily="18" charset="0"/>
              </a:rPr>
              <a:t>      Термін зберігання гарячих варених цілих тушок птиці не більше 1 год. Для тривалішого зберігання їх охолоджують, кладуть у холодильник. Перед використанням розрубують на порції, заливають бульйоном і прогрівають.</a:t>
            </a:r>
          </a:p>
        </p:txBody>
      </p:sp>
    </p:spTree>
    <p:extLst>
      <p:ext uri="{BB962C8B-B14F-4D97-AF65-F5344CB8AC3E}">
        <p14:creationId xmlns:p14="http://schemas.microsoft.com/office/powerpoint/2010/main" val="8735728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68A9C2F0-AED7-2C47-66A8-45A49832931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2828009"/>
              </p:ext>
            </p:extLst>
          </p:nvPr>
        </p:nvGraphicFramePr>
        <p:xfrm>
          <a:off x="0" y="1140981"/>
          <a:ext cx="12192000" cy="6418707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537773">
                  <a:extLst>
                    <a:ext uri="{9D8B030D-6E8A-4147-A177-3AD203B41FA5}">
                      <a16:colId xmlns:a16="http://schemas.microsoft.com/office/drawing/2014/main" val="1835080062"/>
                    </a:ext>
                  </a:extLst>
                </a:gridCol>
                <a:gridCol w="1935671">
                  <a:extLst>
                    <a:ext uri="{9D8B030D-6E8A-4147-A177-3AD203B41FA5}">
                      <a16:colId xmlns:a16="http://schemas.microsoft.com/office/drawing/2014/main" val="3586909574"/>
                    </a:ext>
                  </a:extLst>
                </a:gridCol>
                <a:gridCol w="864680">
                  <a:extLst>
                    <a:ext uri="{9D8B030D-6E8A-4147-A177-3AD203B41FA5}">
                      <a16:colId xmlns:a16="http://schemas.microsoft.com/office/drawing/2014/main" val="2736296192"/>
                    </a:ext>
                  </a:extLst>
                </a:gridCol>
                <a:gridCol w="864680">
                  <a:extLst>
                    <a:ext uri="{9D8B030D-6E8A-4147-A177-3AD203B41FA5}">
                      <a16:colId xmlns:a16="http://schemas.microsoft.com/office/drawing/2014/main" val="4130364269"/>
                    </a:ext>
                  </a:extLst>
                </a:gridCol>
                <a:gridCol w="1612553">
                  <a:extLst>
                    <a:ext uri="{9D8B030D-6E8A-4147-A177-3AD203B41FA5}">
                      <a16:colId xmlns:a16="http://schemas.microsoft.com/office/drawing/2014/main" val="1768031071"/>
                    </a:ext>
                  </a:extLst>
                </a:gridCol>
                <a:gridCol w="1285644">
                  <a:extLst>
                    <a:ext uri="{9D8B030D-6E8A-4147-A177-3AD203B41FA5}">
                      <a16:colId xmlns:a16="http://schemas.microsoft.com/office/drawing/2014/main" val="2364283905"/>
                    </a:ext>
                  </a:extLst>
                </a:gridCol>
                <a:gridCol w="5090999">
                  <a:extLst>
                    <a:ext uri="{9D8B030D-6E8A-4147-A177-3AD203B41FA5}">
                      <a16:colId xmlns:a16="http://schemas.microsoft.com/office/drawing/2014/main" val="3351832582"/>
                    </a:ext>
                  </a:extLst>
                </a:gridCol>
              </a:tblGrid>
              <a:tr h="379476">
                <a:tc rowSpan="2"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Bef>
                          <a:spcPts val="2400"/>
                        </a:spcBef>
                        <a:spcAft>
                          <a:spcPts val="800"/>
                        </a:spcAft>
                      </a:pPr>
                      <a:r>
                        <a:rPr lang="uk-UA" sz="1200" dirty="0">
                          <a:effectLst/>
                        </a:rPr>
                        <a:t>№</a:t>
                      </a:r>
                      <a:endParaRPr lang="ru-UA" sz="1200" dirty="0">
                        <a:effectLst/>
                      </a:endParaRPr>
                    </a:p>
                    <a:p>
                      <a:pPr algn="ctr">
                        <a:lnSpc>
                          <a:spcPct val="106000"/>
                        </a:lnSpc>
                        <a:spcBef>
                          <a:spcPts val="2400"/>
                        </a:spcBef>
                        <a:spcAft>
                          <a:spcPts val="800"/>
                        </a:spcAft>
                      </a:pPr>
                      <a:r>
                        <a:rPr lang="uk-UA" sz="1200" dirty="0">
                          <a:effectLst/>
                        </a:rPr>
                        <a:t>з/</a:t>
                      </a:r>
                      <a:r>
                        <a:rPr lang="uk-UA" sz="1200" dirty="0" err="1">
                          <a:effectLst/>
                        </a:rPr>
                        <a:t>п</a:t>
                      </a:r>
                      <a:endParaRPr lang="ru-UA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3887" marR="53887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Bef>
                          <a:spcPts val="1000"/>
                        </a:spcBef>
                        <a:spcAft>
                          <a:spcPts val="800"/>
                        </a:spcAft>
                      </a:pPr>
                      <a:r>
                        <a:rPr lang="uk-UA" sz="1200" dirty="0">
                          <a:effectLst/>
                        </a:rPr>
                        <a:t>Найменування продуктів</a:t>
                      </a:r>
                      <a:endParaRPr lang="ru-UA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3887" marR="53887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Витрати сировини на 1 порцію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3887" marR="53887" marT="0" marB="0" anchor="ctr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 dirty="0">
                          <a:effectLst/>
                        </a:rPr>
                        <a:t>Послідовність операцій</a:t>
                      </a:r>
                      <a:endParaRPr lang="ru-UA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3887" marR="53887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Обладнання,</a:t>
                      </a:r>
                      <a:endParaRPr lang="ru-UA" sz="1200">
                        <a:effectLst/>
                      </a:endParaRPr>
                    </a:p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Інструмент,</a:t>
                      </a:r>
                      <a:endParaRPr lang="ru-UA" sz="1200">
                        <a:effectLst/>
                      </a:endParaRPr>
                    </a:p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Інвентар та посуд.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3887" marR="53887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Bef>
                          <a:spcPts val="2400"/>
                        </a:spcBef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Технологія приготування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3887" marR="53887" marT="0" marB="0" anchor="ctr"/>
                </a:tc>
                <a:extLst>
                  <a:ext uri="{0D108BD9-81ED-4DB2-BD59-A6C34878D82A}">
                    <a16:rowId xmlns:a16="http://schemas.microsoft.com/office/drawing/2014/main" val="3512785243"/>
                  </a:ext>
                </a:extLst>
              </a:tr>
              <a:tr h="590931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Bef>
                          <a:spcPts val="1000"/>
                        </a:spcBef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Б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3887" marR="5388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Bef>
                          <a:spcPts val="1000"/>
                        </a:spcBef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Н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3887" marR="53887" marT="0" marB="0" anchor="ctr"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70200408"/>
                  </a:ext>
                </a:extLst>
              </a:tr>
              <a:tr h="185611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1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3887" marR="5388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Курка 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3887" marR="5388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208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3887" marR="5388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143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3887" marR="53887" marT="0" marB="0"/>
                </a:tc>
                <a:tc rowSpan="16"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1.Кулінарна обробка птиці.</a:t>
                      </a:r>
                      <a:endParaRPr lang="ru-UA" sz="1200">
                        <a:effectLst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2.Підготовка до варіння.</a:t>
                      </a:r>
                      <a:endParaRPr lang="ru-UA" sz="1200">
                        <a:effectLst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3.Варка птиці.</a:t>
                      </a:r>
                      <a:endParaRPr lang="ru-UA" sz="1200">
                        <a:effectLst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4.Приготування гарніру.</a:t>
                      </a:r>
                      <a:endParaRPr lang="ru-UA" sz="1200">
                        <a:effectLst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5.Приготування соусу.</a:t>
                      </a:r>
                      <a:endParaRPr lang="ru-UA" sz="1200">
                        <a:effectLst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6.Оформлення, відпуск</a:t>
                      </a:r>
                      <a:endParaRPr lang="ru-UA" sz="1200">
                        <a:effectLst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 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3887" marR="53887" marT="0" marB="0"/>
                </a:tc>
                <a:tc rowSpan="16"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Обладнання:</a:t>
                      </a:r>
                      <a:endParaRPr lang="ru-UA" sz="1200">
                        <a:effectLst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електрична плита,</a:t>
                      </a:r>
                      <a:endParaRPr lang="ru-UA" sz="1200">
                        <a:effectLst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виробничий стіл,</a:t>
                      </a:r>
                      <a:endParaRPr lang="ru-UA" sz="1200">
                        <a:effectLst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ваги;</a:t>
                      </a:r>
                      <a:endParaRPr lang="ru-UA" sz="1200">
                        <a:effectLst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інструмент та</a:t>
                      </a:r>
                      <a:endParaRPr lang="ru-UA" sz="1200">
                        <a:effectLst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інвентар: </a:t>
                      </a:r>
                      <a:endParaRPr lang="ru-UA" sz="1200">
                        <a:effectLst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каструля, кухарська голка, сотейник,</a:t>
                      </a:r>
                      <a:endParaRPr lang="ru-UA" sz="1200">
                        <a:effectLst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обробна дошка, </a:t>
                      </a:r>
                      <a:endParaRPr lang="ru-UA" sz="1200">
                        <a:effectLst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ножі, сковорода, лотки, ємність для спецій.</a:t>
                      </a:r>
                      <a:endParaRPr lang="ru-UA" sz="1200">
                        <a:effectLst/>
                      </a:endParaRPr>
                    </a:p>
                    <a:p>
                      <a:pPr algn="just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посуд:</a:t>
                      </a:r>
                      <a:endParaRPr lang="ru-UA" sz="1200">
                        <a:effectLst/>
                      </a:endParaRPr>
                    </a:p>
                    <a:p>
                      <a:pPr algn="just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мілка столова тарілка.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3887" marR="53887" marT="0" marB="0"/>
                </a:tc>
                <a:tc rowSpan="16"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 dirty="0">
                          <a:effectLst/>
                        </a:rPr>
                        <a:t>Підготовлені тушки птиці перед варкою формують, придають їй компактної форми. Тушки сільськогосподарської птиці формують. Підготовлені тушки птиці кладуть в гарячу воду (2-2,5л на 1кг продукту) швидко доводять до кипіння, а потім нагрів зменшують. З киплячого бульйону знімають піну, додають нарізані коріння, цибулю, сіль, варять при слабому кипінні  в закритій посуді до готовності, після чого варені тушки виймають із бульйону, дають їм вистигнути та нарубають на порції. Відпускають птицю по 2 шматочки на порцію (філе і окіст).</a:t>
                      </a:r>
                      <a:endParaRPr lang="ru-UA" sz="1200" dirty="0">
                        <a:effectLst/>
                      </a:endParaRPr>
                    </a:p>
                    <a:p>
                      <a:pPr algn="just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 dirty="0">
                          <a:effectLst/>
                        </a:rPr>
                        <a:t>Приготування гарніру: Підготовлений рис закладають у киплячу підсолену воду, варять при слабкому кипінні 25-30 хв. Коли зерна набухнуть і стануть м'якими, їх відкидають на сито і промивають гарячою водою, потім кладуть у посуд, додають жир і розпарюють до готовності в жаровій шафі.</a:t>
                      </a:r>
                      <a:endParaRPr lang="ru-UA" sz="1200" dirty="0">
                        <a:effectLst/>
                      </a:endParaRPr>
                    </a:p>
                    <a:p>
                      <a:pPr algn="just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 dirty="0">
                          <a:effectLst/>
                        </a:rPr>
                        <a:t>Перед подаванням на підігріту мілку столову тарілку кладуть відварний рис  поряд  два шматочки відварної птиці і поливають соусом.</a:t>
                      </a:r>
                      <a:endParaRPr lang="ru-UA" sz="1200" dirty="0">
                        <a:effectLst/>
                      </a:endParaRPr>
                    </a:p>
                    <a:p>
                      <a:pPr indent="241300" algn="just">
                        <a:lnSpc>
                          <a:spcPct val="110000"/>
                        </a:lnSpc>
                        <a:spcAft>
                          <a:spcPts val="1000"/>
                        </a:spcAft>
                      </a:pPr>
                      <a:r>
                        <a:rPr lang="uk-UA" sz="1200" dirty="0">
                          <a:effectLst/>
                        </a:rPr>
                        <a:t>Соус «Білий основний». Гаряче біле борошняне пасерують поступово розводять білим бульйоном. Після цього в соус кладуть нарізану цибулю, петрушку й варять 25—30 хв. при слабкому кипінні, часто помішуючи лопаткою щоб уникнути пригоряння. Готовий соус солять і проціджують. </a:t>
                      </a:r>
                      <a:endParaRPr lang="ru-UA" sz="1200" dirty="0">
                        <a:effectLst/>
                      </a:endParaRPr>
                    </a:p>
                    <a:p>
                      <a:pPr indent="241300" algn="just">
                        <a:lnSpc>
                          <a:spcPct val="110000"/>
                        </a:lnSpc>
                        <a:spcAft>
                          <a:spcPts val="1000"/>
                        </a:spcAft>
                      </a:pPr>
                      <a:r>
                        <a:rPr lang="uk-UA" sz="1200" dirty="0">
                          <a:effectLst/>
                        </a:rPr>
                        <a:t>Перед подаванням на порціонне блюдо або тарілку кладуть варений рис  поряд порцію птиці поливають соусом білим,</a:t>
                      </a:r>
                      <a:endParaRPr lang="ru-UA" sz="1200" dirty="0">
                        <a:effectLst/>
                      </a:endParaRPr>
                    </a:p>
                    <a:p>
                      <a:pPr algn="just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 dirty="0">
                          <a:effectLst/>
                        </a:rPr>
                        <a:t> </a:t>
                      </a:r>
                      <a:endParaRPr lang="ru-UA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3887" marR="53887" marT="0" marB="0"/>
                </a:tc>
                <a:extLst>
                  <a:ext uri="{0D108BD9-81ED-4DB2-BD59-A6C34878D82A}">
                    <a16:rowId xmlns:a16="http://schemas.microsoft.com/office/drawing/2014/main" val="3242248672"/>
                  </a:ext>
                </a:extLst>
              </a:tr>
              <a:tr h="185611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 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3887" marR="5388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Маса н/ф: курка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3887" marR="5388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-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3887" marR="5388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143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3887" marR="53887" marT="0" marB="0"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60861980"/>
                  </a:ext>
                </a:extLst>
              </a:tr>
              <a:tr h="185611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2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3887" marR="5388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Цибуля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3887" marR="5388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4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3887" marR="5388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3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3887" marR="53887" marT="0" marB="0"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51186009"/>
                  </a:ext>
                </a:extLst>
              </a:tr>
              <a:tr h="185611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3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3887" marR="5388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 dirty="0">
                          <a:effectLst/>
                        </a:rPr>
                        <a:t>Петрушка (корінь)</a:t>
                      </a:r>
                      <a:endParaRPr lang="ru-UA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3887" marR="5388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4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3887" marR="5388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3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3887" marR="53887" marT="0" marB="0"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88704521"/>
                  </a:ext>
                </a:extLst>
              </a:tr>
              <a:tr h="185611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 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3887" marR="5388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Маса вареної птиці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3887" marR="5388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 dirty="0">
                          <a:effectLst/>
                        </a:rPr>
                        <a:t>-</a:t>
                      </a:r>
                      <a:endParaRPr lang="ru-UA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3887" marR="5388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100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3887" marR="53887" marT="0" marB="0"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18424409"/>
                  </a:ext>
                </a:extLst>
              </a:tr>
              <a:tr h="185611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 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3887" marR="5388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Гарнір :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3887" marR="5388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-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3887" marR="5388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150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3887" marR="53887" marT="0" marB="0" anchor="ctr"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67330543"/>
                  </a:ext>
                </a:extLst>
              </a:tr>
              <a:tr h="185611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4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3887" marR="5388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Крупа рисова 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3887" marR="5388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75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3887" marR="5388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75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3887" marR="53887" marT="0" marB="0" anchor="ctr"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48646460"/>
                  </a:ext>
                </a:extLst>
              </a:tr>
              <a:tr h="185611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5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3887" marR="5388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Вода 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3887" marR="5388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 dirty="0">
                          <a:effectLst/>
                        </a:rPr>
                        <a:t>200</a:t>
                      </a:r>
                      <a:endParaRPr lang="ru-UA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3887" marR="5388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200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3887" marR="53887" marT="0" marB="0" anchor="ctr"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92143509"/>
                  </a:ext>
                </a:extLst>
              </a:tr>
              <a:tr h="185611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6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3887" marR="5388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Масло вершкове 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3887" marR="5388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5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3887" marR="5388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5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3887" marR="53887" marT="0" marB="0" anchor="ctr"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008403"/>
                  </a:ext>
                </a:extLst>
              </a:tr>
              <a:tr h="185611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 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3887" marR="5388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Соус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3887" marR="5388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 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3887" marR="5388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 dirty="0">
                          <a:effectLst/>
                        </a:rPr>
                        <a:t>75</a:t>
                      </a:r>
                      <a:endParaRPr lang="ru-UA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3887" marR="53887" marT="0" marB="0" anchor="ctr"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8724873"/>
                  </a:ext>
                </a:extLst>
              </a:tr>
              <a:tr h="185611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7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3887" marR="5388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М’ясний бульйон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3887" marR="5388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-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3887" marR="5388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 dirty="0">
                          <a:effectLst/>
                        </a:rPr>
                        <a:t>68</a:t>
                      </a:r>
                      <a:endParaRPr lang="ru-UA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3887" marR="53887" marT="0" marB="0"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2062599"/>
                  </a:ext>
                </a:extLst>
              </a:tr>
              <a:tr h="185611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8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3887" marR="5388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Маргарин столовий 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3887" marR="5388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3,4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3887" marR="5388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 dirty="0">
                          <a:effectLst/>
                        </a:rPr>
                        <a:t>3,4</a:t>
                      </a:r>
                      <a:endParaRPr lang="ru-UA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3887" marR="53887" marT="0" marB="0"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13806395"/>
                  </a:ext>
                </a:extLst>
              </a:tr>
              <a:tr h="185611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9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3887" marR="5388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Борошно пшеничне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3887" marR="5388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3,4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3887" marR="5388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3,4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3887" marR="53887" marT="0" marB="0"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89713599"/>
                  </a:ext>
                </a:extLst>
              </a:tr>
              <a:tr h="185611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10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3887" marR="5388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Цибуля ріпчаста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3887" marR="5388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3,4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3887" marR="5388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3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3887" marR="53887" marT="0" marB="0"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3165046"/>
                  </a:ext>
                </a:extLst>
              </a:tr>
              <a:tr h="185611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11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3887" marR="5388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Петрушка (корінь)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3887" marR="5388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2,2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3887" marR="5388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 dirty="0">
                          <a:effectLst/>
                        </a:rPr>
                        <a:t>2,2</a:t>
                      </a:r>
                      <a:endParaRPr lang="ru-UA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3887" marR="53887" marT="0" marB="0"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9125880"/>
                  </a:ext>
                </a:extLst>
              </a:tr>
              <a:tr h="2664135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 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3887" marR="5388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 dirty="0">
                          <a:effectLst/>
                        </a:rPr>
                        <a:t>Вихід</a:t>
                      </a:r>
                      <a:endParaRPr lang="ru-UA" sz="1200" dirty="0">
                        <a:effectLst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 dirty="0">
                          <a:effectLst/>
                        </a:rPr>
                        <a:t> </a:t>
                      </a:r>
                      <a:endParaRPr lang="ru-UA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3887" marR="5388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>
                          <a:effectLst/>
                        </a:rPr>
                        <a:t>-</a:t>
                      </a:r>
                      <a:endParaRPr lang="ru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3887" marR="5388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uk-UA" sz="1200" dirty="0">
                          <a:effectLst/>
                        </a:rPr>
                        <a:t>100/150/75</a:t>
                      </a:r>
                      <a:endParaRPr lang="ru-UA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3887" marR="53887" marT="0" marB="0"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4335149"/>
                  </a:ext>
                </a:extLst>
              </a:tr>
            </a:tbl>
          </a:graphicData>
        </a:graphic>
      </p:graphicFrame>
      <p:sp>
        <p:nvSpPr>
          <p:cNvPr id="6" name="Rectangle 1">
            <a:extLst>
              <a:ext uri="{FF2B5EF4-FFF2-40B4-BE49-F238E27FC236}">
                <a16:creationId xmlns:a16="http://schemas.microsoft.com/office/drawing/2014/main" id="{72FEDD84-2637-BFFE-B2E6-2FFBE07FAE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76732" y="171485"/>
            <a:ext cx="12750801" cy="9694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2413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2413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ru-UA" sz="1400" b="1" i="0" u="none" strike="noStrike" cap="none" normalizeH="0" baseline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uk-UA" altLang="ru-UA" sz="1400" b="1" dirty="0">
                <a:solidFill>
                  <a:schemeClr val="accent1">
                    <a:lumMod val="75000"/>
                  </a:schemeClr>
                </a:solidFill>
                <a:ea typeface="Times New Roman" panose="02020603050405020304" pitchFamily="18" charset="0"/>
              </a:rPr>
              <a:t>                     </a:t>
            </a:r>
            <a:r>
              <a:rPr kumimoji="0" lang="uk-UA" altLang="ru-UA" sz="1400" b="1" i="0" u="none" strike="noStrike" cap="none" normalizeH="0" baseline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ІНСТРУКЦІЙНО-ТЕХНОЛОГІЧНА КАРТКА  </a:t>
            </a:r>
            <a:endParaRPr kumimoji="0" lang="uk-UA" altLang="ru-UA" sz="1000" b="0" i="0" u="none" strike="noStrike" cap="none" normalizeH="0" baseline="0" dirty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latin typeface="Arial" panose="020B0604020202020204" pitchFamily="34" charset="0"/>
            </a:endParaRPr>
          </a:p>
          <a:p>
            <a:pPr marL="0" marR="0" lvl="0" indent="2413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ru-UA" sz="1400" b="0" i="0" u="none" strike="noStrike" cap="none" normalizeH="0" baseline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Найменування страви</a:t>
            </a:r>
            <a:r>
              <a:rPr kumimoji="0" lang="uk-UA" altLang="ru-UA" sz="1400" b="1" i="0" u="none" strike="noStrike" cap="none" normalizeH="0" baseline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«Птиця варена з гарніром»</a:t>
            </a:r>
            <a:endParaRPr kumimoji="0" lang="uk-UA" altLang="ru-UA" sz="1000" b="0" i="0" u="none" strike="noStrike" cap="none" normalizeH="0" baseline="0" dirty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latin typeface="Arial" panose="020B0604020202020204" pitchFamily="34" charset="0"/>
            </a:endParaRPr>
          </a:p>
          <a:p>
            <a:pPr marL="0" marR="0" lvl="0" indent="2413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ru-UA" sz="1100" b="0" i="0" u="none" strike="noStrike" cap="none" normalizeH="0" baseline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№689 Збірник технологічних карток  на страви та кулінарні вироби для закладів ресторанного господарства 2007 </a:t>
            </a:r>
            <a:r>
              <a:rPr kumimoji="0" lang="uk-UA" altLang="ru-UA" sz="1100" b="0" i="0" u="none" strike="noStrike" cap="none" normalizeH="0" baseline="0" dirty="0" err="1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р</a:t>
            </a:r>
            <a:endParaRPr kumimoji="0" lang="uk-UA" altLang="ru-UA" sz="1000" b="0" i="0" u="none" strike="noStrike" cap="none" normalizeH="0" baseline="0" dirty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latin typeface="Arial" panose="020B0604020202020204" pitchFamily="34" charset="0"/>
            </a:endParaRPr>
          </a:p>
          <a:p>
            <a:pPr marL="0" marR="0" lvl="0" indent="2413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altLang="ru-UA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565367"/>
      </p:ext>
    </p:extLst>
  </p:cSld>
  <p:clrMapOvr>
    <a:masterClrMapping/>
  </p:clrMapOvr>
</p:sld>
</file>

<file path=ppt/theme/theme1.xml><?xml version="1.0" encoding="utf-8"?>
<a:theme xmlns:a="http://schemas.openxmlformats.org/drawingml/2006/main" name="Посылка">
  <a:themeElements>
    <a:clrScheme name="Посылка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Посылка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Посылка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{E0150DC2-B310-F048-8999-D9A13DA9E8B4}tf10001120</Template>
  <TotalTime>458</TotalTime>
  <Words>5230</Words>
  <Application>Microsoft Macintosh PowerPoint</Application>
  <PresentationFormat>Широкоэкранный</PresentationFormat>
  <Paragraphs>1170</Paragraphs>
  <Slides>28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28</vt:i4>
      </vt:variant>
    </vt:vector>
  </HeadingPairs>
  <TitlesOfParts>
    <vt:vector size="36" baseType="lpstr">
      <vt:lpstr>Arial</vt:lpstr>
      <vt:lpstr>Bookman Old Style</vt:lpstr>
      <vt:lpstr>Calibri</vt:lpstr>
      <vt:lpstr>Corbel</vt:lpstr>
      <vt:lpstr>Gill Sans MT</vt:lpstr>
      <vt:lpstr>Times New Roman</vt:lpstr>
      <vt:lpstr>Wingdings</vt:lpstr>
      <vt:lpstr>Посылка</vt:lpstr>
      <vt:lpstr> Приготування варених,смажених, тушкованих страв із птиці. Приготування страв із котлетної маси птиці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macbook</dc:creator>
  <cp:lastModifiedBy>macbook</cp:lastModifiedBy>
  <cp:revision>6</cp:revision>
  <dcterms:created xsi:type="dcterms:W3CDTF">2024-12-22T16:17:02Z</dcterms:created>
  <dcterms:modified xsi:type="dcterms:W3CDTF">2024-12-22T23:55:43Z</dcterms:modified>
</cp:coreProperties>
</file>