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30"/>
  </p:notesMasterIdLst>
  <p:sldIdLst>
    <p:sldId id="256" r:id="rId2"/>
    <p:sldId id="258" r:id="rId3"/>
    <p:sldId id="263" r:id="rId4"/>
    <p:sldId id="259" r:id="rId5"/>
    <p:sldId id="260" r:id="rId6"/>
    <p:sldId id="261" r:id="rId7"/>
    <p:sldId id="262" r:id="rId8"/>
    <p:sldId id="284" r:id="rId9"/>
    <p:sldId id="264" r:id="rId10"/>
    <p:sldId id="265" r:id="rId11"/>
    <p:sldId id="285" r:id="rId12"/>
    <p:sldId id="266" r:id="rId13"/>
    <p:sldId id="267" r:id="rId14"/>
    <p:sldId id="269" r:id="rId15"/>
    <p:sldId id="270" r:id="rId16"/>
    <p:sldId id="286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0"/>
    <p:restoredTop sz="92049"/>
  </p:normalViewPr>
  <p:slideViewPr>
    <p:cSldViewPr snapToGrid="0">
      <p:cViewPr>
        <p:scale>
          <a:sx n="101" d="100"/>
          <a:sy n="101" d="100"/>
        </p:scale>
        <p:origin x="31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E4857-9D47-8E43-9FC3-878055242C4B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7BDBC-5FE1-1341-AA7C-C8CFC7987C8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8445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7BDBC-5FE1-1341-AA7C-C8CFC7987C8C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284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7BDBC-5FE1-1341-AA7C-C8CFC7987C8C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9250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7BDBC-5FE1-1341-AA7C-C8CFC7987C8C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536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459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86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297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710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2779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364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73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011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3643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uk-U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200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uk-U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5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82B8DDD-8EF7-5647-8B33-A4779D549BE2}" type="datetimeFigureOut">
              <a:rPr lang="uk-UA" smtClean="0"/>
              <a:t>22.12.24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A60B50AD-58F3-9A49-B161-1CC56D763D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836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73445F-1A07-7419-1F4A-44949DBBF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908" y="83671"/>
            <a:ext cx="9597775" cy="3357686"/>
          </a:xfrm>
        </p:spPr>
        <p:txBody>
          <a:bodyPr>
            <a:normAutofit fontScale="90000"/>
          </a:bodyPr>
          <a:lstStyle/>
          <a:p>
            <a:br>
              <a:rPr lang="uk-UA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4400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П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риготування </a:t>
            </a:r>
            <a:r>
              <a:rPr lang="uk-UA" b="1" dirty="0" err="1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варених,смажених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,</a:t>
            </a:r>
            <a:br>
              <a:rPr lang="uk-UA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uk-UA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тушкованих страв із птиці.</a:t>
            </a:r>
            <a:br>
              <a:rPr lang="uk-UA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uk-UA" sz="4400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П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риготування страв із котлетної маси птиці</a:t>
            </a:r>
            <a:endParaRPr lang="uk-UA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72E3C4-5D66-1A09-2E5A-9A3DE3AC6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6189" y="3657541"/>
            <a:ext cx="4692307" cy="311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86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D3C5A4-970C-C96C-CE17-6A9822FB3ED6}"/>
              </a:ext>
            </a:extLst>
          </p:cNvPr>
          <p:cNvSpPr txBox="1"/>
          <p:nvPr/>
        </p:nvSpPr>
        <p:spPr>
          <a:xfrm>
            <a:off x="6543675" y="501444"/>
            <a:ext cx="5529263" cy="3921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Варена птиця нарубана  на порції, які складаються з частинки тушки і частинки окосту </a:t>
            </a:r>
            <a:endParaRPr lang="ru-UA" sz="16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UA" sz="16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Смак у міру солоний, без гіркоти, з ароматом властивим певному виду птиці і соусу</a:t>
            </a:r>
            <a:endParaRPr lang="ru-UA" sz="16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endParaRPr lang="uk-UA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Від</a:t>
            </a:r>
            <a:r>
              <a:rPr lang="uk-UA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с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іро-білого до світло-сірого</a:t>
            </a:r>
            <a:endParaRPr lang="ru-UA" sz="16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М’яка, соковита, ніжна</a:t>
            </a:r>
            <a:r>
              <a:rPr lang="ru-UA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uk-UA" dirty="0">
              <a:solidFill>
                <a:schemeClr val="accent3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C3F9CD-F0DF-27EC-DE02-C46B43D1D963}"/>
              </a:ext>
            </a:extLst>
          </p:cNvPr>
          <p:cNvSpPr txBox="1"/>
          <p:nvPr/>
        </p:nvSpPr>
        <p:spPr>
          <a:xfrm>
            <a:off x="6736175" y="147149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</a:rPr>
              <a:t>Смак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5C0B7-3BBC-F003-22A7-A31042970B89}"/>
              </a:ext>
            </a:extLst>
          </p:cNvPr>
          <p:cNvSpPr txBox="1"/>
          <p:nvPr/>
        </p:nvSpPr>
        <p:spPr>
          <a:xfrm>
            <a:off x="6779696" y="189620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Зовнішній вигляд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A7834E-CB66-1AA3-CBAA-9B2261B3620D}"/>
              </a:ext>
            </a:extLst>
          </p:cNvPr>
          <p:cNvSpPr txBox="1"/>
          <p:nvPr/>
        </p:nvSpPr>
        <p:spPr>
          <a:xfrm>
            <a:off x="6698601" y="2810869"/>
            <a:ext cx="1023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</a:rPr>
              <a:t>Колір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B96E46-62E1-2AF7-B869-08B40C93FC0A}"/>
              </a:ext>
            </a:extLst>
          </p:cNvPr>
          <p:cNvSpPr txBox="1"/>
          <p:nvPr/>
        </p:nvSpPr>
        <p:spPr>
          <a:xfrm>
            <a:off x="6698601" y="3770417"/>
            <a:ext cx="1746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dirty="0" err="1">
                <a:solidFill>
                  <a:srgbClr val="C00000"/>
                </a:solidFill>
              </a:rPr>
              <a:t>Консістенція</a:t>
            </a:r>
            <a:endParaRPr lang="uk-UA" dirty="0">
              <a:solidFill>
                <a:srgbClr val="C0000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616A2B5-F756-4ACA-D712-89BD3286C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006" y="316778"/>
            <a:ext cx="3342595" cy="24940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9184A17-E212-1A3B-E5F2-8B2F91DA5734}"/>
              </a:ext>
            </a:extLst>
          </p:cNvPr>
          <p:cNvSpPr txBox="1"/>
          <p:nvPr/>
        </p:nvSpPr>
        <p:spPr>
          <a:xfrm>
            <a:off x="1657350" y="5014913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4D62A1-FF2B-59A1-66F5-A2B4018CAE40}"/>
              </a:ext>
            </a:extLst>
          </p:cNvPr>
          <p:cNvSpPr txBox="1"/>
          <p:nvPr/>
        </p:nvSpPr>
        <p:spPr>
          <a:xfrm>
            <a:off x="0" y="4876414"/>
            <a:ext cx="10984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          Перед подаванням на порціонне блюдо або тарілку кладуть припущений рис, картопляне пюре або відварну картоплю, зелений горошок варений або складний гарнір, поряд- порцію птиці або кролика, поливають соусом білим, білим з яйцем, паровим, для качок і </a:t>
            </a:r>
            <a:r>
              <a:rPr lang="uk-UA" dirty="0" err="1">
                <a:solidFill>
                  <a:schemeClr val="accent3"/>
                </a:solidFill>
                <a:latin typeface="Bookman Old Style" panose="02050604050505020204" pitchFamily="18" charset="0"/>
              </a:rPr>
              <a:t>гусей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 - червоним основним, можна полити вершковим маслом.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0E5A23D-6B9B-4245-E122-7683D8ABD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84" y="2482812"/>
            <a:ext cx="2845030" cy="213928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6BA3FF1-92BE-E796-361B-99A7AE93D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1824" y="3143107"/>
            <a:ext cx="2326502" cy="14789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8F094D4-3157-3974-0341-177E2F104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122" y="723963"/>
            <a:ext cx="2651410" cy="138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61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1BE457-64F2-DEC6-2950-481B7ECDC95A}"/>
              </a:ext>
            </a:extLst>
          </p:cNvPr>
          <p:cNvSpPr txBox="1"/>
          <p:nvPr/>
        </p:nvSpPr>
        <p:spPr>
          <a:xfrm>
            <a:off x="111211" y="111211"/>
            <a:ext cx="11986054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Bookman Old Style" panose="02050604050505020204" pitchFamily="18" charset="0"/>
              </a:rPr>
              <a:t>                                    </a:t>
            </a:r>
            <a:r>
              <a:rPr lang="uk-UA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Смажені страви з птиці, дичини, кролика.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 Смажать птицю, дичину, кролика (цілими тушками, порціонними шматочками) і вироби з січеного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мʼяса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. Їх смажать основним способом, у жаровій шафі та у фритюрі. Втрати при смаженні птиці становлять 25-40 %, залежно від виду і вмісту жиру, який при смаженні витоплюється (при смаженні жирних качок і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гусей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витоплюєтьсядо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15 % жиру). 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Птиця або кролик смажені (цілими тушками). Заправлені цілі тушки курей, курчат і кроликів натирають сіллю всередині і зовні, змащують сметаною, кладуть спинкою донизу на розігрітий з жиром лист і обсмажують на плиті при температурі 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150-160 °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С до утворення на поверхні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румʼяної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кірочки. Тушки обсмажують з усіх боків і доводять до готовності у жаровій шафі при температурі 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150-160 °С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, періодично перевертаючи і поливаючи жиром і соком, що виділяються.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Заправлені тушки великої птиці натирають сіллю, кладуть спинкою донизу на лист, поверхню індиків поливають розтопленим маслом, а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гусей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і качок змочують гарячою водою і смажать у жаровій шафі при температурі 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220-250 °С.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Через кожні 10-15 хв птицю поливають соком і жиром, що виділяються. Коли на поверхні грудної частини утвориться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румʼяна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кірочка, тушку перевертають спинкою догори і смажать до готовності при температурі 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150-160 °С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Старих курей, качок та індиків перед смаженням відварюють до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напівготовності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Тривалість смаження курчат, куріпок, рябчиків -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20-30 хв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, тетеруків -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40-50 хв,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курей і качок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- 40-60 хв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гусей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, індичок -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1-1,5 год. </a:t>
            </a:r>
          </a:p>
          <a:p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      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Готовність смаженої птиці або кролика визначають проколюванням кухарською голкою товстої частини </a:t>
            </a:r>
            <a:r>
              <a:rPr lang="uk-UA" b="1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мʼякоті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(з готового виробу витікає прозорий сік). </a:t>
            </a:r>
            <a:endParaRPr lang="uk-UA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</a:t>
            </a:r>
            <a:r>
              <a:rPr lang="en-US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****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Якщо тушка птиці при смаженні в жаровій шафі дуже </a:t>
            </a:r>
            <a:r>
              <a:rPr lang="uk-UA" b="1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підрумʼянилася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, а всередині ще не готова, </a:t>
            </a:r>
            <a:r>
              <a:rPr lang="uk-UA" b="1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накрийте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її зверху пергаментним папером, змазаним жиром, або загорніть у фольгу.</a:t>
            </a:r>
          </a:p>
        </p:txBody>
      </p:sp>
    </p:spTree>
    <p:extLst>
      <p:ext uri="{BB962C8B-B14F-4D97-AF65-F5344CB8AC3E}">
        <p14:creationId xmlns:p14="http://schemas.microsoft.com/office/powerpoint/2010/main" val="744189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3200B85-3FBE-39E4-4BCE-E51020797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632986"/>
              </p:ext>
            </p:extLst>
          </p:nvPr>
        </p:nvGraphicFramePr>
        <p:xfrm>
          <a:off x="0" y="941405"/>
          <a:ext cx="12191998" cy="58359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7772">
                  <a:extLst>
                    <a:ext uri="{9D8B030D-6E8A-4147-A177-3AD203B41FA5}">
                      <a16:colId xmlns:a16="http://schemas.microsoft.com/office/drawing/2014/main" val="2316045711"/>
                    </a:ext>
                  </a:extLst>
                </a:gridCol>
                <a:gridCol w="1935672">
                  <a:extLst>
                    <a:ext uri="{9D8B030D-6E8A-4147-A177-3AD203B41FA5}">
                      <a16:colId xmlns:a16="http://schemas.microsoft.com/office/drawing/2014/main" val="2695969514"/>
                    </a:ext>
                  </a:extLst>
                </a:gridCol>
                <a:gridCol w="864679">
                  <a:extLst>
                    <a:ext uri="{9D8B030D-6E8A-4147-A177-3AD203B41FA5}">
                      <a16:colId xmlns:a16="http://schemas.microsoft.com/office/drawing/2014/main" val="3479200392"/>
                    </a:ext>
                  </a:extLst>
                </a:gridCol>
                <a:gridCol w="864679">
                  <a:extLst>
                    <a:ext uri="{9D8B030D-6E8A-4147-A177-3AD203B41FA5}">
                      <a16:colId xmlns:a16="http://schemas.microsoft.com/office/drawing/2014/main" val="1453828258"/>
                    </a:ext>
                  </a:extLst>
                </a:gridCol>
                <a:gridCol w="1612553">
                  <a:extLst>
                    <a:ext uri="{9D8B030D-6E8A-4147-A177-3AD203B41FA5}">
                      <a16:colId xmlns:a16="http://schemas.microsoft.com/office/drawing/2014/main" val="2724480070"/>
                    </a:ext>
                  </a:extLst>
                </a:gridCol>
                <a:gridCol w="1285645">
                  <a:extLst>
                    <a:ext uri="{9D8B030D-6E8A-4147-A177-3AD203B41FA5}">
                      <a16:colId xmlns:a16="http://schemas.microsoft.com/office/drawing/2014/main" val="848985150"/>
                    </a:ext>
                  </a:extLst>
                </a:gridCol>
                <a:gridCol w="5090998">
                  <a:extLst>
                    <a:ext uri="{9D8B030D-6E8A-4147-A177-3AD203B41FA5}">
                      <a16:colId xmlns:a16="http://schemas.microsoft.com/office/drawing/2014/main" val="606360598"/>
                    </a:ext>
                  </a:extLst>
                </a:gridCol>
              </a:tblGrid>
              <a:tr h="373188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ru-UA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Найменування продуктів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Послідовність операцій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Технологія приготування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extLst>
                  <a:ext uri="{0D108BD9-81ED-4DB2-BD59-A6C34878D82A}">
                    <a16:rowId xmlns:a16="http://schemas.microsoft.com/office/drawing/2014/main" val="3751684481"/>
                  </a:ext>
                </a:extLst>
              </a:tr>
              <a:tr h="60447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1375"/>
                  </a:ext>
                </a:extLst>
              </a:tr>
              <a:tr h="3342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Курка (м’якоть без шкіри)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231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83+7*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rowSpan="17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1,Кулінарна обробка птиці, санітарна обробка яєць.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2.Розбирання на філе, приготування льєзону.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3.Приготування напівфабрикату.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4, Смаження у фритюрі.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5.Приготування гарніру.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6.Оформлення, відпуск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rowSpan="17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 ваги фритюрниця, жарова шафа.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сковорода, лотки, ємність для спецій.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rowSpan="17">
                  <a:txBody>
                    <a:bodyPr/>
                    <a:lstStyle/>
                    <a:p>
                      <a:pPr indent="228600" algn="just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Філе птиці зачищають. Велике зачищене і розкрите філе з кісточкою злегка відбивають, підрізають сухожилки, на розрізи кладуть відбиті шматочки м’якоті, зрізані з малого філе або обрізки від великого філе. На середину підготовленого філе кладуть охолоджене вершкове масло, сформовано у вигляді ковбаски, зверху закривають підготовленим малим філе. Краї великого філе загортають так, щоб м’ясо рівномірно накрило маслом, придають форму валика, змочують у </a:t>
                      </a:r>
                      <a:r>
                        <a:rPr lang="uk-UA" sz="1200" dirty="0" err="1">
                          <a:effectLst/>
                        </a:rPr>
                        <a:t>льєзоні</a:t>
                      </a:r>
                      <a:r>
                        <a:rPr lang="uk-UA" sz="1200" dirty="0">
                          <a:effectLst/>
                        </a:rPr>
                        <a:t> і обкачують у білій паніровці, знову змочують в </a:t>
                      </a:r>
                      <a:r>
                        <a:rPr lang="uk-UA" sz="1200" dirty="0" err="1">
                          <a:effectLst/>
                        </a:rPr>
                        <a:t>льєзоні</a:t>
                      </a:r>
                      <a:r>
                        <a:rPr lang="uk-UA" sz="1200" dirty="0">
                          <a:effectLst/>
                        </a:rPr>
                        <a:t> і панірують у білій паніровці.               Підготовлений і охолоджений напівфабрикат смажать у фритюрі 5-7 хв до утворення золотистої кірочки, доводять до готовності у жаровій шафі 2-3 хв.</a:t>
                      </a:r>
                      <a:endParaRPr lang="ru-UA" sz="1200" dirty="0">
                        <a:effectLst/>
                      </a:endParaRPr>
                    </a:p>
                    <a:p>
                      <a:pPr indent="228600" algn="just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Гарнір: нарізану сиру картоплю соломкою промивають у холодній воді , обсушують, кладуть у киплячий жир і смажать до утворення рум’яної кірочки. Смажену картоплю виймають шумівкою, кладуть у друшляк, для стікання жиру, посипають дрібною сіллю і струшують. Цвітну капусту розбирають на суцвіття припускають, Консервований зелений горошок прогрівають.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Перед подаванням на порціонне блюдо чи тарілку кладуть гарнір  поряд з гарніром </a:t>
                      </a:r>
                      <a:r>
                        <a:rPr lang="uk-UA" sz="1200" dirty="0" err="1">
                          <a:effectLst/>
                        </a:rPr>
                        <a:t>крутон</a:t>
                      </a:r>
                      <a:r>
                        <a:rPr lang="uk-UA" sz="1200" dirty="0">
                          <a:effectLst/>
                        </a:rPr>
                        <a:t> з пшеничного хліба, на нього кладуть котлету, поливають вершковим маслом, на кісточку надягають папільйотку і прикрашають зеленню.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extLst>
                  <a:ext uri="{0D108BD9-81ED-4DB2-BD59-A6C34878D82A}">
                    <a16:rowId xmlns:a16="http://schemas.microsoft.com/office/drawing/2014/main" val="2609681994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або  філе  куряче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83+7*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075722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30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7104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Яйця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1/4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061873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Сухарі мелені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656380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напівфабрикату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145+7*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428879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Кулінарний жир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765128"/>
                  </a:ext>
                </a:extLst>
              </a:tr>
              <a:tr h="3342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смажених котлет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128+7*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629377"/>
                  </a:ext>
                </a:extLst>
              </a:tr>
              <a:tr h="2031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140051"/>
                  </a:ext>
                </a:extLst>
              </a:tr>
              <a:tr h="21412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Картопля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125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346727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Олія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132943"/>
                  </a:ext>
                </a:extLst>
              </a:tr>
              <a:tr h="33421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смаженої картоплі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75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707933"/>
                  </a:ext>
                </a:extLst>
              </a:tr>
              <a:tr h="17956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Сіль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523608"/>
                  </a:ext>
                </a:extLst>
              </a:tr>
              <a:tr h="3671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Горошок зелений консервований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423469"/>
                  </a:ext>
                </a:extLst>
              </a:tr>
              <a:tr h="18598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Капуста цвітна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051625"/>
                  </a:ext>
                </a:extLst>
              </a:tr>
              <a:tr h="18598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980026"/>
                  </a:ext>
                </a:extLst>
              </a:tr>
              <a:tr h="11958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Вихід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128+7*</a:t>
                      </a:r>
                      <a:endParaRPr lang="ru-UA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/150/10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653" marR="39653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96551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E255560C-117B-D7AF-573E-5EAC9D97E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925" y="80611"/>
            <a:ext cx="8204886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/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ІНСТРУКЦІЙНО-ТЕХНОЛОГІЧНА КАРТКА  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Найменування: «Котлета по-Київськи»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1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№720 по </a:t>
            </a:r>
            <a:r>
              <a:rPr kumimoji="0" lang="uk-UA" altLang="ru-UA" sz="11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Сборнику</a:t>
            </a:r>
            <a:r>
              <a:rPr kumimoji="0" lang="uk-UA" altLang="ru-UA" sz="11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рецептур блюд </a:t>
            </a:r>
            <a:r>
              <a:rPr kumimoji="0" lang="uk-UA" altLang="ru-UA" sz="11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</a:t>
            </a:r>
            <a:r>
              <a:rPr kumimoji="0" lang="uk-UA" altLang="ru-UA" sz="11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1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кулинарних</a:t>
            </a:r>
            <a:r>
              <a:rPr kumimoji="0" lang="uk-UA" altLang="ru-UA" sz="11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1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изделий</a:t>
            </a:r>
            <a:r>
              <a:rPr kumimoji="0" lang="uk-UA" altLang="ru-UA" sz="11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kumimoji="0" lang="uk-UA" altLang="ru-UA" sz="11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предприятий</a:t>
            </a:r>
            <a:r>
              <a:rPr kumimoji="0" lang="uk-UA" altLang="ru-UA" sz="11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1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общественного</a:t>
            </a:r>
            <a:r>
              <a:rPr kumimoji="0" lang="uk-UA" altLang="ru-UA" sz="11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1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питания</a:t>
            </a:r>
            <a:endParaRPr kumimoji="0" lang="uk-UA" altLang="ru-UA" sz="1000" b="1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699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C32452-903E-CB60-CF52-E618408C71E6}"/>
              </a:ext>
            </a:extLst>
          </p:cNvPr>
          <p:cNvSpPr txBox="1"/>
          <p:nvPr/>
        </p:nvSpPr>
        <p:spPr>
          <a:xfrm>
            <a:off x="2802578" y="129549"/>
            <a:ext cx="8453642" cy="3439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k-UA" sz="1800" dirty="0" err="1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Зовнішний</a:t>
            </a: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вигляд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Котлети по-Київськи  мають рівномірно підсмажену кірочку. Масло всередині котлет розтале, але не витікає.</a:t>
            </a:r>
            <a:endParaRPr lang="ru-UA" sz="18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r>
              <a:rPr lang="ru-UA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  </a:t>
            </a:r>
            <a:r>
              <a:rPr lang="ru-UA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Смак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UA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Властивий смаженій куриці</a:t>
            </a:r>
            <a:endParaRPr lang="ru-UA" sz="18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r>
              <a:rPr lang="ru-UA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</a:t>
            </a:r>
            <a:r>
              <a:rPr lang="ru-UA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Колір 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UA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Світло-золотистий.</a:t>
            </a:r>
            <a:endParaRPr lang="ru-UA" sz="18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</a:t>
            </a: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Консистенція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М’яка, соковита, кірочка хрустка</a:t>
            </a:r>
            <a:r>
              <a:rPr lang="ru-UA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uk-UA" dirty="0">
              <a:solidFill>
                <a:schemeClr val="accent3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4D5079-27B3-B2EC-177A-CBBCAD655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183" y="1149371"/>
            <a:ext cx="3431969" cy="22796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971F42-F50A-39CA-776E-EA118EE1795F}"/>
              </a:ext>
            </a:extLst>
          </p:cNvPr>
          <p:cNvSpPr txBox="1"/>
          <p:nvPr/>
        </p:nvSpPr>
        <p:spPr>
          <a:xfrm>
            <a:off x="1080655" y="46907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4B4778-82CD-F954-1C9F-B471858820BC}"/>
              </a:ext>
            </a:extLst>
          </p:cNvPr>
          <p:cNvSpPr txBox="1"/>
          <p:nvPr/>
        </p:nvSpPr>
        <p:spPr>
          <a:xfrm>
            <a:off x="700644" y="3692003"/>
            <a:ext cx="1140094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Котлета по-Київськи це ситна страва, яка чудово </a:t>
            </a:r>
            <a:r>
              <a:rPr lang="uk-UA" dirty="0" err="1"/>
              <a:t>поєднуєтся</a:t>
            </a:r>
            <a:r>
              <a:rPr lang="uk-UA" dirty="0"/>
              <a:t> з </a:t>
            </a:r>
            <a:r>
              <a:rPr lang="uk-UA" dirty="0" err="1"/>
              <a:t>різноманитними</a:t>
            </a:r>
            <a:r>
              <a:rPr lang="uk-UA" dirty="0"/>
              <a:t> </a:t>
            </a:r>
            <a:r>
              <a:rPr lang="uk-UA" b="1" dirty="0">
                <a:solidFill>
                  <a:srgbClr val="C00000"/>
                </a:solidFill>
              </a:rPr>
              <a:t>гарнірами та доповненнями </a:t>
            </a:r>
            <a:r>
              <a:rPr lang="uk-UA" dirty="0"/>
              <a:t>: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Картопляне пюре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Запечена </a:t>
            </a:r>
            <a:r>
              <a:rPr lang="uk-UA" dirty="0" err="1"/>
              <a:t>кртопля</a:t>
            </a:r>
            <a:endParaRPr lang="uk-UA" dirty="0"/>
          </a:p>
          <a:p>
            <a:pPr marL="285750" indent="-285750">
              <a:buFont typeface="Wingdings" pitchFamily="2" charset="2"/>
              <a:buChar char="v"/>
            </a:pPr>
            <a:r>
              <a:rPr lang="uk-UA" dirty="0" err="1"/>
              <a:t>Кртопля</a:t>
            </a:r>
            <a:r>
              <a:rPr lang="uk-UA" dirty="0"/>
              <a:t> </a:t>
            </a:r>
            <a:r>
              <a:rPr lang="uk-UA" dirty="0" err="1"/>
              <a:t>фрі</a:t>
            </a:r>
            <a:endParaRPr lang="uk-UA" dirty="0"/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Рис </a:t>
            </a:r>
            <a:r>
              <a:rPr lang="uk-UA" dirty="0" err="1"/>
              <a:t>відварной</a:t>
            </a:r>
            <a:endParaRPr lang="uk-UA" dirty="0"/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Гречка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 err="1"/>
              <a:t>Булгур</a:t>
            </a:r>
            <a:r>
              <a:rPr lang="uk-UA" dirty="0"/>
              <a:t> або </a:t>
            </a:r>
            <a:r>
              <a:rPr lang="uk-UA" dirty="0" err="1"/>
              <a:t>кускус</a:t>
            </a:r>
            <a:endParaRPr lang="uk-UA" dirty="0"/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Тушковані овочі(</a:t>
            </a:r>
            <a:r>
              <a:rPr lang="uk-UA" dirty="0" err="1"/>
              <a:t>морква,кабачки,броколі</a:t>
            </a:r>
            <a:r>
              <a:rPr lang="uk-UA" dirty="0"/>
              <a:t>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Запечені овочі(</a:t>
            </a:r>
            <a:r>
              <a:rPr lang="uk-UA" dirty="0" err="1"/>
              <a:t>баклажани,перець,гарбуз</a:t>
            </a:r>
            <a:r>
              <a:rPr lang="uk-UA" dirty="0"/>
              <a:t>). Овочеве рагу.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D13DD0-24ED-DD23-9EDB-47D5C7F33A99}"/>
              </a:ext>
            </a:extLst>
          </p:cNvPr>
          <p:cNvSpPr txBox="1"/>
          <p:nvPr/>
        </p:nvSpPr>
        <p:spPr>
          <a:xfrm>
            <a:off x="7029399" y="4322618"/>
            <a:ext cx="272356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Соуси: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Класичний вершковий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Часниковий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Грибний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Соус тартар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dirty="0"/>
              <a:t>Легкий томатний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C62A62-AD81-81B7-83DF-2C9F35565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7259" y="4943449"/>
            <a:ext cx="2687311" cy="17850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D69ED7-8834-FD97-4BC0-D5D8A231D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650" y="4099536"/>
            <a:ext cx="3010955" cy="13868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4EF314-C729-E24B-3AF4-D7C9BEE49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44" y="580674"/>
            <a:ext cx="2449064" cy="24931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0E2726-3E83-D43E-CBB8-90515AD3E00F}"/>
              </a:ext>
            </a:extLst>
          </p:cNvPr>
          <p:cNvSpPr txBox="1"/>
          <p:nvPr/>
        </p:nvSpPr>
        <p:spPr>
          <a:xfrm>
            <a:off x="7429500" y="3383901"/>
            <a:ext cx="2517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uk-UA" altLang="ru-UA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Котлета по-Київськи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91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1CB070E-38D3-AB34-497F-4AEF275400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647295"/>
              </p:ext>
            </p:extLst>
          </p:nvPr>
        </p:nvGraphicFramePr>
        <p:xfrm>
          <a:off x="40454" y="790832"/>
          <a:ext cx="12105504" cy="607952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3870">
                  <a:extLst>
                    <a:ext uri="{9D8B030D-6E8A-4147-A177-3AD203B41FA5}">
                      <a16:colId xmlns:a16="http://schemas.microsoft.com/office/drawing/2014/main" val="2966896441"/>
                    </a:ext>
                  </a:extLst>
                </a:gridCol>
                <a:gridCol w="1957621">
                  <a:extLst>
                    <a:ext uri="{9D8B030D-6E8A-4147-A177-3AD203B41FA5}">
                      <a16:colId xmlns:a16="http://schemas.microsoft.com/office/drawing/2014/main" val="1121510545"/>
                    </a:ext>
                  </a:extLst>
                </a:gridCol>
                <a:gridCol w="652029">
                  <a:extLst>
                    <a:ext uri="{9D8B030D-6E8A-4147-A177-3AD203B41FA5}">
                      <a16:colId xmlns:a16="http://schemas.microsoft.com/office/drawing/2014/main" val="3396541033"/>
                    </a:ext>
                  </a:extLst>
                </a:gridCol>
                <a:gridCol w="652029">
                  <a:extLst>
                    <a:ext uri="{9D8B030D-6E8A-4147-A177-3AD203B41FA5}">
                      <a16:colId xmlns:a16="http://schemas.microsoft.com/office/drawing/2014/main" val="3487199275"/>
                    </a:ext>
                  </a:extLst>
                </a:gridCol>
                <a:gridCol w="1737468">
                  <a:extLst>
                    <a:ext uri="{9D8B030D-6E8A-4147-A177-3AD203B41FA5}">
                      <a16:colId xmlns:a16="http://schemas.microsoft.com/office/drawing/2014/main" val="2992681692"/>
                    </a:ext>
                  </a:extLst>
                </a:gridCol>
                <a:gridCol w="1413754">
                  <a:extLst>
                    <a:ext uri="{9D8B030D-6E8A-4147-A177-3AD203B41FA5}">
                      <a16:colId xmlns:a16="http://schemas.microsoft.com/office/drawing/2014/main" val="1313970721"/>
                    </a:ext>
                  </a:extLst>
                </a:gridCol>
                <a:gridCol w="5148733">
                  <a:extLst>
                    <a:ext uri="{9D8B030D-6E8A-4147-A177-3AD203B41FA5}">
                      <a16:colId xmlns:a16="http://schemas.microsoft.com/office/drawing/2014/main" val="1832806553"/>
                    </a:ext>
                  </a:extLst>
                </a:gridCol>
              </a:tblGrid>
              <a:tr h="531464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ru-UA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Найменування продуктів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Послідовність операцій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Технологія приготування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extLst>
                  <a:ext uri="{0D108BD9-81ED-4DB2-BD59-A6C34878D82A}">
                    <a16:rowId xmlns:a16="http://schemas.microsoft.com/office/drawing/2014/main" val="1194926454"/>
                  </a:ext>
                </a:extLst>
              </a:tr>
              <a:tr h="28820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140208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Філе курки 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134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rowSpan="24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1.Кулінарна обробка птиці, санітарна обробка яєць.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2.Розбирання на філе, приготування льєзону, начинки.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3.Приготування напівфабрикату.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4,Смаження у фритюрі.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5.Приготування гарніру.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6.Оформлення, відпуск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rowSpan="24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 ваги фритюрниця, пароконвектомат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сковорода, лотки, ємність для спецій.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rowSpan="24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Філе з курки відбивають посипають сіллю, спеціями «5 перців», в центр філе викладають вершкове масло сир і дрібно нарізану зелень укропу, загортають конвертиком у вигляді трикутника. Мелені сухарі змішують з тертим сиром Пармезан. Конверт панірують в яйці, сухарях два-три рази. Смажать у фритюрі до світлого кольору, доводять до готовності  в </a:t>
                      </a:r>
                      <a:r>
                        <a:rPr lang="uk-UA" sz="1200" dirty="0" err="1">
                          <a:effectLst/>
                        </a:rPr>
                        <a:t>пароконвектоматі</a:t>
                      </a:r>
                      <a:r>
                        <a:rPr lang="uk-UA" sz="1200" dirty="0">
                          <a:effectLst/>
                        </a:rPr>
                        <a:t>  при температурі 170С. 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Приготування гарніру:  Нарізану сиру картоплю брусочками промивають у холодній воді , обсушують, кладуть у киплячий жир і смажать до утворення рум’яної кірочки. Смажену картоплю виймають шумівкою, кладуть у друшляк, для стікання жиру, посипають дрібною сіллю і струшують. зціджуємо мариновані гриби та зелений горошок.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Складний гарнір кладуть на мілку столову тарілку поряд з основною стравою декорують  паприкою салатом, розмарином, томатами </a:t>
                      </a:r>
                      <a:r>
                        <a:rPr lang="uk-UA" sz="1200" dirty="0" err="1">
                          <a:effectLst/>
                        </a:rPr>
                        <a:t>черрі</a:t>
                      </a:r>
                      <a:r>
                        <a:rPr lang="uk-UA" sz="1200" dirty="0">
                          <a:effectLst/>
                        </a:rPr>
                        <a:t>.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extLst>
                  <a:ext uri="{0D108BD9-81ED-4DB2-BD59-A6C34878D82A}">
                    <a16:rowId xmlns:a16="http://schemas.microsoft.com/office/drawing/2014/main" val="3373295761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320164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 err="1">
                          <a:effectLst/>
                        </a:rPr>
                        <a:t>Cіль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099992"/>
                  </a:ext>
                </a:extLst>
              </a:tr>
              <a:tr h="351758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Спеції 5 перців «Santa Maria»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0,5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0,5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571728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Сир твердий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91730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Окріп (зелень)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550459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Сухарі мелені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016326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Сир Пармезан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291498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Яйця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1шт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628305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н/ф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229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874879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Олія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344339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жареного філе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699453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Зелень Салат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478760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Спеції Паприка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794652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Зелень Розмарин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3,4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699113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Томати черрі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2341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587193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Картопля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260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180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046420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Сіль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043331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Олія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8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168138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жареної картоплі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620886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Гриби мариновані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146644"/>
                  </a:ext>
                </a:extLst>
              </a:tr>
              <a:tr h="17205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Горошок зелений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78018"/>
                  </a:ext>
                </a:extLst>
              </a:tr>
              <a:tr h="79694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Вихід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210/24/150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011" marR="4101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6918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44E260B7-EEF4-A46F-BEA9-74E11E7F4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335" y="131422"/>
            <a:ext cx="758704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ru-UA" sz="1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ІНСТРУКЦІЙНО-ТЕХНОЛОГІЧНА КАРТКА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Найменування: «Філе з курки в </a:t>
            </a:r>
            <a:r>
              <a:rPr kumimoji="0" lang="uk-UA" altLang="ru-UA" sz="1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пармезановій</a:t>
            </a:r>
            <a:r>
              <a:rPr kumimoji="0" lang="uk-UA" altLang="ru-UA" sz="1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кірочці»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№153 (</a:t>
            </a:r>
            <a:r>
              <a:rPr kumimoji="0" lang="uk-UA" altLang="ru-UA" sz="12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Готцев</a:t>
            </a: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uk-UA" altLang="ru-UA" sz="12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Новейший</a:t>
            </a: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2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сборник</a:t>
            </a:r>
            <a:r>
              <a:rPr kumimoji="0" lang="uk-UA" altLang="ru-UA" sz="12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)</a:t>
            </a:r>
            <a:endParaRPr kumimoji="0" lang="uk-UA" altLang="ru-UA" sz="12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532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71DB90-512C-79AB-896D-A721CFE4DC61}"/>
              </a:ext>
            </a:extLst>
          </p:cNvPr>
          <p:cNvSpPr txBox="1"/>
          <p:nvPr/>
        </p:nvSpPr>
        <p:spPr>
          <a:xfrm>
            <a:off x="210065" y="197708"/>
            <a:ext cx="8937023" cy="3439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Зовнішній вигляд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1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Філе з курки в </a:t>
            </a:r>
            <a:r>
              <a:rPr lang="uk-UA" sz="1800" dirty="0" err="1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пармезановій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кірочці має рівномірно підсмажену кірочку. Масло всередині філе розтале, але не витікає.</a:t>
            </a:r>
            <a:endParaRPr lang="ru-UA" sz="16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Смак</a:t>
            </a:r>
            <a:endParaRPr lang="ru-UA" sz="16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1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Властивий смаженій курці</a:t>
            </a:r>
            <a:endParaRPr lang="ru-UA" sz="16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Колір</a:t>
            </a:r>
            <a:endParaRPr lang="ru-UA" sz="16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1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Світло-золотистий.</a:t>
            </a:r>
            <a:endParaRPr lang="ru-UA" sz="16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Консистенція</a:t>
            </a:r>
            <a:endParaRPr lang="ru-UA" sz="16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1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 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М’яка, соковита, кірочка хрустка</a:t>
            </a:r>
            <a:r>
              <a:rPr lang="uk-UA" sz="16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.</a:t>
            </a:r>
            <a:r>
              <a:rPr lang="ru-UA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uk-UA" dirty="0">
              <a:solidFill>
                <a:schemeClr val="accent3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image2.jpg">
            <a:extLst>
              <a:ext uri="{FF2B5EF4-FFF2-40B4-BE49-F238E27FC236}">
                <a16:creationId xmlns:a16="http://schemas.microsoft.com/office/drawing/2014/main" id="{051CFC55-BA44-6D1F-1677-C1F47D2C2E8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078627" y="1235676"/>
            <a:ext cx="4572000" cy="3054092"/>
          </a:xfrm>
          <a:prstGeom prst="rect">
            <a:avLst/>
          </a:prstGeom>
          <a:ln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5585F-FCC0-7689-E99D-B59189C1C98C}"/>
              </a:ext>
            </a:extLst>
          </p:cNvPr>
          <p:cNvSpPr txBox="1"/>
          <p:nvPr/>
        </p:nvSpPr>
        <p:spPr>
          <a:xfrm>
            <a:off x="5210127" y="4490028"/>
            <a:ext cx="4309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uk-UA" altLang="ru-UA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Філе з курки в </a:t>
            </a:r>
            <a:r>
              <a:rPr kumimoji="0" lang="uk-UA" altLang="ru-UA" sz="18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пармезановій</a:t>
            </a:r>
            <a:r>
              <a:rPr kumimoji="0" lang="uk-UA" altLang="ru-UA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кірочці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11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D24FCF-455D-C47A-1947-AB0C855D6BEF}"/>
              </a:ext>
            </a:extLst>
          </p:cNvPr>
          <p:cNvSpPr txBox="1"/>
          <p:nvPr/>
        </p:nvSpPr>
        <p:spPr>
          <a:xfrm>
            <a:off x="0" y="0"/>
            <a:ext cx="1162770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                                      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                </a:t>
            </a:r>
            <a:r>
              <a:rPr lang="uk-UA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Тушковані страви з птиці, кролика</a:t>
            </a:r>
          </a:p>
          <a:p>
            <a:endParaRPr lang="en-US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  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Для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тушкування використовують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дорослу птицю, яка при смаженні стає твердою і несмачною. Перед тушкуванням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мʼясо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обсмажують з обох боків на розігрітій з жиром сковороді до утворення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румʼяної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кірочки, що надає страві відповідного смаку й запаху. Під час тушкування додають ароматичні корені та спеції. Тушковане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мʼясо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стає соковитим і смачним.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Гарячими тушковані страви зберігають не більше 2 год.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Тушковану птицю чи кролика відпускають з овочами і соусом, в якому вони тушкувалися.</a:t>
            </a:r>
          </a:p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Тушковані страви можна готувати і в порціонних горщиках.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3FC826-EDD5-D58A-B3C5-EE2C59755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5" y="2984500"/>
            <a:ext cx="4906309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59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7C7D54B-1C68-4041-B622-A3D21BB2B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394243"/>
              </p:ext>
            </p:extLst>
          </p:nvPr>
        </p:nvGraphicFramePr>
        <p:xfrm>
          <a:off x="0" y="741405"/>
          <a:ext cx="12192001" cy="60396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7012">
                  <a:extLst>
                    <a:ext uri="{9D8B030D-6E8A-4147-A177-3AD203B41FA5}">
                      <a16:colId xmlns:a16="http://schemas.microsoft.com/office/drawing/2014/main" val="1774944591"/>
                    </a:ext>
                  </a:extLst>
                </a:gridCol>
                <a:gridCol w="2043378">
                  <a:extLst>
                    <a:ext uri="{9D8B030D-6E8A-4147-A177-3AD203B41FA5}">
                      <a16:colId xmlns:a16="http://schemas.microsoft.com/office/drawing/2014/main" val="1421789270"/>
                    </a:ext>
                  </a:extLst>
                </a:gridCol>
                <a:gridCol w="864680">
                  <a:extLst>
                    <a:ext uri="{9D8B030D-6E8A-4147-A177-3AD203B41FA5}">
                      <a16:colId xmlns:a16="http://schemas.microsoft.com/office/drawing/2014/main" val="211134565"/>
                    </a:ext>
                  </a:extLst>
                </a:gridCol>
                <a:gridCol w="864680">
                  <a:extLst>
                    <a:ext uri="{9D8B030D-6E8A-4147-A177-3AD203B41FA5}">
                      <a16:colId xmlns:a16="http://schemas.microsoft.com/office/drawing/2014/main" val="1769458142"/>
                    </a:ext>
                  </a:extLst>
                </a:gridCol>
                <a:gridCol w="1505608">
                  <a:extLst>
                    <a:ext uri="{9D8B030D-6E8A-4147-A177-3AD203B41FA5}">
                      <a16:colId xmlns:a16="http://schemas.microsoft.com/office/drawing/2014/main" val="2858839822"/>
                    </a:ext>
                  </a:extLst>
                </a:gridCol>
                <a:gridCol w="1285645">
                  <a:extLst>
                    <a:ext uri="{9D8B030D-6E8A-4147-A177-3AD203B41FA5}">
                      <a16:colId xmlns:a16="http://schemas.microsoft.com/office/drawing/2014/main" val="1824736638"/>
                    </a:ext>
                  </a:extLst>
                </a:gridCol>
                <a:gridCol w="5090998">
                  <a:extLst>
                    <a:ext uri="{9D8B030D-6E8A-4147-A177-3AD203B41FA5}">
                      <a16:colId xmlns:a16="http://schemas.microsoft.com/office/drawing/2014/main" val="1043380484"/>
                    </a:ext>
                  </a:extLst>
                </a:gridCol>
              </a:tblGrid>
              <a:tr h="415636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ru-UA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Найменування продуктів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Послідовність операцій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Технологія приготування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extLst>
                  <a:ext uri="{0D108BD9-81ED-4DB2-BD59-A6C34878D82A}">
                    <a16:rowId xmlns:a16="http://schemas.microsoft.com/office/drawing/2014/main" val="4044000002"/>
                  </a:ext>
                </a:extLst>
              </a:tr>
              <a:tr h="70608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164633"/>
                  </a:ext>
                </a:extLst>
              </a:tr>
              <a:tr h="22962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Курчата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rowSpan="16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1.Кулінарна обробка курчат,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 МКО овочів.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3.Нарізання  курчат на порції.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4.Смаження. курчат.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5.Тушкування курчат з овочами та яблуками.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6.Приготування гарніру.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7.Оформлення, відпуск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rowSpan="16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ваги;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 сковорода.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ємність для спецій, миски різної ємності.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rowSpan="16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Підготовлені тушки курчат розрубують по 2 шматочки на порцію, солять і обсмажують на маргарині. У сотейник кладуть обсмажені курчата, додають нарізані часточками моркву і петрушку, гвоздику, стебла кропу, заливають водою і тушкують. За 10-15 хв до завершення тушкування стебла кропу виймають, додають яблука (без шкірочки і насіннєвого гнізда) і заправляють сметаною.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Приготування гарніру: Обчищену картоплю варять у воді з сіллю до готовності, воду зливають, картоплю підсушують. Варену гарячу картоплю протирають. У гарячий протерту картоплю, безперервно помішуючи, додають в 2-3 прийоми гаряче кип'ячене молоко і розтоплений жир. Збивають до отримання пухкої маси.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Перед подаванням на тарілку кладуть гарнір, поряд — курчата з яблуками та підливою, що утворилася при тушкуванні.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</a:endParaRPr>
                    </a:p>
                    <a:p>
                      <a:pPr indent="241300" algn="just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extLst>
                  <a:ext uri="{0D108BD9-81ED-4DB2-BD59-A6C34878D82A}">
                    <a16:rowId xmlns:a16="http://schemas.microsoft.com/office/drawing/2014/main" val="2647239633"/>
                  </a:ext>
                </a:extLst>
              </a:tr>
              <a:tr h="19827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н/ф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264908"/>
                  </a:ext>
                </a:extLst>
              </a:tr>
              <a:tr h="19827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928161"/>
                  </a:ext>
                </a:extLst>
              </a:tr>
              <a:tr h="40616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Маса смажених курчат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466277"/>
                  </a:ext>
                </a:extLst>
              </a:tr>
              <a:tr h="19827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Яблука свіжі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1313417"/>
                  </a:ext>
                </a:extLst>
              </a:tr>
              <a:tr h="21667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Морква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678626"/>
                  </a:ext>
                </a:extLst>
              </a:tr>
              <a:tr h="22621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Петрушка (корінь)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76728"/>
                  </a:ext>
                </a:extLst>
              </a:tr>
              <a:tr h="19814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Гвоздика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0,03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0,03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525493"/>
                  </a:ext>
                </a:extLst>
              </a:tr>
              <a:tr h="19827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Кріп (стебла)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2,6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706490"/>
                  </a:ext>
                </a:extLst>
              </a:tr>
              <a:tr h="19827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Сметана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332397"/>
                  </a:ext>
                </a:extLst>
              </a:tr>
              <a:tr h="61419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готових курчат з яблуками і корінням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175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168286"/>
                  </a:ext>
                </a:extLst>
              </a:tr>
              <a:tr h="19814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379390"/>
                  </a:ext>
                </a:extLst>
              </a:tr>
              <a:tr h="2071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Картопля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175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879292"/>
                  </a:ext>
                </a:extLst>
              </a:tr>
              <a:tr h="19814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Молоко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28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087610"/>
                  </a:ext>
                </a:extLst>
              </a:tr>
              <a:tr h="19814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0162935"/>
                  </a:ext>
                </a:extLst>
              </a:tr>
              <a:tr h="123396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Вихід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175/150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51825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C11421E5-7710-7B84-4723-F4F9FD4BF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005" y="46157"/>
            <a:ext cx="856928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ІНСТРУКЦІЙНО-ТЕХНОЛОГІЧНА КАРТКА</a:t>
            </a:r>
            <a:endParaRPr kumimoji="0" lang="uk-UA" altLang="ru-UA" sz="14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Найменування: «Курчата з яблуками у сметані»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Підручник «Українська кухня» С. В.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Доцяк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374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7D353D-4009-2388-30C6-8B1BC7AEA2CE}"/>
              </a:ext>
            </a:extLst>
          </p:cNvPr>
          <p:cNvSpPr txBox="1"/>
          <p:nvPr/>
        </p:nvSpPr>
        <p:spPr>
          <a:xfrm>
            <a:off x="135924" y="222422"/>
            <a:ext cx="9011164" cy="3489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Зовнішній вигляд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Курчата нарубані на порції, які складаються з частинки тушки і частинки окосту 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Смак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Смак і запах тушкованого м’яса птиці з ароматом спецій і овочів</a:t>
            </a:r>
            <a:r>
              <a:rPr lang="uk-UA" sz="1800" dirty="0">
                <a:solidFill>
                  <a:schemeClr val="accent1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. </a:t>
            </a:r>
            <a:endParaRPr lang="ru-UA" sz="1400" dirty="0">
              <a:solidFill>
                <a:schemeClr val="accent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Колір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Колір птиці світло-коричневий, овочів властивий їх натуральному вигляду.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Консистенція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Консистенція соковита, м’яка, ніжна. 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image1.jpg">
            <a:extLst>
              <a:ext uri="{FF2B5EF4-FFF2-40B4-BE49-F238E27FC236}">
                <a16:creationId xmlns:a16="http://schemas.microsoft.com/office/drawing/2014/main" id="{BB47F510-44F2-0CA9-CF72-367546E1B397}"/>
              </a:ext>
            </a:extLst>
          </p:cNvPr>
          <p:cNvPicPr/>
          <p:nvPr/>
        </p:nvPicPr>
        <p:blipFill>
          <a:blip r:embed="rId2"/>
          <a:srcRect t="19374"/>
          <a:stretch>
            <a:fillRect/>
          </a:stretch>
        </p:blipFill>
        <p:spPr>
          <a:xfrm>
            <a:off x="6425513" y="3055594"/>
            <a:ext cx="4007579" cy="2566730"/>
          </a:xfrm>
          <a:prstGeom prst="rect">
            <a:avLst/>
          </a:prstGeom>
          <a:ln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CF40C1-1089-924E-1F1E-D813C8DC8F7A}"/>
              </a:ext>
            </a:extLst>
          </p:cNvPr>
          <p:cNvSpPr txBox="1"/>
          <p:nvPr/>
        </p:nvSpPr>
        <p:spPr>
          <a:xfrm>
            <a:off x="6626985" y="5727700"/>
            <a:ext cx="3806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Курчата з яблуками у сметані</a:t>
            </a:r>
            <a:endParaRPr kumimoji="0" lang="uk-UA" altLang="ru-UA" sz="11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091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206F956-6883-93BF-8380-8C93F84D4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093937"/>
              </p:ext>
            </p:extLst>
          </p:nvPr>
        </p:nvGraphicFramePr>
        <p:xfrm>
          <a:off x="0" y="951470"/>
          <a:ext cx="12192000" cy="58578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7192">
                  <a:extLst>
                    <a:ext uri="{9D8B030D-6E8A-4147-A177-3AD203B41FA5}">
                      <a16:colId xmlns:a16="http://schemas.microsoft.com/office/drawing/2014/main" val="3835655476"/>
                    </a:ext>
                  </a:extLst>
                </a:gridCol>
                <a:gridCol w="2177793">
                  <a:extLst>
                    <a:ext uri="{9D8B030D-6E8A-4147-A177-3AD203B41FA5}">
                      <a16:colId xmlns:a16="http://schemas.microsoft.com/office/drawing/2014/main" val="1973281221"/>
                    </a:ext>
                  </a:extLst>
                </a:gridCol>
                <a:gridCol w="762036">
                  <a:extLst>
                    <a:ext uri="{9D8B030D-6E8A-4147-A177-3AD203B41FA5}">
                      <a16:colId xmlns:a16="http://schemas.microsoft.com/office/drawing/2014/main" val="2054366131"/>
                    </a:ext>
                  </a:extLst>
                </a:gridCol>
                <a:gridCol w="762036">
                  <a:extLst>
                    <a:ext uri="{9D8B030D-6E8A-4147-A177-3AD203B41FA5}">
                      <a16:colId xmlns:a16="http://schemas.microsoft.com/office/drawing/2014/main" val="1463753994"/>
                    </a:ext>
                  </a:extLst>
                </a:gridCol>
                <a:gridCol w="1524840">
                  <a:extLst>
                    <a:ext uri="{9D8B030D-6E8A-4147-A177-3AD203B41FA5}">
                      <a16:colId xmlns:a16="http://schemas.microsoft.com/office/drawing/2014/main" val="1401060970"/>
                    </a:ext>
                  </a:extLst>
                </a:gridCol>
                <a:gridCol w="1302067">
                  <a:extLst>
                    <a:ext uri="{9D8B030D-6E8A-4147-A177-3AD203B41FA5}">
                      <a16:colId xmlns:a16="http://schemas.microsoft.com/office/drawing/2014/main" val="3977395541"/>
                    </a:ext>
                  </a:extLst>
                </a:gridCol>
                <a:gridCol w="5156036">
                  <a:extLst>
                    <a:ext uri="{9D8B030D-6E8A-4147-A177-3AD203B41FA5}">
                      <a16:colId xmlns:a16="http://schemas.microsoft.com/office/drawing/2014/main" val="3009258563"/>
                    </a:ext>
                  </a:extLst>
                </a:gridCol>
              </a:tblGrid>
              <a:tr h="386785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ru-UA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Найменування продуктів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Послідовність операцій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Технологія приготування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extLst>
                  <a:ext uri="{0D108BD9-81ED-4DB2-BD59-A6C34878D82A}">
                    <a16:rowId xmlns:a16="http://schemas.microsoft.com/office/drawing/2014/main" val="1925181907"/>
                  </a:ext>
                </a:extLst>
              </a:tr>
              <a:tr h="41422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5742085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Курчата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213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rowSpan="18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1.Кулінарна обробка курчат,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 МКО овочів.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3.Нарізання  курки на порції.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4.Смаження.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5.Тушкування курки з сеціями.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6.Приготування гарніру.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7.Оформлення, відпуск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rowSpan="18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ваги;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 сковорода.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ємність для спецій, миски різної ємності.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rowSpan="18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Підготовлені тушки курки розрубують на порційні шматки,  посипають сіллю, смажать, додають нарізану кільцями пасеровану цибулю, мілко нарізані томати, суху борошняну </a:t>
                      </a:r>
                      <a:r>
                        <a:rPr lang="uk-UA" sz="1200" dirty="0" err="1">
                          <a:effectLst/>
                        </a:rPr>
                        <a:t>пасеровку</a:t>
                      </a:r>
                      <a:r>
                        <a:rPr lang="uk-UA" sz="1200" dirty="0">
                          <a:effectLst/>
                        </a:rPr>
                        <a:t>, бульйон, оцет, зелень кінзи та базиліка, товчений часник, перець чорний, сіль, тушкують до готовності.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Приготування гарніру: Обчищену картоплю варять у воді з сіллю до готовності, воду зливають, картоплю підсушують. Варену гарячу картоплю протирають. У гарячий протерту картоплю, безперервно помішуючи, додають в 2-3 прийоми гаряче кип'ячене молоко і розтоплений жир. Збивають до отримання пухкої маси.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Перед подаванням на тарілку кладуть гарнір, поряд курку с соусом в якому  вона тушкувалась.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</a:endParaRPr>
                    </a:p>
                    <a:p>
                      <a:pPr indent="241300" algn="just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extLst>
                  <a:ext uri="{0D108BD9-81ED-4DB2-BD59-A6C34878D82A}">
                    <a16:rowId xmlns:a16="http://schemas.microsoft.com/office/drawing/2014/main" val="3360694719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н/ф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363748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473336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Маса смажених курчат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543413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Цибуля ріпчаста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137097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цибулі пасерованої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672484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Томати свіжі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71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651628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або  томатне пюре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97937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Борошно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499965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Бульйон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154155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Оцет 3%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30189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Часник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712932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Кінза, базилік (зелень)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441264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127784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Картопля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175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308380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Молоко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28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780444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187341"/>
                  </a:ext>
                </a:extLst>
              </a:tr>
              <a:tr h="184064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Вихід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250/150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0022" marR="40022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58832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11D28DC-8ED0-62D5-63FC-9F04AE8EC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4531" y="48714"/>
            <a:ext cx="1057738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ІНСТРУКЦІЙНО-ТЕХНОЛОГІЧНА КАРТКА</a:t>
            </a: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Найменування: «Чахохбілі (грузинська національна страва)»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№711 по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Сборнику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рецептур блюд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кулинарних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изделий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предприятий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общественного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питания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29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119FA3-BA51-8311-B300-0BFED8968BEA}"/>
              </a:ext>
            </a:extLst>
          </p:cNvPr>
          <p:cNvSpPr txBox="1"/>
          <p:nvPr/>
        </p:nvSpPr>
        <p:spPr>
          <a:xfrm>
            <a:off x="382273" y="491331"/>
            <a:ext cx="6236921" cy="5893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птиця варена з гарніром;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приготувати страву: котлета по-Київськи;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приготувати страву: філе з курки в </a:t>
            </a:r>
            <a:r>
              <a:rPr lang="uk-UA" sz="2000" b="1" dirty="0" err="1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пармезановій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кірочці;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приготувати страву: курчата з яблуками у сметані;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приготувати страву: чахохбілі;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приготувати страву: курчата «</a:t>
            </a:r>
            <a:r>
              <a:rPr lang="uk-UA" sz="2000" b="1" dirty="0" err="1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табака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».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Приготування страв із котлетної маси птиці: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приготувати страву: січеники з птиці; 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приготувати страву: </a:t>
            </a:r>
            <a:r>
              <a:rPr lang="uk-UA" sz="2000" b="1" dirty="0" err="1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нагетси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курячі;</a:t>
            </a:r>
            <a:endParaRPr lang="ru-UA" sz="2000" b="1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приготувати страву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: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котлети Пожарські</a:t>
            </a:r>
            <a:r>
              <a:rPr lang="uk-UA" sz="20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UA" sz="2000" b="1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63EBF1-F465-93EF-A05B-051E4ECBF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426" y="2404416"/>
            <a:ext cx="3438896" cy="19257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67B579-57AF-93CC-2E2C-550D7C7F2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3229" y="296883"/>
            <a:ext cx="3406498" cy="19257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6D1842-50BC-2215-AF4B-7A66D4C6E1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563" y="4703670"/>
            <a:ext cx="3243332" cy="215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39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78A40C-F6FE-E796-8923-0CA98B169697}"/>
              </a:ext>
            </a:extLst>
          </p:cNvPr>
          <p:cNvSpPr txBox="1"/>
          <p:nvPr/>
        </p:nvSpPr>
        <p:spPr>
          <a:xfrm>
            <a:off x="98854" y="286116"/>
            <a:ext cx="7982465" cy="3167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Зовнішній 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вигляд</a:t>
            </a:r>
            <a:endParaRPr lang="uk-UA" sz="18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Смажена птиця має рівномірний золотистий колір.</a:t>
            </a:r>
            <a:endParaRPr lang="ru-UA" sz="1400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Смак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     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Тушкованого м’яса птиці з ароматом спецій.</a:t>
            </a:r>
            <a:endParaRPr lang="ru-UA" sz="1400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Колір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Світло-коричневий.</a:t>
            </a:r>
            <a:endParaRPr lang="ru-UA" sz="1400" dirty="0">
              <a:solidFill>
                <a:schemeClr val="accent1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Консистенція</a:t>
            </a:r>
            <a:endParaRPr lang="ru-UA" sz="14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Соковита, м’яка, ніжна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UA" sz="14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BFD1A1-A28C-C344-0B9B-5EE2ED1CD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45" y="3577039"/>
            <a:ext cx="4695568" cy="31189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8EC7DA-BAAE-7F5A-CC98-251850328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366" y="80025"/>
            <a:ext cx="3579780" cy="35797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6B6D64-5F9B-C171-78A2-F0010ACDB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913" y="2346153"/>
            <a:ext cx="3334852" cy="22151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B1D111-3273-5576-995F-2E53603B7459}"/>
              </a:ext>
            </a:extLst>
          </p:cNvPr>
          <p:cNvSpPr txBox="1"/>
          <p:nvPr/>
        </p:nvSpPr>
        <p:spPr>
          <a:xfrm>
            <a:off x="6093424" y="4561274"/>
            <a:ext cx="1571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C00000"/>
                </a:solidFill>
              </a:rPr>
              <a:t>Чахохбілі</a:t>
            </a:r>
          </a:p>
        </p:txBody>
      </p:sp>
    </p:spTree>
    <p:extLst>
      <p:ext uri="{BB962C8B-B14F-4D97-AF65-F5344CB8AC3E}">
        <p14:creationId xmlns:p14="http://schemas.microsoft.com/office/powerpoint/2010/main" val="2764556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0026922-70C6-120E-FEAE-E00ED9E2E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30798"/>
              </p:ext>
            </p:extLst>
          </p:nvPr>
        </p:nvGraphicFramePr>
        <p:xfrm>
          <a:off x="86497" y="817955"/>
          <a:ext cx="12105503" cy="594119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9121">
                  <a:extLst>
                    <a:ext uri="{9D8B030D-6E8A-4147-A177-3AD203B41FA5}">
                      <a16:colId xmlns:a16="http://schemas.microsoft.com/office/drawing/2014/main" val="2116937079"/>
                    </a:ext>
                  </a:extLst>
                </a:gridCol>
                <a:gridCol w="2155723">
                  <a:extLst>
                    <a:ext uri="{9D8B030D-6E8A-4147-A177-3AD203B41FA5}">
                      <a16:colId xmlns:a16="http://schemas.microsoft.com/office/drawing/2014/main" val="1068976558"/>
                    </a:ext>
                  </a:extLst>
                </a:gridCol>
                <a:gridCol w="754313">
                  <a:extLst>
                    <a:ext uri="{9D8B030D-6E8A-4147-A177-3AD203B41FA5}">
                      <a16:colId xmlns:a16="http://schemas.microsoft.com/office/drawing/2014/main" val="2738126998"/>
                    </a:ext>
                  </a:extLst>
                </a:gridCol>
                <a:gridCol w="754313">
                  <a:extLst>
                    <a:ext uri="{9D8B030D-6E8A-4147-A177-3AD203B41FA5}">
                      <a16:colId xmlns:a16="http://schemas.microsoft.com/office/drawing/2014/main" val="586878459"/>
                    </a:ext>
                  </a:extLst>
                </a:gridCol>
                <a:gridCol w="1509384">
                  <a:extLst>
                    <a:ext uri="{9D8B030D-6E8A-4147-A177-3AD203B41FA5}">
                      <a16:colId xmlns:a16="http://schemas.microsoft.com/office/drawing/2014/main" val="2807082659"/>
                    </a:ext>
                  </a:extLst>
                </a:gridCol>
                <a:gridCol w="1288871">
                  <a:extLst>
                    <a:ext uri="{9D8B030D-6E8A-4147-A177-3AD203B41FA5}">
                      <a16:colId xmlns:a16="http://schemas.microsoft.com/office/drawing/2014/main" val="2099640753"/>
                    </a:ext>
                  </a:extLst>
                </a:gridCol>
                <a:gridCol w="5103778">
                  <a:extLst>
                    <a:ext uri="{9D8B030D-6E8A-4147-A177-3AD203B41FA5}">
                      <a16:colId xmlns:a16="http://schemas.microsoft.com/office/drawing/2014/main" val="1950402488"/>
                    </a:ext>
                  </a:extLst>
                </a:gridCol>
              </a:tblGrid>
              <a:tr h="474938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ru-UA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Найменування продуктів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Послідовність операцій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Технологія приготування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extLst>
                  <a:ext uri="{0D108BD9-81ED-4DB2-BD59-A6C34878D82A}">
                    <a16:rowId xmlns:a16="http://schemas.microsoft.com/office/drawing/2014/main" val="2001254993"/>
                  </a:ext>
                </a:extLst>
              </a:tr>
              <a:tr h="60367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988616"/>
                  </a:ext>
                </a:extLst>
              </a:tr>
              <a:tr h="2126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Курчата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414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290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1.Кулінарна обробка курчат,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2.МКО овочів.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3.Придання тушці плоскої форми.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4.Змащування сметаною.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5.Смаження.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6.Оформлення, відпуск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ваги;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 сковорода.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ємність для спецій, миски різної ємності.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rowSpan="6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 У підготовлених курчат розрубують грудку в довжину, після чого придають тушці плоску форму  посипають сіллю, змащують сметаною  і смажать з обох сторін на розігрітій сковороді з маслом під пресом.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Смажені курчата прикрашають зеленню, Окремо подають соус ткемалі.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</a:endParaRPr>
                    </a:p>
                    <a:p>
                      <a:pPr indent="241300" algn="just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extLst>
                  <a:ext uri="{0D108BD9-81ED-4DB2-BD59-A6C34878D82A}">
                    <a16:rowId xmlns:a16="http://schemas.microsoft.com/office/drawing/2014/main" val="935893384"/>
                  </a:ext>
                </a:extLst>
              </a:tr>
              <a:tr h="2126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Мало вершкове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199307"/>
                  </a:ext>
                </a:extLst>
              </a:tr>
              <a:tr h="2126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Сметана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475356"/>
                  </a:ext>
                </a:extLst>
              </a:tr>
              <a:tr h="2126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смажених курчат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622231"/>
                  </a:ext>
                </a:extLst>
              </a:tr>
              <a:tr h="2126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Соус ткемалі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661417"/>
                  </a:ext>
                </a:extLst>
              </a:tr>
              <a:tr h="379930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Вихід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250/150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2691" marR="42691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8432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E445AAB-5431-788D-F305-6FFF7C640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6758" y="0"/>
            <a:ext cx="892782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ІНСТРУКЦІЙНО-ТЕХНОЛОГІЧНА КАРТКА</a:t>
            </a:r>
            <a:endParaRPr kumimoji="0" lang="uk-UA" altLang="ru-UA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Найменування: «Курчата </a:t>
            </a:r>
            <a:r>
              <a:rPr kumimoji="0" lang="uk-UA" altLang="ru-UA" sz="1400" b="1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табака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(грузинська національна страва)»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№729 по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Сборнику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рецептур блюд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кулинарних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изделий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предприятий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общественного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питания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983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2ABB03-6EB2-3D94-04E2-33361CC534AF}"/>
              </a:ext>
            </a:extLst>
          </p:cNvPr>
          <p:cNvSpPr txBox="1"/>
          <p:nvPr/>
        </p:nvSpPr>
        <p:spPr>
          <a:xfrm>
            <a:off x="0" y="0"/>
            <a:ext cx="9147088" cy="3574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Зовнішній вигляд</a:t>
            </a:r>
            <a:endParaRPr lang="uk-UA" sz="18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Смажена птиця має рівномірний золотистий колір.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Смак</a:t>
            </a:r>
            <a:endParaRPr lang="ru-UA" sz="14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uk-UA" sz="18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Смаженого м’яса птиці з ароматом спецій.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10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Колір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Світло-коричневий.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Консистенція</a:t>
            </a:r>
            <a:endParaRPr lang="ru-UA" sz="14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Кірочка хрустка, соковита, м’яка, ніжна,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endParaRPr lang="ru-UA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651F1C-5F26-BA3B-CD4F-0800AD6E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300" y="526284"/>
            <a:ext cx="4156675" cy="4156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F8BB10-7FF8-9498-31E5-A2E533F84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753" y="3574889"/>
            <a:ext cx="3702373" cy="20350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5C1275-01EF-87FB-65BB-5D15A2FCB224}"/>
              </a:ext>
            </a:extLst>
          </p:cNvPr>
          <p:cNvSpPr txBox="1"/>
          <p:nvPr/>
        </p:nvSpPr>
        <p:spPr>
          <a:xfrm>
            <a:off x="1668162" y="5770605"/>
            <a:ext cx="1449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Соус </a:t>
            </a:r>
            <a:r>
              <a:rPr lang="uk-UA" dirty="0" err="1"/>
              <a:t>ткємалі</a:t>
            </a:r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976D1E-3FD0-2F9B-CE50-96075DB52050}"/>
              </a:ext>
            </a:extLst>
          </p:cNvPr>
          <p:cNvSpPr txBox="1"/>
          <p:nvPr/>
        </p:nvSpPr>
        <p:spPr>
          <a:xfrm>
            <a:off x="8421542" y="4682959"/>
            <a:ext cx="1766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</a:rPr>
              <a:t>Курчата </a:t>
            </a:r>
            <a:r>
              <a:rPr lang="uk-UA" b="1" dirty="0" err="1">
                <a:solidFill>
                  <a:srgbClr val="C00000"/>
                </a:solidFill>
              </a:rPr>
              <a:t>табака</a:t>
            </a:r>
            <a:endParaRPr lang="uk-U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4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E4F3FFD-6CEF-55BF-F50D-7769C67BD3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64007"/>
              </p:ext>
            </p:extLst>
          </p:nvPr>
        </p:nvGraphicFramePr>
        <p:xfrm>
          <a:off x="1" y="707761"/>
          <a:ext cx="12192000" cy="60513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3687">
                  <a:extLst>
                    <a:ext uri="{9D8B030D-6E8A-4147-A177-3AD203B41FA5}">
                      <a16:colId xmlns:a16="http://schemas.microsoft.com/office/drawing/2014/main" val="2946394835"/>
                    </a:ext>
                  </a:extLst>
                </a:gridCol>
                <a:gridCol w="1920971">
                  <a:extLst>
                    <a:ext uri="{9D8B030D-6E8A-4147-A177-3AD203B41FA5}">
                      <a16:colId xmlns:a16="http://schemas.microsoft.com/office/drawing/2014/main" val="3968217023"/>
                    </a:ext>
                  </a:extLst>
                </a:gridCol>
                <a:gridCol w="959732">
                  <a:extLst>
                    <a:ext uri="{9D8B030D-6E8A-4147-A177-3AD203B41FA5}">
                      <a16:colId xmlns:a16="http://schemas.microsoft.com/office/drawing/2014/main" val="20678134"/>
                    </a:ext>
                  </a:extLst>
                </a:gridCol>
                <a:gridCol w="959732">
                  <a:extLst>
                    <a:ext uri="{9D8B030D-6E8A-4147-A177-3AD203B41FA5}">
                      <a16:colId xmlns:a16="http://schemas.microsoft.com/office/drawing/2014/main" val="1093714529"/>
                    </a:ext>
                  </a:extLst>
                </a:gridCol>
                <a:gridCol w="1275881">
                  <a:extLst>
                    <a:ext uri="{9D8B030D-6E8A-4147-A177-3AD203B41FA5}">
                      <a16:colId xmlns:a16="http://schemas.microsoft.com/office/drawing/2014/main" val="3948612331"/>
                    </a:ext>
                  </a:extLst>
                </a:gridCol>
                <a:gridCol w="1275881">
                  <a:extLst>
                    <a:ext uri="{9D8B030D-6E8A-4147-A177-3AD203B41FA5}">
                      <a16:colId xmlns:a16="http://schemas.microsoft.com/office/drawing/2014/main" val="1419262801"/>
                    </a:ext>
                  </a:extLst>
                </a:gridCol>
                <a:gridCol w="5266116">
                  <a:extLst>
                    <a:ext uri="{9D8B030D-6E8A-4147-A177-3AD203B41FA5}">
                      <a16:colId xmlns:a16="http://schemas.microsoft.com/office/drawing/2014/main" val="3627565168"/>
                    </a:ext>
                  </a:extLst>
                </a:gridCol>
              </a:tblGrid>
              <a:tr h="344331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Найменування продуктів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Послідовність операцій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Технологія приготування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extLst>
                  <a:ext uri="{0D108BD9-81ED-4DB2-BD59-A6C34878D82A}">
                    <a16:rowId xmlns:a16="http://schemas.microsoft.com/office/drawing/2014/main" val="2744660221"/>
                  </a:ext>
                </a:extLst>
              </a:tr>
              <a:tr h="63671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664247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Курка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rowSpan="2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1.МКО курки.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2.МКО овочів.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3.Нарізання м’яса.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4.Приготування котлетної маси.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5.Порціонування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6.Панірування,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7.Формування.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8.Смаження.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9.Приготування гарніру.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10.Приготування соусу.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11.Оформлення.відпуск.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rowSpan="2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 м’ясорубка.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ваги, жарова шафа, фритюрниця.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 сковорода.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ємність для спецій, миски різної ємності.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rowSpan="22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 М’ясо птиці без шкіри і кісток нарізають шматочками, пропускають через м’ясорубку разом з внутрішнім жиром, з’єднують з розмоченим у молоці або воді пшеничним хлібом без скоринки, додають сіль, перемішують, ще раз перекручують на м’ясорубці і масу вибивають. Готову котлетну масу розподіляють на порції, обкачують у сухарях і формують котлети </a:t>
                      </a:r>
                      <a:r>
                        <a:rPr lang="uk-UA" sz="1200" dirty="0" err="1">
                          <a:effectLst/>
                        </a:rPr>
                        <a:t>овально</a:t>
                      </a:r>
                      <a:r>
                        <a:rPr lang="uk-UA" sz="1200" dirty="0">
                          <a:effectLst/>
                        </a:rPr>
                        <a:t>-приплюснутої форми, смажать з обох боків і доводять до готовності в жаровій шафі.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 Приготування гарніру:  Нарізану сиру картоплю брусочками промивають у холодній воді , обсушують, кладуть у киплячий жир і смажать до утворення рум’яної кірочки. Смажену картоплю виймають шумівкою, кладуть у друшляк, для стікання жиру, посипають дрібною сіллю і </a:t>
                      </a:r>
                      <a:r>
                        <a:rPr lang="uk-UA" sz="1200" dirty="0" err="1">
                          <a:effectLst/>
                        </a:rPr>
                        <a:t>струшують.З</a:t>
                      </a:r>
                      <a:r>
                        <a:rPr lang="uk-UA" sz="1200" dirty="0">
                          <a:effectLst/>
                        </a:rPr>
                        <a:t>  маринованих  грибів  та зеленого  горошку зливаємо розсіл.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 Соус «Білий основний». Гаряче біле борошняне пасерують поступово розводять білим бульйоном. Після цього в соус кладуть нарізану цибулю, петрушку й варять 25—30 хв. при слабкому кипінні, часто помішуючи лопаткою щоб уникнути пригоряння. Готовий соус солять і проціджують. 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Перед подаванням на порціонне блюдо або тарілку кладуть складний гарнір поряд січеники  2 </a:t>
                      </a:r>
                      <a:r>
                        <a:rPr lang="uk-UA" sz="1200" dirty="0" err="1">
                          <a:effectLst/>
                        </a:rPr>
                        <a:t>шт</a:t>
                      </a:r>
                      <a:r>
                        <a:rPr lang="uk-UA" sz="1200" dirty="0">
                          <a:effectLst/>
                        </a:rPr>
                        <a:t> на порцію поливають соусом білим.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extLst>
                  <a:ext uri="{0D108BD9-81ED-4DB2-BD59-A6C34878D82A}">
                    <a16:rowId xmlns:a16="http://schemas.microsoft.com/office/drawing/2014/main" val="555758307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Хліб пшеничний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18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021189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Молоко або вода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154833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Внутрішній жир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83822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Сухарі мелені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01626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н/ф: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529628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045136"/>
                  </a:ext>
                </a:extLst>
              </a:tr>
              <a:tr h="30800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жарених котлет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237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970833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Картопля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260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180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75733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Сіль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610324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Олія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522760"/>
                  </a:ext>
                </a:extLst>
              </a:tr>
              <a:tr h="30800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жареної картоплі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095165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Гриби мариновані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42145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Горошок зелений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67445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Соус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315969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М’ясний бульйон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34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109225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1,7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499198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Борошно пшеничне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1,7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21779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Цибуля ріпчаста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1,5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005753"/>
                  </a:ext>
                </a:extLst>
              </a:tr>
              <a:tr h="1684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Петрушка (корінь)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1,1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750774"/>
                  </a:ext>
                </a:extLst>
              </a:tr>
              <a:tr h="89258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Вихід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100/150/50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35608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51C9F9A-DDB9-519F-C861-39EBD7B86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055" y="-37070"/>
            <a:ext cx="1135586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ІНСТРУКЦІЙНО-ТЕХНОЛОГІЧНА КАРТКА</a:t>
            </a:r>
            <a:endParaRPr kumimoji="0" lang="uk-UA" altLang="ru-UA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Найменування: « Січеники з птиці» 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№732  по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Сборнику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рецептур блюд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кулинарних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изделий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предприятий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общественного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питания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39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2B71E9-253D-783E-5F58-F125D0ECEFBB}"/>
              </a:ext>
            </a:extLst>
          </p:cNvPr>
          <p:cNvSpPr txBox="1"/>
          <p:nvPr/>
        </p:nvSpPr>
        <p:spPr>
          <a:xfrm>
            <a:off x="0" y="0"/>
            <a:ext cx="9147088" cy="343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 err="1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Зовніщній</a:t>
            </a: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вигляд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Січеники зберегли форму, поверхня не розтріскалася, з добре підсмаженою коричневою кірочкою.</a:t>
            </a:r>
            <a:endParaRPr lang="uk-UA" dirty="0">
              <a:solidFill>
                <a:schemeClr val="accent3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Смак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Смак в міру солоний, запах смаженого м’яса.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Колір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На розрізі від світло сірого до кремового.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Консистенція</a:t>
            </a:r>
            <a:endParaRPr lang="ru-UA" sz="14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Соковита, пухка, кірочка хрустка</a:t>
            </a:r>
            <a:r>
              <a:rPr lang="uk-UA" sz="180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UA" dirty="0">
                <a:solidFill>
                  <a:schemeClr val="accent3"/>
                </a:solidFill>
                <a:effectLst/>
              </a:rPr>
              <a:t> </a:t>
            </a:r>
            <a:endParaRPr lang="uk-UA" dirty="0">
              <a:solidFill>
                <a:schemeClr val="accent3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529060-C029-0733-305A-898F3588E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859" y="864973"/>
            <a:ext cx="3929069" cy="27066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4F847C-5B63-B841-39A0-0A96BB9FC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85" y="3855308"/>
            <a:ext cx="3560459" cy="23649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632CBC-C55F-C0ED-4807-30233C878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1373" y="4047984"/>
            <a:ext cx="3431918" cy="22795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87E317-F5B4-FE26-CF7E-723C62AD2A20}"/>
              </a:ext>
            </a:extLst>
          </p:cNvPr>
          <p:cNvSpPr txBox="1"/>
          <p:nvPr/>
        </p:nvSpPr>
        <p:spPr>
          <a:xfrm>
            <a:off x="7658100" y="3568700"/>
            <a:ext cx="185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</a:rPr>
              <a:t>Січеники з птиці</a:t>
            </a:r>
          </a:p>
        </p:txBody>
      </p:sp>
    </p:spTree>
    <p:extLst>
      <p:ext uri="{BB962C8B-B14F-4D97-AF65-F5344CB8AC3E}">
        <p14:creationId xmlns:p14="http://schemas.microsoft.com/office/powerpoint/2010/main" val="2199958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D435DB6-9E1C-29FA-D648-DE2960CD3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036396"/>
              </p:ext>
            </p:extLst>
          </p:nvPr>
        </p:nvGraphicFramePr>
        <p:xfrm>
          <a:off x="0" y="729050"/>
          <a:ext cx="12191999" cy="62160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3687">
                  <a:extLst>
                    <a:ext uri="{9D8B030D-6E8A-4147-A177-3AD203B41FA5}">
                      <a16:colId xmlns:a16="http://schemas.microsoft.com/office/drawing/2014/main" val="2419192990"/>
                    </a:ext>
                  </a:extLst>
                </a:gridCol>
                <a:gridCol w="1920970">
                  <a:extLst>
                    <a:ext uri="{9D8B030D-6E8A-4147-A177-3AD203B41FA5}">
                      <a16:colId xmlns:a16="http://schemas.microsoft.com/office/drawing/2014/main" val="83131767"/>
                    </a:ext>
                  </a:extLst>
                </a:gridCol>
                <a:gridCol w="959733">
                  <a:extLst>
                    <a:ext uri="{9D8B030D-6E8A-4147-A177-3AD203B41FA5}">
                      <a16:colId xmlns:a16="http://schemas.microsoft.com/office/drawing/2014/main" val="1603460732"/>
                    </a:ext>
                  </a:extLst>
                </a:gridCol>
                <a:gridCol w="959733">
                  <a:extLst>
                    <a:ext uri="{9D8B030D-6E8A-4147-A177-3AD203B41FA5}">
                      <a16:colId xmlns:a16="http://schemas.microsoft.com/office/drawing/2014/main" val="2680156941"/>
                    </a:ext>
                  </a:extLst>
                </a:gridCol>
                <a:gridCol w="1275881">
                  <a:extLst>
                    <a:ext uri="{9D8B030D-6E8A-4147-A177-3AD203B41FA5}">
                      <a16:colId xmlns:a16="http://schemas.microsoft.com/office/drawing/2014/main" val="2328245767"/>
                    </a:ext>
                  </a:extLst>
                </a:gridCol>
                <a:gridCol w="1275881">
                  <a:extLst>
                    <a:ext uri="{9D8B030D-6E8A-4147-A177-3AD203B41FA5}">
                      <a16:colId xmlns:a16="http://schemas.microsoft.com/office/drawing/2014/main" val="3911289958"/>
                    </a:ext>
                  </a:extLst>
                </a:gridCol>
                <a:gridCol w="5266114">
                  <a:extLst>
                    <a:ext uri="{9D8B030D-6E8A-4147-A177-3AD203B41FA5}">
                      <a16:colId xmlns:a16="http://schemas.microsoft.com/office/drawing/2014/main" val="674341037"/>
                    </a:ext>
                  </a:extLst>
                </a:gridCol>
              </a:tblGrid>
              <a:tr h="277708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Найменування продуктів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600">
                          <a:effectLst/>
                        </a:rPr>
                        <a:t>Витрати сировини на 1 порцію</a:t>
                      </a:r>
                      <a:endParaRPr lang="ru-UA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Послідовність операцій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Технологія приготування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extLst>
                  <a:ext uri="{0D108BD9-81ED-4DB2-BD59-A6C34878D82A}">
                    <a16:rowId xmlns:a16="http://schemas.microsoft.com/office/drawing/2014/main" val="1218534123"/>
                  </a:ext>
                </a:extLst>
              </a:tr>
              <a:tr h="55999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015984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Курка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168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rowSpan="19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1.МКО курки.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2.МКО овочів.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3.Нарізання м’яса.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4.Приготування котлетної маси.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5.Порціонування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6.Панірування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7.Формування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8.Смаження.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9.Приготування гарніру.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10.Приготування соусу.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11.Оформлення.відпуск.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rowSpan="19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 м'ясорубка,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ваги, жарова шафа, фритюрниця.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 сковорода.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ємність для спецій, миски різної ємності.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rowSpan="19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 М’ясо птиці нарізають на шматочки та пропускають через м’ясорубку з внутрішнім жиром. Подрібнене м’ясо з’єднують з замоченим у молоці або воді хлібом, додають сіль і перекручують ще раз на м’ясорубці. Готову котлетну масу </a:t>
                      </a:r>
                      <a:r>
                        <a:rPr lang="uk-UA" sz="1200" dirty="0" err="1">
                          <a:effectLst/>
                        </a:rPr>
                        <a:t>порціонують</a:t>
                      </a:r>
                      <a:r>
                        <a:rPr lang="uk-UA" sz="1200" dirty="0">
                          <a:effectLst/>
                        </a:rPr>
                        <a:t>, панірують в білій паніровці (пшеничний хліб нарізаний у вигляді кубиків), формують котлети , смажать у  фритюрі.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 Приготування гарніру:  Обчищену картоплю варять у воді з сіллю до готовності, воду зливають, картоплю підсушують. Варену гарячу картоплю протирають. У гарячу  протерту картоплю, безперервно помішуючи, додають в 2-3 прийоми гаряче кип'ячене молоко і розтоплений жир. Збивають до отримання пухкої маси.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 Соус «Білий основний». Гаряче біле борошняне пасерують поступово розводять білим бульйоном. Після цього в соус кладуть нарізану цибулю, петрушку й варять 25—30 хв. при слабкому кипінні, часто помішуючи лопаткою щоб уникнути пригоряння. Готовий соус солять і проціджують. 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Перед подаванням на порціонне блюдо або тарілку кладуть складний гарнір поряд котлети Пожарські і поливають соусом білим.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extLst>
                  <a:ext uri="{0D108BD9-81ED-4DB2-BD59-A6C34878D82A}">
                    <a16:rowId xmlns:a16="http://schemas.microsoft.com/office/drawing/2014/main" val="331577412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Хліб пшеничний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691184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Молоко або вода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932459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Внутрішній жир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3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251617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Біла паніровка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703586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н/ф: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621957"/>
                  </a:ext>
                </a:extLst>
              </a:tr>
              <a:tr h="14477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961788"/>
                  </a:ext>
                </a:extLst>
              </a:tr>
              <a:tr h="27138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жарених котлет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231058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920194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Картопля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175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485254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Молоко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237252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52402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Соус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655169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М’ясний бульйон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34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124271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276855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Борошно пшеничне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938148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Цибуля ріпчаста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241650"/>
                  </a:ext>
                </a:extLst>
              </a:tr>
              <a:tr h="1325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Петрушка (корінь)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902679"/>
                  </a:ext>
                </a:extLst>
              </a:tr>
              <a:tr h="195153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Вихід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93/150/50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4438" marR="3443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74314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A9DC3AFA-CF03-373E-7CD1-C327037AC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8663" y="0"/>
            <a:ext cx="8566451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ІНСТРУКЦІЙНО-ТЕХНОЛОГІЧНА КАРТКА</a:t>
            </a:r>
            <a:endParaRPr kumimoji="0" lang="uk-UA" altLang="ru-UA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Найменування: «Котлети Пожарські»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1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№ 732 по Збірнику  технологічних карт 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37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162D48-0626-38CA-087F-801AE8EEBF37}"/>
              </a:ext>
            </a:extLst>
          </p:cNvPr>
          <p:cNvSpPr txBox="1"/>
          <p:nvPr/>
        </p:nvSpPr>
        <p:spPr>
          <a:xfrm>
            <a:off x="0" y="123568"/>
            <a:ext cx="9147088" cy="3145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Зовнішній вигляд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Котлети мають рівномірно підсмажену кірочку.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Смак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Властивий смаженій курці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,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Колір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Світло-золотисту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К</a:t>
            </a: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онсистенція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sz="1800" dirty="0" err="1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Пухка,соковита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97A3A9-3136-4CAE-4499-D7E101F5B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59" y="3757416"/>
            <a:ext cx="3886243" cy="24530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AB3FC-9A10-6F32-7627-06C039EBD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713" y="668020"/>
            <a:ext cx="4156641" cy="27609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4ECA7E-0E03-FDBD-5D82-B8E180591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544" y="2388391"/>
            <a:ext cx="2249616" cy="22496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C3E450-5144-8467-63BD-27A8CB6DDC31}"/>
              </a:ext>
            </a:extLst>
          </p:cNvPr>
          <p:cNvSpPr txBox="1"/>
          <p:nvPr/>
        </p:nvSpPr>
        <p:spPr>
          <a:xfrm>
            <a:off x="8013700" y="3757416"/>
            <a:ext cx="221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</a:rPr>
              <a:t>Котлети </a:t>
            </a:r>
            <a:r>
              <a:rPr lang="uk-UA" b="1" dirty="0" err="1">
                <a:solidFill>
                  <a:srgbClr val="C00000"/>
                </a:solidFill>
              </a:rPr>
              <a:t>Пожарськи</a:t>
            </a:r>
            <a:endParaRPr lang="uk-U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029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7EC7E64-3A3A-8835-291E-90712BF27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568558"/>
              </p:ext>
            </p:extLst>
          </p:nvPr>
        </p:nvGraphicFramePr>
        <p:xfrm>
          <a:off x="0" y="704335"/>
          <a:ext cx="12192000" cy="61536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65004">
                  <a:extLst>
                    <a:ext uri="{9D8B030D-6E8A-4147-A177-3AD203B41FA5}">
                      <a16:colId xmlns:a16="http://schemas.microsoft.com/office/drawing/2014/main" val="3801190521"/>
                    </a:ext>
                  </a:extLst>
                </a:gridCol>
                <a:gridCol w="1828648">
                  <a:extLst>
                    <a:ext uri="{9D8B030D-6E8A-4147-A177-3AD203B41FA5}">
                      <a16:colId xmlns:a16="http://schemas.microsoft.com/office/drawing/2014/main" val="180772446"/>
                    </a:ext>
                  </a:extLst>
                </a:gridCol>
                <a:gridCol w="865004">
                  <a:extLst>
                    <a:ext uri="{9D8B030D-6E8A-4147-A177-3AD203B41FA5}">
                      <a16:colId xmlns:a16="http://schemas.microsoft.com/office/drawing/2014/main" val="3244918983"/>
                    </a:ext>
                  </a:extLst>
                </a:gridCol>
                <a:gridCol w="752703">
                  <a:extLst>
                    <a:ext uri="{9D8B030D-6E8A-4147-A177-3AD203B41FA5}">
                      <a16:colId xmlns:a16="http://schemas.microsoft.com/office/drawing/2014/main" val="2267299216"/>
                    </a:ext>
                  </a:extLst>
                </a:gridCol>
                <a:gridCol w="1286124">
                  <a:extLst>
                    <a:ext uri="{9D8B030D-6E8A-4147-A177-3AD203B41FA5}">
                      <a16:colId xmlns:a16="http://schemas.microsoft.com/office/drawing/2014/main" val="3301507635"/>
                    </a:ext>
                  </a:extLst>
                </a:gridCol>
                <a:gridCol w="1286124">
                  <a:extLst>
                    <a:ext uri="{9D8B030D-6E8A-4147-A177-3AD203B41FA5}">
                      <a16:colId xmlns:a16="http://schemas.microsoft.com/office/drawing/2014/main" val="410642711"/>
                    </a:ext>
                  </a:extLst>
                </a:gridCol>
                <a:gridCol w="5308393">
                  <a:extLst>
                    <a:ext uri="{9D8B030D-6E8A-4147-A177-3AD203B41FA5}">
                      <a16:colId xmlns:a16="http://schemas.microsoft.com/office/drawing/2014/main" val="1233217763"/>
                    </a:ext>
                  </a:extLst>
                </a:gridCol>
              </a:tblGrid>
              <a:tr h="459931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Найменування продуктів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Послідовність операцій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Технологія приготування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extLst>
                  <a:ext uri="{0D108BD9-81ED-4DB2-BD59-A6C34878D82A}">
                    <a16:rowId xmlns:a16="http://schemas.microsoft.com/office/drawing/2014/main" val="3677836602"/>
                  </a:ext>
                </a:extLst>
              </a:tr>
              <a:tr h="48153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544379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Філе куряче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66,7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rowSpan="2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1.МКО курки.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2.МКО овочів.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3.Нарізання м’яса.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4.Приготування котлетної маси.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5.Порціонування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6.Панірування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7.Формування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8.Запікання.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9.Приготування гарніру.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10.Приготування соусу.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11.Оформлення, .відпуск.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rowSpan="2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 м’ясорубка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ваги, жарова шафа, фритюрниця.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сотейник, сковорода.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ємність для спецій, миски різної ємності.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rowSpan="21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 Філе курки подрібнити за допомогою м’ясорубки, щоб отримати фарш. Додати хліб, замочений у воді. Сформувати невеличкі приплюснуті прямокутники вагою 25г/шт. обваляти в борошні, збитих яйцях та панірувальних сухарях (4 шт. на порцію). Викласти  у форму для запікання та поставити у духову шафу, розігріту до 180 Сна 15 хв.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 Приготування гарніру:  Обчищену картоплю варять у воді з сіллю до готовності, воду зливають, картоплю підсушують. Варену гарячу картоплю протирають. У гарячий протерту картоплю, безперервно помішуючи, додають в 2-3 прийоми гаряче кип'ячене молоко і розтоплений жир. Збивають до отримання пухкої маси.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 Соус «Каркаде». Чай каркаде залити гарячою водою. Настояти протягом 30 хвилин. Крохмаль змішати з цукром. Нагріти готовий чай каркаде, помішуючи розчинити цукор з крохмалем. Довести до кипіння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uk-UA" sz="1200">
                          <a:effectLst/>
                        </a:rPr>
                        <a:t>Перед подаванням на порціонне блюдо або тарілку кладуть  гарнір поряд котлети Нагетси курячі і поливають соусом Каркаде.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extLst>
                  <a:ext uri="{0D108BD9-81ED-4DB2-BD59-A6C34878D82A}">
                    <a16:rowId xmlns:a16="http://schemas.microsoft.com/office/drawing/2014/main" val="1963487409"/>
                  </a:ext>
                </a:extLst>
              </a:tr>
              <a:tr h="3044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Перець чорний мелений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0,2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0,2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051884"/>
                  </a:ext>
                </a:extLst>
              </a:tr>
              <a:tr h="15330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Сіль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258818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Хліб пшеничний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915659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 котлетна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282603"/>
                  </a:ext>
                </a:extLst>
              </a:tr>
              <a:tr h="16752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Борошно пшеничне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400004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Яйця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1/5 шт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898864"/>
                  </a:ext>
                </a:extLst>
              </a:tr>
              <a:tr h="15330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Сухарі панірувальні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271395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н/ф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37860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7967938"/>
                  </a:ext>
                </a:extLst>
              </a:tr>
              <a:tr h="3044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смажених нагетсів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998156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537214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Картопля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175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4365037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Молоко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28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386377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456861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Соус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822392"/>
                  </a:ext>
                </a:extLst>
              </a:tr>
              <a:tr h="3044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Квітки гібіскуса (каркаде)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1,3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090999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Вода питна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45,5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45,5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558927"/>
                  </a:ext>
                </a:extLst>
              </a:tr>
              <a:tr h="3044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Крохмаль картопляний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1,6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1,6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116970"/>
                  </a:ext>
                </a:extLst>
              </a:tr>
              <a:tr h="14896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Цукор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5,6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5,6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669057"/>
                  </a:ext>
                </a:extLst>
              </a:tr>
              <a:tr h="102464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Вихід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100/150/50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459" marR="35459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969869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D32C78EC-1857-EE29-697F-C8E71A4FB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195" y="0"/>
            <a:ext cx="1035496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ІНСТРУКЦІЙНО-ТЕХНОЛОГІЧНА КАРТКА</a:t>
            </a:r>
            <a:endParaRPr kumimoji="0" lang="uk-UA" altLang="ru-UA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Найменування: « </a:t>
            </a:r>
            <a:r>
              <a:rPr kumimoji="0" lang="uk-UA" altLang="ru-UA" sz="1400" b="1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Нагетси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курячі»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Збірник рецептур страв для харчування дітей шкільного віку в організованих освітніх і оздоровчих</a:t>
            </a:r>
            <a:r>
              <a:rPr lang="uk-UA" altLang="ru-UA" sz="1000" dirty="0">
                <a:solidFill>
                  <a:schemeClr val="accent3"/>
                </a:solidFill>
                <a:latin typeface="Arial" panose="020B0604020202020204" pitchFamily="34" charset="0"/>
              </a:rPr>
              <a:t> </a:t>
            </a: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закладах. Є. </a:t>
            </a:r>
            <a:r>
              <a:rPr kumimoji="0" lang="uk-UA" altLang="ru-UA" sz="14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Клопотенко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22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E097D6-0841-6186-2AF3-814006DEB643}"/>
              </a:ext>
            </a:extLst>
          </p:cNvPr>
          <p:cNvSpPr txBox="1"/>
          <p:nvPr/>
        </p:nvSpPr>
        <p:spPr>
          <a:xfrm>
            <a:off x="0" y="0"/>
            <a:ext cx="8279027" cy="3730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Зовнішній вигляд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sz="1800" dirty="0" err="1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Нагетси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прямокутної форми, рівномірно паніровані, без </a:t>
            </a:r>
            <a:r>
              <a:rPr lang="uk-UA" sz="1800" dirty="0" err="1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тріщин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зверху вкриті рум’яною скоринкою</a:t>
            </a: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.</a:t>
            </a:r>
            <a:endParaRPr lang="ru-UA" sz="14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Смак 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Приємний, характерний для запеченої птиці, смак в міру солоний.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Колір</a:t>
            </a:r>
            <a:endParaRPr lang="ru-UA" sz="1400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Поверхня золотава, на зрізі біла.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06000"/>
              </a:lnSpc>
              <a:spcAft>
                <a:spcPts val="800"/>
              </a:spcAft>
              <a:buFont typeface="Wingdings" pitchFamily="2" charset="2"/>
              <a:buChar char="v"/>
            </a:pPr>
            <a:r>
              <a:rPr lang="uk-UA" sz="1800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Консистенція</a:t>
            </a:r>
            <a:endParaRPr lang="ru-UA" sz="1400" dirty="0"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uk-UA" sz="1800" dirty="0">
                <a:solidFill>
                  <a:schemeClr val="accent3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Однорідна, пухка ,соковита.</a:t>
            </a:r>
            <a:endParaRPr lang="ru-UA" sz="1400" dirty="0">
              <a:solidFill>
                <a:schemeClr val="accent3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A4463E-0162-4E93-ABBA-4ECC81102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48" y="4068669"/>
            <a:ext cx="2815786" cy="21172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81EF10-5819-F57E-AABA-038C3D17AEE2}"/>
              </a:ext>
            </a:extLst>
          </p:cNvPr>
          <p:cNvSpPr txBox="1"/>
          <p:nvPr/>
        </p:nvSpPr>
        <p:spPr>
          <a:xfrm>
            <a:off x="1260389" y="6185965"/>
            <a:ext cx="1518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Соус </a:t>
            </a:r>
            <a:r>
              <a:rPr lang="uk-UA" dirty="0" err="1"/>
              <a:t>каркаде</a:t>
            </a:r>
            <a:endParaRPr lang="uk-UA" dirty="0"/>
          </a:p>
          <a:p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170D3C-BFBB-943F-2AE4-695258F26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801" y="4409939"/>
            <a:ext cx="3646845" cy="24223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26BAF0-10C3-6440-325C-EE2AB76B9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997" y="1950146"/>
            <a:ext cx="3686649" cy="20944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9F37AD-8068-3A64-76FB-AB6D5B4B1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8248" y="2227304"/>
            <a:ext cx="2985530" cy="29855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7284D0-8049-94FC-2A9E-698C90116455}"/>
              </a:ext>
            </a:extLst>
          </p:cNvPr>
          <p:cNvSpPr txBox="1"/>
          <p:nvPr/>
        </p:nvSpPr>
        <p:spPr>
          <a:xfrm>
            <a:off x="5829300" y="4068669"/>
            <a:ext cx="1858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uk-UA" altLang="ru-UA" sz="18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Нагетси</a:t>
            </a:r>
            <a:r>
              <a:rPr kumimoji="0" lang="uk-UA" altLang="ru-UA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курячі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73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6841E-BF05-C912-4456-0D86096E6970}"/>
              </a:ext>
            </a:extLst>
          </p:cNvPr>
          <p:cNvSpPr txBox="1"/>
          <p:nvPr/>
        </p:nvSpPr>
        <p:spPr>
          <a:xfrm>
            <a:off x="1931194" y="348259"/>
            <a:ext cx="773350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Правила  санітарії та особистої гігієни     під   час    роботи в гарячому цеху</a:t>
            </a:r>
            <a:br>
              <a:rPr lang="ru-RU" b="1" dirty="0">
                <a:solidFill>
                  <a:schemeClr val="bg1"/>
                </a:solidFill>
                <a:latin typeface="Bookman Old Style" panose="02050604050505020204" pitchFamily="18" charset="0"/>
                <a:cs typeface="Times New Roman" pitchFamily="18" charset="0"/>
              </a:rPr>
            </a:br>
            <a:endParaRPr lang="uk-UA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1DFAE0-293A-DD6D-5A02-93773EBE4E9D}"/>
              </a:ext>
            </a:extLst>
          </p:cNvPr>
          <p:cNvSpPr txBox="1"/>
          <p:nvPr/>
        </p:nvSpPr>
        <p:spPr>
          <a:xfrm>
            <a:off x="357188" y="1128714"/>
            <a:ext cx="114014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До роботи допускаються особи, що пройшли спеціальний медичний огляд.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Санітарний одяг повинен бути чистим, випрасуваним з усіма ґудзиками, волосся прибране під ковпак, рукава застебнені або підкочені.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Не заколювати голками та шпильками одяг, не тримати в кишені сторонні предмети.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Не слід носити на роботі кліпси, каблучки, а також </a:t>
            </a:r>
            <a:r>
              <a:rPr lang="uk-UA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заколки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поверх косинок.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Коротко зрізати нігті, тому що під ними накопичується бруд.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Не слід працювати на слизькій підлозі, у взутті без задників.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Не відвідувати в санітарному одязі вбиральні, не виходити в ньому на вулицю. 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Після відвідування туалету та перед початком роботи ретельно мити руки з </a:t>
            </a:r>
            <a:r>
              <a:rPr lang="uk-UA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милом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. 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Особисті речі і верхній одяг залишати у гардеробі. 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Не слід палити на робочому місці.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 Під час травмування рук (порізи, проколи) слід негайно припинити роботу, обробити рану </a:t>
            </a:r>
            <a:r>
              <a:rPr lang="uk-UA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дезинфікуючими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засобами, накласти пов’язку, а на палець надіти </a:t>
            </a:r>
            <a:r>
              <a:rPr lang="uk-UA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напальчник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Не слід користуватися інвентарем та посудом не за призначенням, порушуючи маркірування.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Під час приготуванні страв з прісного тіста необхідно ретельно дотримуватись правил ведення технологічного процесу.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Необхідно дотримуватись строків зберігання і реалізації страв з прісного тіста.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В кінці роботи необхідно прибрати робоче місце та помити його мийними засобами. </a:t>
            </a:r>
            <a:br>
              <a:rPr lang="uk-UA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2065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5FEF6-5C9D-051A-2EFB-CE2264B170B3}"/>
              </a:ext>
            </a:extLst>
          </p:cNvPr>
          <p:cNvSpPr txBox="1"/>
          <p:nvPr/>
        </p:nvSpPr>
        <p:spPr>
          <a:xfrm>
            <a:off x="0" y="403760"/>
            <a:ext cx="12192001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Не слід працювати в гарячому цеху при несправній вентиляції.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Не працювати на устаткуванні, правила експлуатації якого Ви не знаєте. 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Не розмовляти під час роботи та не відволікати інших.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Не слід працювати на слизькій підлозі, у взутті без задників.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Не залишати працююче обладнання без нагляду, мити, чистити та регулювати його під час роботи.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Конфорки електричних плит повинні бути без </a:t>
            </a:r>
            <a:r>
              <a:rPr lang="uk-UA" sz="1600" dirty="0" err="1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тріщин</a:t>
            </a: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. Не слід розливати жир або рідину на відкриті </a:t>
            </a:r>
            <a:r>
              <a:rPr lang="uk-UA" sz="1600" dirty="0" err="1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тени</a:t>
            </a: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 або розпечену поверхню конфорок.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Електричне устаткування повинно мати справне заземлення, біля пульту управління має бути гумовий килимок.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Електричне устаткування вмикати та вимикати тільки сухими руками. 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Кришку з гарячої каструлі знімати рухом „на себе”, захищаючи лице від </a:t>
            </a:r>
            <a:r>
              <a:rPr lang="uk-UA" sz="1600" dirty="0" err="1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опіків</a:t>
            </a: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 парою.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Під час перенесення посуду з гарячою стравою потрібно голосно попередити інших: „Обережно!”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Переносити гарячу каструлю слід відкритою, користуючись сухим рушником.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Посуд з гарячою їжею слід ставити на міцну, стійку підставку.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Не слід працювати з </a:t>
            </a:r>
            <a:r>
              <a:rPr lang="uk-UA" sz="1600" dirty="0" err="1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наплитним</a:t>
            </a: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 посудом, який має несправні ручки.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Під час роботи дверцята жарової шафи повинні бути закриті.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Під час роботи на універсальній кухонній машині слід впевнитися, що змінний механізм надійно зафіксований. 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              </a:t>
            </a:r>
          </a:p>
          <a:p>
            <a:pPr>
              <a:buNone/>
            </a:pPr>
            <a:r>
              <a:rPr lang="uk-UA" sz="1600" dirty="0">
                <a:solidFill>
                  <a:schemeClr val="bg1"/>
                </a:solidFill>
                <a:highlight>
                  <a:srgbClr val="800000"/>
                </a:highlight>
                <a:latin typeface="Bookman Old Style" panose="02050604050505020204" pitchFamily="18" charset="0"/>
                <a:cs typeface="Times New Roman" pitchFamily="18" charset="0"/>
              </a:rPr>
              <a:t>Щоб не порізати пальці:</a:t>
            </a:r>
            <a:endParaRPr lang="ru-RU" sz="1600" dirty="0">
              <a:solidFill>
                <a:schemeClr val="bg1"/>
              </a:solidFill>
              <a:highlight>
                <a:srgbClr val="800000"/>
              </a:highlight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/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під час роботи не жестикулювати </a:t>
            </a:r>
            <a:r>
              <a:rPr lang="uk-UA" sz="1600" dirty="0" err="1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ножем</a:t>
            </a:r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/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ніж класти лезом до дошки, а якщо на дошці - лезом назовні;  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/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пальці лівої руки підігнути, лезо ножа притиснути до суглобів;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/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палець не повинен знаходитися на лезі;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/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руками не знімати продукти;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/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правильно передавати ніж;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 lvl="0"/>
            <a:r>
              <a:rPr lang="uk-UA" sz="1600" dirty="0">
                <a:solidFill>
                  <a:srgbClr val="C00000"/>
                </a:solidFill>
                <a:latin typeface="Bookman Old Style" panose="02050604050505020204" pitchFamily="18" charset="0"/>
                <a:cs typeface="Times New Roman" pitchFamily="18" charset="0"/>
              </a:rPr>
              <a:t>ніж тримати в чохлі.</a:t>
            </a:r>
            <a:endParaRPr lang="ru-RU" sz="1600" dirty="0">
              <a:solidFill>
                <a:srgbClr val="C0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91495F-365A-DEFD-AC64-476424E79874}"/>
              </a:ext>
            </a:extLst>
          </p:cNvPr>
          <p:cNvSpPr txBox="1"/>
          <p:nvPr/>
        </p:nvSpPr>
        <p:spPr>
          <a:xfrm>
            <a:off x="2113808" y="0"/>
            <a:ext cx="5765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800" b="1" dirty="0">
                <a:solidFill>
                  <a:schemeClr val="bg1"/>
                </a:solidFill>
                <a:highlight>
                  <a:srgbClr val="800000"/>
                </a:highlight>
                <a:latin typeface="Times New Roman" pitchFamily="18" charset="0"/>
                <a:cs typeface="Times New Roman" pitchFamily="18" charset="0"/>
              </a:rPr>
              <a:t>Вимоги безпеки праці під час роботи в гарячому цеху</a:t>
            </a:r>
            <a:endParaRPr lang="uk-UA" dirty="0">
              <a:solidFill>
                <a:schemeClr val="bg1"/>
              </a:solidFill>
              <a:highlight>
                <a:srgbClr val="800000"/>
              </a:highlight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AA1230E-EACA-6791-03AB-DB952027E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063" y="4762030"/>
            <a:ext cx="2170814" cy="169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39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FB6C1E-2DCE-3E0A-5E35-CABFF8E72EE9}"/>
              </a:ext>
            </a:extLst>
          </p:cNvPr>
          <p:cNvSpPr txBox="1"/>
          <p:nvPr/>
        </p:nvSpPr>
        <p:spPr>
          <a:xfrm>
            <a:off x="2945081" y="320634"/>
            <a:ext cx="8054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latin typeface="Bookman Old Style" panose="02050604050505020204" pitchFamily="18" charset="0"/>
                <a:cs typeface="Times New Roman" pitchFamily="18" charset="0"/>
              </a:rPr>
              <a:t>Матеріально технічне забезпечення</a:t>
            </a:r>
            <a:endParaRPr lang="uk-UA" sz="2000" b="1" dirty="0">
              <a:latin typeface="Bookman Old Style" panose="02050604050505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B67CAC-9BF3-A9F8-EE64-0935BEF89E4D}"/>
              </a:ext>
            </a:extLst>
          </p:cNvPr>
          <p:cNvSpPr txBox="1"/>
          <p:nvPr/>
        </p:nvSpPr>
        <p:spPr>
          <a:xfrm>
            <a:off x="332509" y="950026"/>
            <a:ext cx="10667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Інструмент</a:t>
            </a:r>
            <a:r>
              <a:rPr lang="uk-UA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: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ножі кухарської трійки;  кухарська голка; </a:t>
            </a:r>
            <a:r>
              <a:rPr lang="uk-UA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топорик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для відбивання м’яса; 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3FDC24-0BB2-F364-2215-7F053EA7C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169" y="1319358"/>
            <a:ext cx="1567185" cy="15451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82115F-DC20-8F7C-3E48-C1C0A3348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586" y="1346199"/>
            <a:ext cx="1536701" cy="14444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8A071C-6638-1063-C125-B09BC4DB7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713" y="1548640"/>
            <a:ext cx="1803400" cy="1104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89708D-9425-F647-4B21-E764387E4E5E}"/>
              </a:ext>
            </a:extLst>
          </p:cNvPr>
          <p:cNvSpPr txBox="1"/>
          <p:nvPr/>
        </p:nvSpPr>
        <p:spPr>
          <a:xfrm>
            <a:off x="332509" y="3092924"/>
            <a:ext cx="10235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Інвентар:</a:t>
            </a:r>
            <a:r>
              <a:rPr lang="uk-UA" dirty="0">
                <a:solidFill>
                  <a:srgbClr val="C00000"/>
                </a:solidFill>
                <a:latin typeface="Bookman Old Style" panose="02050604050505020204" pitchFamily="18" charset="0"/>
              </a:rPr>
              <a:t> обробні дошки, волосяне сито, столова ложка, миски, металева лопатка, металеві щипці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CECC75-8BE1-EE3E-D176-A5CA6E522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09" y="4002620"/>
            <a:ext cx="2235310" cy="28675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7D1E1B8-509D-D956-4CAD-CBB10C8A3B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5386" y="3429000"/>
            <a:ext cx="2186521" cy="218652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9AA439F-F11F-599A-C670-8B5B7EDEFF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4375" y="3690711"/>
            <a:ext cx="1223020" cy="149572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980D34-B996-5E37-98FC-E701903177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8418" y="3690709"/>
            <a:ext cx="1888731" cy="18887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D7651E2-CC74-A263-4CD4-323F48AC20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7150" y="3631334"/>
            <a:ext cx="2498800" cy="167802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F8F4344-D57B-F7DE-A984-7CBC5BACD1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8646" y="1468418"/>
            <a:ext cx="976167" cy="97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5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3FBCF7-85B9-4860-18E2-6F0441DEE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463" y="736670"/>
            <a:ext cx="2259444" cy="22276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46AEF4-0579-6BB8-8F8D-E3C35B71E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304" y="1169653"/>
            <a:ext cx="2274769" cy="13616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7D6106-D18F-386C-BBB2-1E54C2B04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39" y="1169653"/>
            <a:ext cx="2022516" cy="1520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BFB99B-F72B-9AE7-9FDE-C8F6CD297180}"/>
              </a:ext>
            </a:extLst>
          </p:cNvPr>
          <p:cNvSpPr txBox="1"/>
          <p:nvPr/>
        </p:nvSpPr>
        <p:spPr>
          <a:xfrm>
            <a:off x="748702" y="471488"/>
            <a:ext cx="217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Кухоний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 посуд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3EE7F-3D96-A8C9-ED26-96020ADBB1D4}"/>
              </a:ext>
            </a:extLst>
          </p:cNvPr>
          <p:cNvSpPr txBox="1"/>
          <p:nvPr/>
        </p:nvSpPr>
        <p:spPr>
          <a:xfrm>
            <a:off x="770689" y="3244334"/>
            <a:ext cx="22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Столовий посуд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D2063C-43AB-D99A-1489-2476E9F00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755" y="4080743"/>
            <a:ext cx="1422400" cy="1422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CC800A-7972-090D-3352-0FF147D487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704" y="4893072"/>
            <a:ext cx="1422401" cy="14023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5DAE69-6063-5AFC-9410-D53EDC2F0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0704" y="4060011"/>
            <a:ext cx="1422400" cy="70672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96CD3F2-2AEF-E02E-7BF3-E32E82E70E05}"/>
              </a:ext>
            </a:extLst>
          </p:cNvPr>
          <p:cNvSpPr txBox="1"/>
          <p:nvPr/>
        </p:nvSpPr>
        <p:spPr>
          <a:xfrm>
            <a:off x="5986463" y="2690460"/>
            <a:ext cx="1258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сковорідка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D24AF-A3F7-1C17-AB5C-9BF9F46DBD20}"/>
              </a:ext>
            </a:extLst>
          </p:cNvPr>
          <p:cNvSpPr txBox="1"/>
          <p:nvPr/>
        </p:nvSpPr>
        <p:spPr>
          <a:xfrm>
            <a:off x="3286125" y="2531310"/>
            <a:ext cx="114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Сотейник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040405-3657-1F7D-3C8C-8102EBA5E0F0}"/>
              </a:ext>
            </a:extLst>
          </p:cNvPr>
          <p:cNvSpPr txBox="1"/>
          <p:nvPr/>
        </p:nvSpPr>
        <p:spPr>
          <a:xfrm>
            <a:off x="1000125" y="2690460"/>
            <a:ext cx="1049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Каструля</a:t>
            </a:r>
          </a:p>
          <a:p>
            <a:endParaRPr lang="uk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28BD56-9A12-D606-A213-36A77BEA3616}"/>
              </a:ext>
            </a:extLst>
          </p:cNvPr>
          <p:cNvSpPr txBox="1"/>
          <p:nvPr/>
        </p:nvSpPr>
        <p:spPr>
          <a:xfrm>
            <a:off x="1153555" y="5544934"/>
            <a:ext cx="887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соуснік</a:t>
            </a:r>
            <a:endParaRPr lang="uk-UA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8FDEB39-6E4E-F519-6B26-D0BD134B12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5304" y="3196360"/>
            <a:ext cx="3346572" cy="334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67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140E76-31EC-5344-E36C-FE54FFE6FF38}"/>
              </a:ext>
            </a:extLst>
          </p:cNvPr>
          <p:cNvSpPr txBox="1"/>
          <p:nvPr/>
        </p:nvSpPr>
        <p:spPr>
          <a:xfrm>
            <a:off x="4200526" y="371476"/>
            <a:ext cx="2209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Обладнання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2FEDF4-CF51-E258-F251-FB2E3D83A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19" y="211633"/>
            <a:ext cx="3263329" cy="32173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57851E-9DE1-7D46-C80E-69B2FBB8E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38" y="4229099"/>
            <a:ext cx="2676525" cy="26120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8DAE76-D70B-720C-1E80-92DDB62F4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3919" y="632470"/>
            <a:ext cx="2537418" cy="16732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2CFE97-F6E7-C5CE-BB5B-585676682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0962" y="1283345"/>
            <a:ext cx="2377353" cy="21741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3F1AA4-2B86-9E6E-0F36-E4C0708167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2628" y="2522860"/>
            <a:ext cx="1697128" cy="16732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04E283-8800-CED9-EC81-30B9FCF1A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3549" y="4552306"/>
            <a:ext cx="1422400" cy="1422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D094AA-E6C6-79D7-2DF2-D8D337FC3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5697" y="3841750"/>
            <a:ext cx="2165235" cy="26120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BDB48B-1925-DEE4-BF82-4243A2D96C1A}"/>
              </a:ext>
            </a:extLst>
          </p:cNvPr>
          <p:cNvSpPr txBox="1"/>
          <p:nvPr/>
        </p:nvSpPr>
        <p:spPr>
          <a:xfrm>
            <a:off x="9601200" y="580072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Фритюр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DB103B-C486-C375-3E83-DB053C751087}"/>
              </a:ext>
            </a:extLst>
          </p:cNvPr>
          <p:cNvSpPr txBox="1"/>
          <p:nvPr/>
        </p:nvSpPr>
        <p:spPr>
          <a:xfrm>
            <a:off x="9849966" y="4043918"/>
            <a:ext cx="133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М</a:t>
            </a:r>
            <a:r>
              <a:rPr lang="en-US" dirty="0"/>
              <a:t>’</a:t>
            </a:r>
            <a:r>
              <a:rPr lang="uk-UA" dirty="0" err="1"/>
              <a:t>ясорубка</a:t>
            </a:r>
            <a:endParaRPr lang="uk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72BA4E-FC0D-4DE1-743D-F3E0A01FE2FD}"/>
              </a:ext>
            </a:extLst>
          </p:cNvPr>
          <p:cNvSpPr txBox="1"/>
          <p:nvPr/>
        </p:nvSpPr>
        <p:spPr>
          <a:xfrm>
            <a:off x="8804487" y="1781176"/>
            <a:ext cx="1407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Ваги кухонні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3C7F9B-8B7B-8BA3-A708-0E1121C83119}"/>
              </a:ext>
            </a:extLst>
          </p:cNvPr>
          <p:cNvSpPr txBox="1"/>
          <p:nvPr/>
        </p:nvSpPr>
        <p:spPr>
          <a:xfrm>
            <a:off x="6409785" y="6329363"/>
            <a:ext cx="1969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/>
              <a:t>Пароконвектомат</a:t>
            </a:r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7FA5E2-83FC-9EAB-4F1E-524CF290910D}"/>
              </a:ext>
            </a:extLst>
          </p:cNvPr>
          <p:cNvSpPr txBox="1"/>
          <p:nvPr/>
        </p:nvSpPr>
        <p:spPr>
          <a:xfrm>
            <a:off x="4872038" y="3005137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Стіл виробничій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DC6AEF-19B6-A327-FEE0-4A19EB333C73}"/>
              </a:ext>
            </a:extLst>
          </p:cNvPr>
          <p:cNvSpPr txBox="1"/>
          <p:nvPr/>
        </p:nvSpPr>
        <p:spPr>
          <a:xfrm>
            <a:off x="1252494" y="3429000"/>
            <a:ext cx="1485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Холодильник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7B8C20-5C61-D2C2-9E44-A94918D4571F}"/>
              </a:ext>
            </a:extLst>
          </p:cNvPr>
          <p:cNvSpPr txBox="1"/>
          <p:nvPr/>
        </p:nvSpPr>
        <p:spPr>
          <a:xfrm>
            <a:off x="857410" y="6248936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Плита</a:t>
            </a:r>
          </a:p>
        </p:txBody>
      </p:sp>
    </p:spTree>
    <p:extLst>
      <p:ext uri="{BB962C8B-B14F-4D97-AF65-F5344CB8AC3E}">
        <p14:creationId xmlns:p14="http://schemas.microsoft.com/office/powerpoint/2010/main" val="198239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6413E2-54D9-53DF-F357-A7EF4B1076FA}"/>
              </a:ext>
            </a:extLst>
          </p:cNvPr>
          <p:cNvSpPr txBox="1"/>
          <p:nvPr/>
        </p:nvSpPr>
        <p:spPr>
          <a:xfrm>
            <a:off x="86497" y="98854"/>
            <a:ext cx="11899557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                                                  </a:t>
            </a:r>
            <a:r>
              <a:rPr lang="uk-UA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uk-UA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Варені й припущені страви з птиці. </a:t>
            </a:r>
          </a:p>
          <a:p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Для других страв варять курей, курчат, індиків, кроликів, рідше </a:t>
            </a:r>
            <a:r>
              <a:rPr lang="uk-UA" dirty="0" err="1">
                <a:solidFill>
                  <a:schemeClr val="accent3"/>
                </a:solidFill>
                <a:latin typeface="Bookman Old Style" panose="02050604050505020204" pitchFamily="18" charset="0"/>
              </a:rPr>
              <a:t>гусей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, качок, для холодних страв можна використати дичину. </a:t>
            </a:r>
          </a:p>
          <a:p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         Бульйон, що залишився після варіння птиці, використовують для приготування соусів або припускання рису для гарніру. Втрати при варінні птиці становлять 25-28 %. У процесі припускання курчат, філе курей і дичини втрати поживних речовин менші, ніж при варінні. Втрати маси становлять 12 %. </a:t>
            </a:r>
          </a:p>
          <a:p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Оброблені тушки птиці і дичини перед варінням формують, тобто надають їм гарної і компактної форми.  </a:t>
            </a:r>
          </a:p>
          <a:p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     Тушки птиці і дичини, оброблені тушки кроликів кладуть у гарячу воду (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на1кг продукту 2-2,5л</a:t>
            </a:r>
            <a:r>
              <a:rPr lang="uk-UA" b="1" dirty="0">
                <a:solidFill>
                  <a:schemeClr val="accent3"/>
                </a:solidFill>
                <a:latin typeface="Bookman Old Style" panose="02050604050505020204" pitchFamily="18" charset="0"/>
              </a:rPr>
              <a:t> 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води) 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і доводять до кипіння, знімають піну, додають ріпчасту цибулю, біле коріння, сіль, зменшують нагрівання і варять до готовності при температурі </a:t>
            </a:r>
            <a:r>
              <a:rPr lang="uk-UA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85-90 °С</a:t>
            </a:r>
            <a:r>
              <a:rPr lang="uk-UA" b="1" dirty="0">
                <a:solidFill>
                  <a:schemeClr val="accent3"/>
                </a:solidFill>
                <a:latin typeface="Bookman Old Style" panose="02050604050505020204" pitchFamily="18" charset="0"/>
              </a:rPr>
              <a:t>. 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Готовність визначають кухарською голкою, проколюючи стовщену частину ніжок (голка </a:t>
            </a:r>
            <a:r>
              <a:rPr lang="uk-UA" dirty="0" err="1">
                <a:solidFill>
                  <a:schemeClr val="accent3"/>
                </a:solidFill>
                <a:latin typeface="Bookman Old Style" panose="02050604050505020204" pitchFamily="18" charset="0"/>
              </a:rPr>
              <a:t>вільнопроходить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, витікає прозорий сік). Час варіння залежить від віку і маси птиці. Курчат варять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20-30 хв, 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молодих курей - майже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одну годину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, старих курей і півнів- до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2год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, </a:t>
            </a:r>
            <a:r>
              <a:rPr lang="uk-UA" dirty="0" err="1">
                <a:solidFill>
                  <a:schemeClr val="accent3"/>
                </a:solidFill>
                <a:latin typeface="Bookman Old Style" panose="02050604050505020204" pitchFamily="18" charset="0"/>
              </a:rPr>
              <a:t>гусей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 та індиків-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1-2 год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, дичину-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20-40 хв, </a:t>
            </a:r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кроликів- </a:t>
            </a:r>
            <a:r>
              <a:rPr lang="uk-UA" b="1" dirty="0">
                <a:solidFill>
                  <a:srgbClr val="00B050"/>
                </a:solidFill>
                <a:latin typeface="Bookman Old Style" panose="02050604050505020204" pitchFamily="18" charset="0"/>
              </a:rPr>
              <a:t>40-60 хв. </a:t>
            </a:r>
          </a:p>
          <a:p>
            <a:r>
              <a:rPr lang="uk-UA" dirty="0">
                <a:solidFill>
                  <a:schemeClr val="accent3"/>
                </a:solidFill>
                <a:latin typeface="Bookman Old Style" panose="02050604050505020204" pitchFamily="18" charset="0"/>
              </a:rPr>
              <a:t>      Термін зберігання гарячих варених цілих тушок птиці не більше 1 год. Для тривалішого зберігання їх охолоджують, кладуть у холодильник. Перед використанням розрубують на порції, заливають бульйоном і прогрівають.</a:t>
            </a:r>
          </a:p>
        </p:txBody>
      </p:sp>
    </p:spTree>
    <p:extLst>
      <p:ext uri="{BB962C8B-B14F-4D97-AF65-F5344CB8AC3E}">
        <p14:creationId xmlns:p14="http://schemas.microsoft.com/office/powerpoint/2010/main" val="873572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8A9C2F0-AED7-2C47-66A8-45A498329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828009"/>
              </p:ext>
            </p:extLst>
          </p:nvPr>
        </p:nvGraphicFramePr>
        <p:xfrm>
          <a:off x="0" y="1140981"/>
          <a:ext cx="12192000" cy="641870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7773">
                  <a:extLst>
                    <a:ext uri="{9D8B030D-6E8A-4147-A177-3AD203B41FA5}">
                      <a16:colId xmlns:a16="http://schemas.microsoft.com/office/drawing/2014/main" val="1835080062"/>
                    </a:ext>
                  </a:extLst>
                </a:gridCol>
                <a:gridCol w="1935671">
                  <a:extLst>
                    <a:ext uri="{9D8B030D-6E8A-4147-A177-3AD203B41FA5}">
                      <a16:colId xmlns:a16="http://schemas.microsoft.com/office/drawing/2014/main" val="3586909574"/>
                    </a:ext>
                  </a:extLst>
                </a:gridCol>
                <a:gridCol w="864680">
                  <a:extLst>
                    <a:ext uri="{9D8B030D-6E8A-4147-A177-3AD203B41FA5}">
                      <a16:colId xmlns:a16="http://schemas.microsoft.com/office/drawing/2014/main" val="2736296192"/>
                    </a:ext>
                  </a:extLst>
                </a:gridCol>
                <a:gridCol w="864680">
                  <a:extLst>
                    <a:ext uri="{9D8B030D-6E8A-4147-A177-3AD203B41FA5}">
                      <a16:colId xmlns:a16="http://schemas.microsoft.com/office/drawing/2014/main" val="4130364269"/>
                    </a:ext>
                  </a:extLst>
                </a:gridCol>
                <a:gridCol w="1612553">
                  <a:extLst>
                    <a:ext uri="{9D8B030D-6E8A-4147-A177-3AD203B41FA5}">
                      <a16:colId xmlns:a16="http://schemas.microsoft.com/office/drawing/2014/main" val="1768031071"/>
                    </a:ext>
                  </a:extLst>
                </a:gridCol>
                <a:gridCol w="1285644">
                  <a:extLst>
                    <a:ext uri="{9D8B030D-6E8A-4147-A177-3AD203B41FA5}">
                      <a16:colId xmlns:a16="http://schemas.microsoft.com/office/drawing/2014/main" val="2364283905"/>
                    </a:ext>
                  </a:extLst>
                </a:gridCol>
                <a:gridCol w="5090999">
                  <a:extLst>
                    <a:ext uri="{9D8B030D-6E8A-4147-A177-3AD203B41FA5}">
                      <a16:colId xmlns:a16="http://schemas.microsoft.com/office/drawing/2014/main" val="3351832582"/>
                    </a:ext>
                  </a:extLst>
                </a:gridCol>
              </a:tblGrid>
              <a:tr h="379476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ru-UA" sz="12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з/</a:t>
                      </a:r>
                      <a:r>
                        <a:rPr lang="uk-UA" sz="1200" dirty="0" err="1">
                          <a:effectLst/>
                        </a:rPr>
                        <a:t>п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Найменування продуктів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Витрати сировини на 1 порцію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Послідовність операцій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Інструмент,</a:t>
                      </a:r>
                      <a:endParaRPr lang="ru-UA" sz="12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 та посуд.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24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Технологія приготування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extLst>
                  <a:ext uri="{0D108BD9-81ED-4DB2-BD59-A6C34878D82A}">
                    <a16:rowId xmlns:a16="http://schemas.microsoft.com/office/drawing/2014/main" val="3512785243"/>
                  </a:ext>
                </a:extLst>
              </a:tr>
              <a:tr h="59093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1000"/>
                        </a:spcBef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200408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Курка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rowSpan="16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1.Кулінарна обробка птиці.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2.Підготовка до варіння.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3.Варка птиці.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4.Приготування гарніру.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5.Приготування соусу.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6.Оформлення, відпуск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rowSpan="16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Обладнання: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електрична плита,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виробничий стіл,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ваги;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інструмент та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інвентар: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каструля, кухарська голка, сотейник,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обробна дошка, </a:t>
                      </a:r>
                      <a:endParaRPr lang="ru-UA" sz="12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ножі, сковорода, лотки, ємність для спецій.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посуд:</a:t>
                      </a:r>
                      <a:endParaRPr lang="ru-UA" sz="120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мілка столова тарілка.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rowSpan="16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Підготовлені тушки птиці перед варкою формують, придають їй компактної форми. Тушки сільськогосподарської птиці формують. Підготовлені тушки птиці кладуть в гарячу воду (2-2,5л на 1кг продукту) швидко доводять до кипіння, а потім нагрів зменшують. З киплячого бульйону знімають піну, додають нарізані коріння, цибулю, сіль, варять при слабому кипінні  в закритій посуді до готовності, після чого варені тушки виймають із бульйону, дають їм вистигнути та нарубають на порції. Відпускають птицю по 2 шматочки на порцію (філе і окіст).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Приготування гарніру: Підготовлений рис закладають у киплячу підсолену воду, варять при слабкому кипінні 25-30 хв. Коли зерна набухнуть і стануть м'якими, їх відкидають на сито і промивають гарячою водою, потім кладуть у посуд, додають жир і розпарюють до готовності в жаровій шафі.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Перед подаванням на підігріту мілку столову тарілку кладуть відварний рис  поряд  два шматочки відварної птиці і поливають соусом.</a:t>
                      </a:r>
                      <a:endParaRPr lang="ru-UA" sz="1200" dirty="0">
                        <a:effectLst/>
                      </a:endParaRPr>
                    </a:p>
                    <a:p>
                      <a:pPr indent="241300" algn="just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Соус «Білий основний». Гаряче біле борошняне пасерують поступово розводять білим бульйоном. Після цього в соус кладуть нарізану цибулю, петрушку й варять 25—30 хв. при слабкому кипінні, часто помішуючи лопаткою щоб уникнути пригоряння. Готовий соус солять і проціджують. </a:t>
                      </a:r>
                      <a:endParaRPr lang="ru-UA" sz="1200" dirty="0">
                        <a:effectLst/>
                      </a:endParaRPr>
                    </a:p>
                    <a:p>
                      <a:pPr indent="241300" algn="just">
                        <a:lnSpc>
                          <a:spcPct val="110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>
                          <a:effectLst/>
                        </a:rPr>
                        <a:t>Перед подаванням на порціонне блюдо або тарілку кладуть варений рис  поряд порцію птиці поливають соусом білим,</a:t>
                      </a:r>
                      <a:endParaRPr lang="ru-UA" sz="12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extLst>
                  <a:ext uri="{0D108BD9-81ED-4DB2-BD59-A6C34878D82A}">
                    <a16:rowId xmlns:a16="http://schemas.microsoft.com/office/drawing/2014/main" val="3242248672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н/ф: курка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143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861980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Цибуля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186009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Петрушка (корінь)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704521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Маса вареної птиці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-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424409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Гарнір :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150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330543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Крупа рисова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646460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Вода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200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200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143509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Масло вершкове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08403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Соус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75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24873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М’ясний бульйон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68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062599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Маргарин столовий 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3,4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3,4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806395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Борошно пшеничне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3,4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3,4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713599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Цибуля ріпчаста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3,4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65046"/>
                  </a:ext>
                </a:extLst>
              </a:tr>
              <a:tr h="18561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Петрушка (корінь)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2,2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2,2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25880"/>
                  </a:ext>
                </a:extLst>
              </a:tr>
              <a:tr h="266413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Вихід</a:t>
                      </a:r>
                      <a:endParaRPr lang="ru-UA" sz="12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</a:rPr>
                        <a:t>-</a:t>
                      </a:r>
                      <a:endParaRPr lang="ru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100/150/75</a:t>
                      </a:r>
                      <a:endParaRPr lang="ru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3887" marR="53887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33514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72FEDD84-2637-BFFE-B2E6-2FFBE07FA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6732" y="171485"/>
            <a:ext cx="12750801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ru-UA" sz="1400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                     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ІНСТРУКЦІЙНО-ТЕХНОЛОГІЧНА КАРТКА  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Найменування страви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«Птиця варена з гарніром»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1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№689 Збірник технологічних карток  на страви та кулінарні вироби для закладів ресторанного господарства 2007 </a:t>
            </a:r>
            <a:r>
              <a:rPr kumimoji="0" lang="uk-UA" altLang="ru-UA" sz="11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</a:t>
            </a:r>
            <a:endParaRPr kumimoji="0" lang="uk-UA" altLang="ru-UA" sz="1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241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5367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{E0150DC2-B310-F048-8999-D9A13DA9E8B4}tf10001120</Template>
  <TotalTime>458</TotalTime>
  <Words>5230</Words>
  <Application>Microsoft Macintosh PowerPoint</Application>
  <PresentationFormat>Широкоэкранный</PresentationFormat>
  <Paragraphs>1170</Paragraphs>
  <Slides>28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Bookman Old Style</vt:lpstr>
      <vt:lpstr>Calibri</vt:lpstr>
      <vt:lpstr>Corbel</vt:lpstr>
      <vt:lpstr>Gill Sans MT</vt:lpstr>
      <vt:lpstr>Times New Roman</vt:lpstr>
      <vt:lpstr>Wingdings</vt:lpstr>
      <vt:lpstr>Посылка</vt:lpstr>
      <vt:lpstr> Приготування варених,смажених, тушкованих страв із птиці. Приготування страв із котлетної маси птиці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macbook</dc:creator>
  <cp:lastModifiedBy>macbook</cp:lastModifiedBy>
  <cp:revision>6</cp:revision>
  <dcterms:created xsi:type="dcterms:W3CDTF">2024-12-22T16:17:02Z</dcterms:created>
  <dcterms:modified xsi:type="dcterms:W3CDTF">2024-12-22T23:55:43Z</dcterms:modified>
</cp:coreProperties>
</file>