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Default Extension="wdp" ContentType="image/vnd.ms-photo"/>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3"/>
  </p:notesMasterIdLst>
  <p:handoutMasterIdLst>
    <p:handoutMasterId r:id="rId44"/>
  </p:handoutMasterIdLst>
  <p:sldIdLst>
    <p:sldId id="256" r:id="rId2"/>
    <p:sldId id="311" r:id="rId3"/>
    <p:sldId id="280" r:id="rId4"/>
    <p:sldId id="313" r:id="rId5"/>
    <p:sldId id="312" r:id="rId6"/>
    <p:sldId id="284" r:id="rId7"/>
    <p:sldId id="310" r:id="rId8"/>
    <p:sldId id="279" r:id="rId9"/>
    <p:sldId id="336" r:id="rId10"/>
    <p:sldId id="314" r:id="rId11"/>
    <p:sldId id="315" r:id="rId12"/>
    <p:sldId id="316" r:id="rId13"/>
    <p:sldId id="317" r:id="rId14"/>
    <p:sldId id="318" r:id="rId15"/>
    <p:sldId id="319" r:id="rId16"/>
    <p:sldId id="320" r:id="rId17"/>
    <p:sldId id="337"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5" r:id="rId31"/>
    <p:sldId id="333" r:id="rId32"/>
    <p:sldId id="334" r:id="rId33"/>
    <p:sldId id="340" r:id="rId34"/>
    <p:sldId id="341" r:id="rId35"/>
    <p:sldId id="342" r:id="rId36"/>
    <p:sldId id="309" r:id="rId37"/>
    <p:sldId id="298" r:id="rId38"/>
    <p:sldId id="299" r:id="rId39"/>
    <p:sldId id="300" r:id="rId40"/>
    <p:sldId id="338" r:id="rId41"/>
    <p:sldId id="339" r:id="rId4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FFCCCC"/>
    <a:srgbClr val="66FF33"/>
    <a:srgbClr val="8AF0FE"/>
    <a:srgbClr val="49E8FD"/>
    <a:srgbClr val="99FF99"/>
    <a:srgbClr val="FE72EA"/>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74"/>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notesViewPr>
    <p:cSldViewPr>
      <p:cViewPr varScale="1">
        <p:scale>
          <a:sx n="45" d="100"/>
          <a:sy n="45" d="100"/>
        </p:scale>
        <p:origin x="-210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E11493E-2520-4327-9CE5-6E97B8C002AB}" type="datetimeFigureOut">
              <a:rPr lang="ru-RU" smtClean="0"/>
              <a:pPr/>
              <a:t>11.01.2020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8193F9-2386-4065-BB37-234F3F144153}" type="slidenum">
              <a:rPr lang="ru-RU" smtClean="0"/>
              <a:pPr/>
              <a:t>‹#›</a:t>
            </a:fld>
            <a:endParaRPr lang="ru-RU"/>
          </a:p>
        </p:txBody>
      </p:sp>
    </p:spTree>
    <p:extLst>
      <p:ext uri="{BB962C8B-B14F-4D97-AF65-F5344CB8AC3E}">
        <p14:creationId xmlns:p14="http://schemas.microsoft.com/office/powerpoint/2010/main" xmlns="" val="1106075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804F6C-BCAC-4532-940B-EEEEF286E370}" type="datetimeFigureOut">
              <a:rPr lang="ru-RU" smtClean="0"/>
              <a:pPr/>
              <a:t>11.01.2020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B8B4F-C154-47D5-BF38-4816D82A0A41}" type="slidenum">
              <a:rPr lang="ru-RU" smtClean="0"/>
              <a:pPr/>
              <a:t>‹#›</a:t>
            </a:fld>
            <a:endParaRPr lang="ru-RU"/>
          </a:p>
        </p:txBody>
      </p:sp>
    </p:spTree>
    <p:extLst>
      <p:ext uri="{BB962C8B-B14F-4D97-AF65-F5344CB8AC3E}">
        <p14:creationId xmlns:p14="http://schemas.microsoft.com/office/powerpoint/2010/main" xmlns="" val="847587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55BB8B4F-C154-47D5-BF38-4816D82A0A41}" type="slidenum">
              <a:rPr lang="ru-RU" smtClean="0"/>
              <a:pPr/>
              <a:t>8</a:t>
            </a:fld>
            <a:endParaRPr lang="ru-RU"/>
          </a:p>
        </p:txBody>
      </p:sp>
    </p:spTree>
    <p:extLst>
      <p:ext uri="{BB962C8B-B14F-4D97-AF65-F5344CB8AC3E}">
        <p14:creationId xmlns:p14="http://schemas.microsoft.com/office/powerpoint/2010/main" xmlns="" val="1148871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5BB8B4F-C154-47D5-BF38-4816D82A0A41}" type="slidenum">
              <a:rPr lang="ru-RU" smtClean="0"/>
              <a:pPr/>
              <a:t>25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BD055DC8-1BDB-4CE7-9C41-CA95904247FB}" type="datetimeFigureOut">
              <a:rPr lang="ru-RU" smtClean="0"/>
              <a:pPr/>
              <a:t>11.01.2020</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0A452E58-FBD8-4B58-A688-79BC9D8CC3D4}"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055DC8-1BDB-4CE7-9C41-CA95904247FB}" type="datetimeFigureOut">
              <a:rPr lang="ru-RU" smtClean="0"/>
              <a:pPr/>
              <a:t>11.01.2020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452E58-FBD8-4B58-A688-79BC9D8CC3D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D055DC8-1BDB-4CE7-9C41-CA95904247FB}" type="datetimeFigureOut">
              <a:rPr lang="ru-RU" smtClean="0"/>
              <a:pPr/>
              <a:t>11.01.2020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452E58-FBD8-4B58-A688-79BC9D8CC3D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BD055DC8-1BDB-4CE7-9C41-CA95904247FB}" type="datetimeFigureOut">
              <a:rPr lang="ru-RU" smtClean="0"/>
              <a:pPr/>
              <a:t>11.01.2020</a:t>
            </a:fld>
            <a:endParaRPr lang="ru-RU"/>
          </a:p>
        </p:txBody>
      </p:sp>
      <p:sp>
        <p:nvSpPr>
          <p:cNvPr id="9" name="Номер слайда 8"/>
          <p:cNvSpPr>
            <a:spLocks noGrp="1"/>
          </p:cNvSpPr>
          <p:nvPr>
            <p:ph type="sldNum" sz="quarter" idx="15"/>
          </p:nvPr>
        </p:nvSpPr>
        <p:spPr/>
        <p:txBody>
          <a:bodyPr rtlCol="0"/>
          <a:lstStyle/>
          <a:p>
            <a:fld id="{0A452E58-FBD8-4B58-A688-79BC9D8CC3D4}"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BD055DC8-1BDB-4CE7-9C41-CA95904247FB}" type="datetimeFigureOut">
              <a:rPr lang="ru-RU" smtClean="0"/>
              <a:pPr/>
              <a:t>11.01.2020</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0A452E58-FBD8-4B58-A688-79BC9D8CC3D4}"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BD055DC8-1BDB-4CE7-9C41-CA95904247FB}" type="datetimeFigureOut">
              <a:rPr lang="ru-RU" smtClean="0"/>
              <a:pPr/>
              <a:t>11.01.2020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452E58-FBD8-4B58-A688-79BC9D8CC3D4}"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BD055DC8-1BDB-4CE7-9C41-CA95904247FB}" type="datetimeFigureOut">
              <a:rPr lang="ru-RU" smtClean="0"/>
              <a:pPr/>
              <a:t>11.01.2020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452E58-FBD8-4B58-A688-79BC9D8CC3D4}"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BD055DC8-1BDB-4CE7-9C41-CA95904247FB}" type="datetimeFigureOut">
              <a:rPr lang="ru-RU" smtClean="0"/>
              <a:pPr/>
              <a:t>11.01.2020</a:t>
            </a:fld>
            <a:endParaRPr lang="ru-RU"/>
          </a:p>
        </p:txBody>
      </p:sp>
      <p:sp>
        <p:nvSpPr>
          <p:cNvPr id="7" name="Номер слайда 6"/>
          <p:cNvSpPr>
            <a:spLocks noGrp="1"/>
          </p:cNvSpPr>
          <p:nvPr>
            <p:ph type="sldNum" sz="quarter" idx="11"/>
          </p:nvPr>
        </p:nvSpPr>
        <p:spPr/>
        <p:txBody>
          <a:bodyPr rtlCol="0"/>
          <a:lstStyle/>
          <a:p>
            <a:fld id="{0A452E58-FBD8-4B58-A688-79BC9D8CC3D4}"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D055DC8-1BDB-4CE7-9C41-CA95904247FB}" type="datetimeFigureOut">
              <a:rPr lang="ru-RU" smtClean="0"/>
              <a:pPr/>
              <a:t>11.01.2020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452E58-FBD8-4B58-A688-79BC9D8CC3D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BD055DC8-1BDB-4CE7-9C41-CA95904247FB}" type="datetimeFigureOut">
              <a:rPr lang="ru-RU" smtClean="0"/>
              <a:pPr/>
              <a:t>11.01.2020</a:t>
            </a:fld>
            <a:endParaRPr lang="ru-RU"/>
          </a:p>
        </p:txBody>
      </p:sp>
      <p:sp>
        <p:nvSpPr>
          <p:cNvPr id="22" name="Номер слайда 21"/>
          <p:cNvSpPr>
            <a:spLocks noGrp="1"/>
          </p:cNvSpPr>
          <p:nvPr>
            <p:ph type="sldNum" sz="quarter" idx="15"/>
          </p:nvPr>
        </p:nvSpPr>
        <p:spPr/>
        <p:txBody>
          <a:bodyPr rtlCol="0"/>
          <a:lstStyle/>
          <a:p>
            <a:fld id="{0A452E58-FBD8-4B58-A688-79BC9D8CC3D4}"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BD055DC8-1BDB-4CE7-9C41-CA95904247FB}" type="datetimeFigureOut">
              <a:rPr lang="ru-RU" smtClean="0"/>
              <a:pPr/>
              <a:t>11.01.2020</a:t>
            </a:fld>
            <a:endParaRPr lang="ru-RU"/>
          </a:p>
        </p:txBody>
      </p:sp>
      <p:sp>
        <p:nvSpPr>
          <p:cNvPr id="18" name="Номер слайда 17"/>
          <p:cNvSpPr>
            <a:spLocks noGrp="1"/>
          </p:cNvSpPr>
          <p:nvPr>
            <p:ph type="sldNum" sz="quarter" idx="11"/>
          </p:nvPr>
        </p:nvSpPr>
        <p:spPr/>
        <p:txBody>
          <a:bodyPr rtlCol="0"/>
          <a:lstStyle/>
          <a:p>
            <a:fld id="{0A452E58-FBD8-4B58-A688-79BC9D8CC3D4}"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055DC8-1BDB-4CE7-9C41-CA95904247FB}" type="datetimeFigureOut">
              <a:rPr lang="ru-RU" smtClean="0"/>
              <a:pPr/>
              <a:t>11.01.2020</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A452E58-FBD8-4B58-A688-79BC9D8CC3D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41.png"/><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7.jpeg"/><Relationship Id="rId4" Type="http://schemas.microsoft.com/office/2007/relationships/hdphoto" Target="../media/hdphoto11.wdp"/></Relationships>
</file>

<file path=ppt/slides/_rels/slide2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gi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6000" y="3068960"/>
            <a:ext cx="6172200" cy="1368152"/>
          </a:xfrm>
        </p:spPr>
        <p:style>
          <a:lnRef idx="2">
            <a:schemeClr val="accent1"/>
          </a:lnRef>
          <a:fillRef idx="1">
            <a:schemeClr val="lt1"/>
          </a:fillRef>
          <a:effectRef idx="0">
            <a:schemeClr val="accent1"/>
          </a:effectRef>
          <a:fontRef idx="minor">
            <a:schemeClr val="dk1"/>
          </a:fontRef>
        </p:style>
        <p:txBody>
          <a:bodyPr>
            <a:normAutofit/>
          </a:bodyPr>
          <a:lstStyle/>
          <a:p>
            <a:pPr algn="ctr"/>
            <a:r>
              <a:rPr lang="uk-UA" dirty="0" smtClean="0"/>
              <a:t>Екологічні закони</a:t>
            </a:r>
            <a:r>
              <a:rPr lang="uk-UA" b="1" dirty="0" smtClean="0">
                <a:solidFill>
                  <a:srgbClr val="FF0000"/>
                </a:solidFill>
              </a:rPr>
              <a:t> </a:t>
            </a:r>
            <a:endParaRPr lang="ru-RU" b="1" dirty="0">
              <a:solidFill>
                <a:srgbClr val="FF0000"/>
              </a:solidFill>
            </a:endParaRPr>
          </a:p>
        </p:txBody>
      </p:sp>
      <p:sp>
        <p:nvSpPr>
          <p:cNvPr id="5" name="Подзаголовок 4"/>
          <p:cNvSpPr>
            <a:spLocks noGrp="1"/>
          </p:cNvSpPr>
          <p:nvPr>
            <p:ph type="subTitle" idx="1"/>
          </p:nvPr>
        </p:nvSpPr>
        <p:spPr/>
        <p:txBody>
          <a:bodyPr>
            <a:normAutofit lnSpcReduction="10000"/>
          </a:bodyPr>
          <a:lstStyle/>
          <a:p>
            <a:pPr algn="ctr"/>
            <a:r>
              <a:rPr lang="ru-RU" dirty="0" err="1" smtClean="0"/>
              <a:t>Матеріали</a:t>
            </a:r>
            <a:r>
              <a:rPr lang="ru-RU" dirty="0" smtClean="0"/>
              <a:t> до </a:t>
            </a:r>
            <a:r>
              <a:rPr lang="ru-RU" dirty="0" err="1" smtClean="0"/>
              <a:t>уроків</a:t>
            </a:r>
            <a:r>
              <a:rPr lang="ru-RU" dirty="0" smtClean="0"/>
              <a:t> </a:t>
            </a:r>
            <a:r>
              <a:rPr lang="ru-RU" dirty="0" err="1" smtClean="0"/>
              <a:t>біології</a:t>
            </a:r>
            <a:r>
              <a:rPr lang="ru-RU" dirty="0" smtClean="0"/>
              <a:t> та </a:t>
            </a:r>
            <a:r>
              <a:rPr lang="ru-RU" dirty="0" err="1" smtClean="0"/>
              <a:t>екології</a:t>
            </a:r>
            <a:r>
              <a:rPr lang="ru-RU" dirty="0" smtClean="0"/>
              <a:t> </a:t>
            </a:r>
          </a:p>
          <a:p>
            <a:pPr algn="ctr"/>
            <a:r>
              <a:rPr lang="ru-RU" dirty="0" smtClean="0"/>
              <a:t>11 </a:t>
            </a:r>
            <a:r>
              <a:rPr lang="ru-RU" dirty="0" err="1" smtClean="0"/>
              <a:t>класу</a:t>
            </a:r>
            <a:endParaRPr lang="ru-RU" dirty="0" smtClean="0"/>
          </a:p>
          <a:p>
            <a:pPr algn="ctr"/>
            <a:r>
              <a:rPr lang="uk-UA" dirty="0" smtClean="0"/>
              <a:t>учитель Загурська Н.І.</a:t>
            </a:r>
          </a:p>
          <a:p>
            <a:pPr algn="ctr"/>
            <a:r>
              <a:rPr lang="uk-UA" dirty="0" smtClean="0"/>
              <a:t>2020 рік</a:t>
            </a:r>
            <a:endParaRPr lang="ru-RU" dirty="0"/>
          </a:p>
        </p:txBody>
      </p:sp>
      <p:pic>
        <p:nvPicPr>
          <p:cNvPr id="6" name="Рисунок 5" descr="Пов’язане зображення"/>
          <p:cNvPicPr/>
          <p:nvPr/>
        </p:nvPicPr>
        <p:blipFill>
          <a:blip r:embed="rId2" cstate="print"/>
          <a:srcRect/>
          <a:stretch>
            <a:fillRect/>
          </a:stretch>
        </p:blipFill>
        <p:spPr bwMode="auto">
          <a:xfrm>
            <a:off x="2267744" y="116632"/>
            <a:ext cx="6192688" cy="3528392"/>
          </a:xfrm>
          <a:prstGeom prst="rect">
            <a:avLst/>
          </a:prstGeom>
          <a:noFill/>
          <a:ln w="9525">
            <a:noFill/>
            <a:miter lim="800000"/>
            <a:headEnd/>
            <a:tailEnd/>
          </a:ln>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16632"/>
            <a:ext cx="1843770" cy="2689478"/>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err="1" smtClean="0"/>
              <a:t>Аутекологічні</a:t>
            </a:r>
            <a:r>
              <a:rPr lang="ru-RU" b="1" dirty="0" smtClean="0"/>
              <a:t> </a:t>
            </a:r>
            <a:r>
              <a:rPr lang="ru-RU" b="1" dirty="0" err="1" smtClean="0"/>
              <a:t>закони</a:t>
            </a:r>
            <a:endParaRPr lang="ru-RU" dirty="0"/>
          </a:p>
        </p:txBody>
      </p:sp>
      <p:sp>
        <p:nvSpPr>
          <p:cNvPr id="3" name="Содержимое 2"/>
          <p:cNvSpPr>
            <a:spLocks noGrp="1"/>
          </p:cNvSpPr>
          <p:nvPr>
            <p:ph sz="quarter" idx="1"/>
          </p:nvPr>
        </p:nvSpPr>
        <p:spPr/>
        <p:txBody>
          <a:bodyPr>
            <a:normAutofit fontScale="92500" lnSpcReduction="10000"/>
          </a:bodyPr>
          <a:lstStyle/>
          <a:p>
            <a:pPr lvl="0"/>
            <a:r>
              <a:rPr lang="ru-RU" b="1" dirty="0" err="1" smtClean="0"/>
              <a:t>Аутекологія</a:t>
            </a:r>
            <a:r>
              <a:rPr lang="ru-RU" b="1" dirty="0" smtClean="0"/>
              <a:t> </a:t>
            </a:r>
            <a:r>
              <a:rPr lang="ru-RU" dirty="0" smtClean="0"/>
              <a:t>(</a:t>
            </a:r>
            <a:r>
              <a:rPr lang="ru-RU" dirty="0" err="1" smtClean="0"/>
              <a:t>екологія</a:t>
            </a:r>
            <a:r>
              <a:rPr lang="ru-RU" dirty="0" smtClean="0"/>
              <a:t> </a:t>
            </a:r>
            <a:r>
              <a:rPr lang="ru-RU" dirty="0" err="1" smtClean="0"/>
              <a:t>видів</a:t>
            </a:r>
            <a:r>
              <a:rPr lang="ru-RU" dirty="0" smtClean="0"/>
              <a:t>, </a:t>
            </a:r>
            <a:r>
              <a:rPr lang="ru-RU" dirty="0" err="1" smtClean="0"/>
              <a:t>факторіальна</a:t>
            </a:r>
            <a:r>
              <a:rPr lang="ru-RU" dirty="0" smtClean="0"/>
              <a:t> </a:t>
            </a:r>
            <a:r>
              <a:rPr lang="ru-RU" dirty="0" err="1" smtClean="0"/>
              <a:t>екологія</a:t>
            </a:r>
            <a:r>
              <a:rPr lang="ru-RU" dirty="0" smtClean="0"/>
              <a:t>) </a:t>
            </a:r>
            <a:r>
              <a:rPr lang="ru-RU" dirty="0" err="1" smtClean="0"/>
              <a:t>вивчає</a:t>
            </a:r>
            <a:r>
              <a:rPr lang="ru-RU" dirty="0" smtClean="0"/>
              <a:t> </a:t>
            </a:r>
            <a:r>
              <a:rPr lang="ru-RU" dirty="0" err="1" smtClean="0"/>
              <a:t>організм</a:t>
            </a:r>
            <a:r>
              <a:rPr lang="ru-RU" dirty="0" smtClean="0"/>
              <a:t> та </a:t>
            </a:r>
            <a:r>
              <a:rPr lang="ru-RU" dirty="0" err="1" smtClean="0"/>
              <a:t>умови</a:t>
            </a:r>
            <a:r>
              <a:rPr lang="ru-RU" dirty="0" smtClean="0"/>
              <a:t> </a:t>
            </a:r>
            <a:r>
              <a:rPr lang="ru-RU" dirty="0" err="1" smtClean="0"/>
              <a:t>його</a:t>
            </a:r>
            <a:r>
              <a:rPr lang="ru-RU" dirty="0" smtClean="0"/>
              <a:t> </a:t>
            </a:r>
            <a:r>
              <a:rPr lang="ru-RU" dirty="0" err="1" smtClean="0"/>
              <a:t>існування</a:t>
            </a:r>
            <a:r>
              <a:rPr lang="ru-RU" dirty="0" smtClean="0"/>
              <a:t>, онтогенез, </a:t>
            </a:r>
            <a:r>
              <a:rPr lang="ru-RU" dirty="0" err="1" smtClean="0"/>
              <a:t>розмноження</a:t>
            </a:r>
            <a:r>
              <a:rPr lang="ru-RU" dirty="0" smtClean="0"/>
              <a:t>, </a:t>
            </a:r>
            <a:r>
              <a:rPr lang="ru-RU" dirty="0" err="1" smtClean="0"/>
              <a:t>інші</a:t>
            </a:r>
            <a:r>
              <a:rPr lang="ru-RU" dirty="0" smtClean="0"/>
              <a:t> </a:t>
            </a:r>
            <a:r>
              <a:rPr lang="ru-RU" dirty="0" err="1" smtClean="0"/>
              <a:t>життєві</a:t>
            </a:r>
            <a:r>
              <a:rPr lang="ru-RU" dirty="0" smtClean="0"/>
              <a:t> </a:t>
            </a:r>
            <a:r>
              <a:rPr lang="ru-RU" dirty="0" err="1" smtClean="0"/>
              <a:t>функції</a:t>
            </a:r>
            <a:r>
              <a:rPr lang="ru-RU" dirty="0" smtClean="0"/>
              <a:t> в </a:t>
            </a:r>
            <a:r>
              <a:rPr lang="ru-RU" dirty="0" err="1" smtClean="0"/>
              <a:t>певних</a:t>
            </a:r>
            <a:r>
              <a:rPr lang="ru-RU" dirty="0" smtClean="0"/>
              <a:t> </a:t>
            </a:r>
            <a:r>
              <a:rPr lang="ru-RU" dirty="0" err="1" smtClean="0"/>
              <a:t>умовах</a:t>
            </a:r>
            <a:r>
              <a:rPr lang="ru-RU" dirty="0" smtClean="0"/>
              <a:t> природного </a:t>
            </a:r>
            <a:r>
              <a:rPr lang="ru-RU" dirty="0" err="1" smtClean="0"/>
              <a:t>або</a:t>
            </a:r>
            <a:r>
              <a:rPr lang="ru-RU" dirty="0" smtClean="0"/>
              <a:t> штучно </a:t>
            </a:r>
            <a:r>
              <a:rPr lang="ru-RU" dirty="0" err="1" smtClean="0"/>
              <a:t>створеного</a:t>
            </a:r>
            <a:r>
              <a:rPr lang="ru-RU" dirty="0" smtClean="0"/>
              <a:t> </a:t>
            </a:r>
            <a:r>
              <a:rPr lang="ru-RU" dirty="0" err="1" smtClean="0"/>
              <a:t>середовища</a:t>
            </a:r>
            <a:r>
              <a:rPr lang="ru-RU" dirty="0" smtClean="0"/>
              <a:t>;</a:t>
            </a:r>
          </a:p>
          <a:p>
            <a:r>
              <a:rPr lang="ru-RU" b="1" dirty="0" err="1" smtClean="0"/>
              <a:t>Аутекологічні</a:t>
            </a:r>
            <a:r>
              <a:rPr lang="ru-RU" b="1" dirty="0" smtClean="0"/>
              <a:t> </a:t>
            </a:r>
            <a:r>
              <a:rPr lang="ru-RU" b="1" dirty="0" err="1" smtClean="0"/>
              <a:t>закони</a:t>
            </a:r>
            <a:r>
              <a:rPr lang="ru-RU" dirty="0" smtClean="0"/>
              <a:t> </a:t>
            </a:r>
            <a:r>
              <a:rPr lang="ru-RU" dirty="0" err="1" smtClean="0"/>
              <a:t>відображають</a:t>
            </a:r>
            <a:r>
              <a:rPr lang="ru-RU" dirty="0" smtClean="0"/>
              <a:t> </a:t>
            </a:r>
            <a:r>
              <a:rPr lang="ru-RU" dirty="0" err="1" smtClean="0"/>
              <a:t>закономірності</a:t>
            </a:r>
            <a:r>
              <a:rPr lang="ru-RU" dirty="0" smtClean="0"/>
              <a:t> </a:t>
            </a:r>
            <a:r>
              <a:rPr lang="ru-RU" dirty="0" err="1" smtClean="0"/>
              <a:t>дії</a:t>
            </a:r>
            <a:r>
              <a:rPr lang="ru-RU" dirty="0" smtClean="0"/>
              <a:t> </a:t>
            </a:r>
            <a:r>
              <a:rPr lang="ru-RU" dirty="0" err="1" smtClean="0"/>
              <a:t>екологічних</a:t>
            </a:r>
            <a:r>
              <a:rPr lang="ru-RU" dirty="0" smtClean="0"/>
              <a:t> </a:t>
            </a:r>
            <a:r>
              <a:rPr lang="ru-RU" dirty="0" err="1" smtClean="0"/>
              <a:t>чинників</a:t>
            </a:r>
            <a:r>
              <a:rPr lang="ru-RU" dirty="0" smtClean="0"/>
              <a:t> на структуру, </a:t>
            </a:r>
            <a:r>
              <a:rPr lang="ru-RU" dirty="0" err="1" smtClean="0"/>
              <a:t>функції</a:t>
            </a:r>
            <a:r>
              <a:rPr lang="ru-RU" dirty="0" smtClean="0"/>
              <a:t> </a:t>
            </a:r>
            <a:r>
              <a:rPr lang="ru-RU" dirty="0" err="1" smtClean="0"/>
              <a:t>і</a:t>
            </a:r>
            <a:r>
              <a:rPr lang="ru-RU" dirty="0" smtClean="0"/>
              <a:t> </a:t>
            </a:r>
            <a:r>
              <a:rPr lang="ru-RU" dirty="0" err="1" smtClean="0"/>
              <a:t>розвиток</a:t>
            </a:r>
            <a:r>
              <a:rPr lang="ru-RU" dirty="0" smtClean="0"/>
              <a:t> </a:t>
            </a:r>
            <a:r>
              <a:rPr lang="ru-RU" dirty="0" err="1" smtClean="0"/>
              <a:t>організмів</a:t>
            </a:r>
            <a:r>
              <a:rPr lang="ru-RU" dirty="0" smtClean="0"/>
              <a:t>. </a:t>
            </a:r>
          </a:p>
          <a:p>
            <a:r>
              <a:rPr lang="ru-RU" dirty="0" smtClean="0"/>
              <a:t>До </a:t>
            </a:r>
            <a:r>
              <a:rPr lang="ru-RU" dirty="0" err="1" smtClean="0"/>
              <a:t>найвідоміших</a:t>
            </a:r>
            <a:r>
              <a:rPr lang="ru-RU" dirty="0" smtClean="0"/>
              <a:t> </a:t>
            </a:r>
            <a:r>
              <a:rPr lang="ru-RU" dirty="0" err="1" smtClean="0"/>
              <a:t>законів</a:t>
            </a:r>
            <a:r>
              <a:rPr lang="ru-RU" dirty="0" smtClean="0"/>
              <a:t> </a:t>
            </a:r>
            <a:r>
              <a:rPr lang="ru-RU" dirty="0" err="1" smtClean="0"/>
              <a:t>цієї</a:t>
            </a:r>
            <a:r>
              <a:rPr lang="ru-RU" dirty="0" smtClean="0"/>
              <a:t> </a:t>
            </a:r>
            <a:r>
              <a:rPr lang="ru-RU" dirty="0" err="1" smtClean="0"/>
              <a:t>групи</a:t>
            </a:r>
            <a:r>
              <a:rPr lang="ru-RU" dirty="0" smtClean="0"/>
              <a:t> </a:t>
            </a:r>
            <a:r>
              <a:rPr lang="ru-RU" dirty="0" err="1" smtClean="0"/>
              <a:t>окрім</a:t>
            </a:r>
            <a:r>
              <a:rPr lang="ru-RU" dirty="0" smtClean="0"/>
              <a:t> закону </a:t>
            </a:r>
            <a:r>
              <a:rPr lang="ru-RU" dirty="0" err="1" smtClean="0"/>
              <a:t>обмежувального</a:t>
            </a:r>
            <a:r>
              <a:rPr lang="ru-RU" dirty="0" smtClean="0"/>
              <a:t> </a:t>
            </a:r>
            <a:r>
              <a:rPr lang="ru-RU" dirty="0" err="1" smtClean="0"/>
              <a:t>чинника</a:t>
            </a:r>
            <a:r>
              <a:rPr lang="ru-RU" dirty="0" smtClean="0"/>
              <a:t> </a:t>
            </a:r>
            <a:r>
              <a:rPr lang="ru-RU" dirty="0" err="1" smtClean="0"/>
              <a:t>відносять</a:t>
            </a:r>
            <a:r>
              <a:rPr lang="ru-RU" dirty="0" smtClean="0"/>
              <a:t> </a:t>
            </a:r>
            <a:r>
              <a:rPr lang="ru-RU" dirty="0" err="1" smtClean="0"/>
              <a:t>ще</a:t>
            </a:r>
            <a:r>
              <a:rPr lang="ru-RU" dirty="0" smtClean="0"/>
              <a:t>:</a:t>
            </a:r>
          </a:p>
          <a:p>
            <a:r>
              <a:rPr lang="ru-RU" dirty="0" smtClean="0"/>
              <a:t> </a:t>
            </a:r>
            <a:r>
              <a:rPr lang="ru-RU" b="1" i="1" dirty="0" smtClean="0"/>
              <a:t>закон </a:t>
            </a:r>
            <a:r>
              <a:rPr lang="ru-RU" b="1" i="1" dirty="0" err="1" smtClean="0"/>
              <a:t>єдності</a:t>
            </a:r>
            <a:r>
              <a:rPr lang="ru-RU" b="1" i="1" dirty="0" smtClean="0"/>
              <a:t> </a:t>
            </a:r>
            <a:r>
              <a:rPr lang="ru-RU" b="1" i="1" dirty="0" err="1" smtClean="0"/>
              <a:t>середовища</a:t>
            </a:r>
            <a:r>
              <a:rPr lang="ru-RU" b="1" i="1" dirty="0" smtClean="0"/>
              <a:t> та </a:t>
            </a:r>
            <a:r>
              <a:rPr lang="ru-RU" b="1" i="1" dirty="0" err="1" smtClean="0"/>
              <a:t>організмів</a:t>
            </a:r>
            <a:r>
              <a:rPr lang="ru-RU" b="1" i="1" dirty="0" smtClean="0"/>
              <a:t>, закон оптимуму;</a:t>
            </a:r>
          </a:p>
          <a:p>
            <a:r>
              <a:rPr lang="ru-RU" b="1" i="1" dirty="0" smtClean="0"/>
              <a:t> закон </a:t>
            </a:r>
            <a:r>
              <a:rPr lang="ru-RU" b="1" i="1" dirty="0" err="1" smtClean="0"/>
              <a:t>взаємокомпенсації</a:t>
            </a:r>
            <a:r>
              <a:rPr lang="ru-RU" b="1" i="1" dirty="0" smtClean="0"/>
              <a:t> </a:t>
            </a:r>
            <a:r>
              <a:rPr lang="ru-RU" b="1" i="1" dirty="0" err="1" smtClean="0"/>
              <a:t>екологічних</a:t>
            </a:r>
            <a:r>
              <a:rPr lang="ru-RU" b="1" i="1" dirty="0" smtClean="0"/>
              <a:t> </a:t>
            </a:r>
            <a:r>
              <a:rPr lang="ru-RU" b="1" i="1" dirty="0" err="1" smtClean="0"/>
              <a:t>чинників</a:t>
            </a:r>
            <a:r>
              <a:rPr lang="ru-RU" b="1" i="1" dirty="0" smtClean="0"/>
              <a:t>.</a:t>
            </a:r>
            <a:endParaRPr lang="ru-RU" dirty="0" smtClean="0"/>
          </a:p>
          <a:p>
            <a:endParaRPr lang="ru-RU" dirty="0"/>
          </a:p>
        </p:txBody>
      </p:sp>
      <p:pic>
        <p:nvPicPr>
          <p:cNvPr id="4" name="Рисунок 3" descr="Результат пошуку зображень за запитом &quot;травянисті рослини у лісі&quot;"/>
          <p:cNvPicPr/>
          <p:nvPr/>
        </p:nvPicPr>
        <p:blipFill>
          <a:blip r:embed="rId2" cstate="print"/>
          <a:srcRect/>
          <a:stretch>
            <a:fillRect/>
          </a:stretch>
        </p:blipFill>
        <p:spPr bwMode="auto">
          <a:xfrm>
            <a:off x="6876256" y="188640"/>
            <a:ext cx="1809551" cy="1499989"/>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lgn="ctr"/>
            <a:r>
              <a:rPr lang="uk-UA" sz="2700" b="1" dirty="0" smtClean="0"/>
              <a:t>Закон єдності </a:t>
            </a:r>
            <a:r>
              <a:rPr lang="uk-UA" sz="2700" b="1" dirty="0" err="1" smtClean="0"/>
              <a:t>“організм</a:t>
            </a:r>
            <a:r>
              <a:rPr lang="uk-UA" sz="2700" b="1" dirty="0" smtClean="0"/>
              <a:t> – </a:t>
            </a:r>
            <a:r>
              <a:rPr lang="uk-UA" sz="2700" b="1" dirty="0" err="1" smtClean="0"/>
              <a:t>середовище”</a:t>
            </a:r>
            <a:r>
              <a:rPr lang="ru-RU" dirty="0" smtClean="0"/>
              <a:t/>
            </a:r>
            <a:br>
              <a:rPr lang="ru-RU" dirty="0" smtClean="0"/>
            </a:br>
            <a:endParaRPr lang="ru-RU" dirty="0"/>
          </a:p>
        </p:txBody>
      </p:sp>
      <p:sp>
        <p:nvSpPr>
          <p:cNvPr id="3" name="Содержимое 2"/>
          <p:cNvSpPr>
            <a:spLocks noGrp="1"/>
          </p:cNvSpPr>
          <p:nvPr>
            <p:ph sz="quarter" idx="1"/>
          </p:nvPr>
        </p:nvSpPr>
        <p:spPr/>
        <p:txBody>
          <a:bodyPr/>
          <a:lstStyle/>
          <a:p>
            <a:pPr lvl="0"/>
            <a:r>
              <a:rPr lang="uk-UA" dirty="0" smtClean="0"/>
              <a:t>життя розвивається в результаті постійного обміну речовиною й інформацією на базі потоку енергії в сукупній єдності середовища і організмів, що населяють це середовище. </a:t>
            </a:r>
            <a:endParaRPr lang="ru-RU" dirty="0" smtClean="0"/>
          </a:p>
          <a:p>
            <a:endParaRPr lang="ru-RU" dirty="0"/>
          </a:p>
        </p:txBody>
      </p:sp>
      <p:pic>
        <p:nvPicPr>
          <p:cNvPr id="5" name="Рисунок 3" descr="Результат пошуку зображень за запитом &quot;заповідні території україни&quot;"/>
          <p:cNvPicPr>
            <a:picLocks noGrp="1" noChangeAspect="1" noChangeArrowheads="1"/>
          </p:cNvPicPr>
          <p:nvPr>
            <p:ph sz="quarter" idx="2"/>
          </p:nvPr>
        </p:nvPicPr>
        <p:blipFill>
          <a:blip r:embed="rId2" cstate="print"/>
          <a:srcRect/>
          <a:stretch>
            <a:fillRect/>
          </a:stretch>
        </p:blipFill>
        <p:spPr bwMode="auto">
          <a:xfrm>
            <a:off x="4788024" y="4221088"/>
            <a:ext cx="2857500" cy="2143125"/>
          </a:xfrm>
          <a:prstGeom prst="rect">
            <a:avLst/>
          </a:prstGeom>
          <a:noFill/>
          <a:ln w="9525">
            <a:noFill/>
            <a:miter lim="800000"/>
            <a:headEnd/>
            <a:tailEnd/>
          </a:ln>
        </p:spPr>
      </p:pic>
      <p:pic>
        <p:nvPicPr>
          <p:cNvPr id="6" name="Picture 4" descr="http://bortnyak.com/wp-content/uploads/2011/03/pidsnijnik-040.jpg"/>
          <p:cNvPicPr>
            <a:picLocks noChangeAspect="1" noChangeArrowheads="1"/>
          </p:cNvPicPr>
          <p:nvPr/>
        </p:nvPicPr>
        <p:blipFill>
          <a:blip r:embed="rId3" cstate="print"/>
          <a:srcRect/>
          <a:stretch>
            <a:fillRect/>
          </a:stretch>
        </p:blipFill>
        <p:spPr bwMode="auto">
          <a:xfrm>
            <a:off x="4788024" y="1412776"/>
            <a:ext cx="2814637" cy="257175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 </a:t>
            </a:r>
            <a:r>
              <a:rPr lang="ru-RU" sz="2700" b="1" i="1" dirty="0" smtClean="0"/>
              <a:t>закон </a:t>
            </a:r>
            <a:r>
              <a:rPr lang="ru-RU" sz="2700" b="1" i="1" dirty="0" err="1" smtClean="0"/>
              <a:t>взаємокомпенсації</a:t>
            </a:r>
            <a:r>
              <a:rPr lang="ru-RU" sz="2700" b="1" i="1" dirty="0" smtClean="0"/>
              <a:t> </a:t>
            </a:r>
            <a:r>
              <a:rPr lang="ru-RU" sz="2700" b="1" i="1" dirty="0" err="1" smtClean="0"/>
              <a:t>екологічних</a:t>
            </a:r>
            <a:r>
              <a:rPr lang="ru-RU" sz="2700" b="1" i="1" dirty="0" smtClean="0"/>
              <a:t> </a:t>
            </a:r>
            <a:r>
              <a:rPr lang="ru-RU" sz="2700" b="1" i="1" dirty="0" err="1" smtClean="0"/>
              <a:t>чинників</a:t>
            </a:r>
            <a:r>
              <a:rPr lang="ru-RU" sz="2700" dirty="0" smtClean="0"/>
              <a:t/>
            </a:r>
            <a:br>
              <a:rPr lang="ru-RU" sz="2700" dirty="0" smtClean="0"/>
            </a:br>
            <a:endParaRPr lang="ru-RU" sz="2700" dirty="0"/>
          </a:p>
        </p:txBody>
      </p:sp>
      <p:sp>
        <p:nvSpPr>
          <p:cNvPr id="4" name="Содержимое 3"/>
          <p:cNvSpPr>
            <a:spLocks noGrp="1"/>
          </p:cNvSpPr>
          <p:nvPr>
            <p:ph sz="quarter" idx="2"/>
          </p:nvPr>
        </p:nvSpPr>
        <p:spPr>
          <a:xfrm>
            <a:off x="4270248" y="1600200"/>
            <a:ext cx="4262192" cy="4572000"/>
          </a:xfrm>
        </p:spPr>
        <p:txBody>
          <a:bodyPr>
            <a:normAutofit fontScale="62500" lnSpcReduction="20000"/>
          </a:bodyPr>
          <a:lstStyle/>
          <a:p>
            <a:r>
              <a:rPr lang="ru-RU" sz="2600" b="1" dirty="0" smtClean="0"/>
              <a:t>Закон </a:t>
            </a:r>
            <a:r>
              <a:rPr lang="ru-RU" sz="2600" b="1" dirty="0" err="1" smtClean="0"/>
              <a:t>компенсації</a:t>
            </a:r>
            <a:r>
              <a:rPr lang="ru-RU" sz="2600" b="1" dirty="0" smtClean="0"/>
              <a:t> </a:t>
            </a:r>
            <a:r>
              <a:rPr lang="ru-RU" sz="2600" b="1" dirty="0" err="1" smtClean="0"/>
              <a:t>факторів</a:t>
            </a:r>
            <a:r>
              <a:rPr lang="ru-RU" sz="2600" dirty="0" smtClean="0"/>
              <a:t>, </a:t>
            </a:r>
            <a:r>
              <a:rPr lang="ru-RU" sz="2600" b="1" dirty="0" err="1" smtClean="0"/>
              <a:t>закон</a:t>
            </a:r>
            <a:r>
              <a:rPr lang="ru-RU" sz="2600" b="1" dirty="0" smtClean="0"/>
              <a:t> </a:t>
            </a:r>
            <a:r>
              <a:rPr lang="ru-RU" sz="2600" b="1" dirty="0" err="1" smtClean="0"/>
              <a:t>Рюбеля</a:t>
            </a:r>
            <a:r>
              <a:rPr lang="ru-RU" sz="2600" b="1" dirty="0" smtClean="0"/>
              <a:t> </a:t>
            </a:r>
            <a:r>
              <a:rPr lang="ru-RU" sz="2600" dirty="0" smtClean="0"/>
              <a:t>(1930)</a:t>
            </a:r>
            <a:r>
              <a:rPr lang="en-US" sz="2600" dirty="0" smtClean="0"/>
              <a:t> </a:t>
            </a:r>
            <a:r>
              <a:rPr lang="uk-UA" sz="2600" dirty="0" smtClean="0"/>
              <a:t> “</a:t>
            </a:r>
            <a:r>
              <a:rPr lang="ru-RU" sz="2600" b="1" dirty="0" err="1" smtClean="0"/>
              <a:t>відсутність</a:t>
            </a:r>
            <a:r>
              <a:rPr lang="ru-RU" sz="2600" b="1" dirty="0" smtClean="0"/>
              <a:t> </a:t>
            </a:r>
            <a:r>
              <a:rPr lang="ru-RU" sz="2600" b="1" dirty="0" err="1" smtClean="0"/>
              <a:t>або</a:t>
            </a:r>
            <a:r>
              <a:rPr lang="ru-RU" sz="2600" b="1" dirty="0" smtClean="0"/>
              <a:t> </a:t>
            </a:r>
            <a:r>
              <a:rPr lang="ru-RU" sz="2600" b="1" dirty="0" err="1" smtClean="0"/>
              <a:t>недостатня</a:t>
            </a:r>
            <a:r>
              <a:rPr lang="ru-RU" sz="2600" b="1" dirty="0" smtClean="0"/>
              <a:t> </a:t>
            </a:r>
            <a:r>
              <a:rPr lang="ru-RU" sz="2600" b="1" dirty="0" err="1" smtClean="0"/>
              <a:t>кількість</a:t>
            </a:r>
            <a:r>
              <a:rPr lang="ru-RU" sz="2600" b="1" dirty="0" smtClean="0"/>
              <a:t> </a:t>
            </a:r>
            <a:r>
              <a:rPr lang="ru-RU" sz="2600" b="1" dirty="0" err="1" smtClean="0"/>
              <a:t>деяких</a:t>
            </a:r>
            <a:r>
              <a:rPr lang="ru-RU" sz="2600" b="1" dirty="0" smtClean="0"/>
              <a:t> </a:t>
            </a:r>
            <a:r>
              <a:rPr lang="ru-RU" sz="2600" b="1" dirty="0" err="1" smtClean="0"/>
              <a:t>екологічних</a:t>
            </a:r>
            <a:r>
              <a:rPr lang="ru-RU" sz="2600" b="1" dirty="0" smtClean="0"/>
              <a:t> </a:t>
            </a:r>
            <a:r>
              <a:rPr lang="ru-RU" sz="2600" b="1" dirty="0" err="1" smtClean="0"/>
              <a:t>факторів</a:t>
            </a:r>
            <a:r>
              <a:rPr lang="ru-RU" sz="2600" b="1" dirty="0" smtClean="0"/>
              <a:t> </a:t>
            </a:r>
            <a:r>
              <a:rPr lang="ru-RU" sz="2600" b="1" dirty="0" err="1" smtClean="0"/>
              <a:t>можуть</a:t>
            </a:r>
            <a:r>
              <a:rPr lang="ru-RU" sz="2600" b="1" dirty="0" smtClean="0"/>
              <a:t> бути </a:t>
            </a:r>
            <a:r>
              <a:rPr lang="ru-RU" sz="2600" b="1" dirty="0" err="1" smtClean="0"/>
              <a:t>компенсовані</a:t>
            </a:r>
            <a:r>
              <a:rPr lang="ru-RU" sz="2600" b="1" dirty="0" smtClean="0"/>
              <a:t> </a:t>
            </a:r>
            <a:r>
              <a:rPr lang="ru-RU" sz="2600" b="1" dirty="0" err="1" smtClean="0"/>
              <a:t>іншими</a:t>
            </a:r>
            <a:r>
              <a:rPr lang="ru-RU" sz="2600" b="1" dirty="0" smtClean="0"/>
              <a:t> </a:t>
            </a:r>
            <a:r>
              <a:rPr lang="ru-RU" sz="2600" b="1" dirty="0" err="1" smtClean="0"/>
              <a:t>близькими</a:t>
            </a:r>
            <a:r>
              <a:rPr lang="ru-RU" sz="2600" b="1" dirty="0" smtClean="0"/>
              <a:t> (</a:t>
            </a:r>
            <a:r>
              <a:rPr lang="ru-RU" sz="2600" b="1" dirty="0" err="1" smtClean="0"/>
              <a:t>аналогічними</a:t>
            </a:r>
            <a:r>
              <a:rPr lang="ru-RU" sz="2600" b="1" dirty="0" smtClean="0"/>
              <a:t>) факторами». </a:t>
            </a:r>
            <a:endParaRPr lang="en-US" sz="2600" b="1" dirty="0" smtClean="0"/>
          </a:p>
          <a:p>
            <a:r>
              <a:rPr lang="ru-RU" sz="2600" dirty="0" smtClean="0"/>
              <a:t>Так, </a:t>
            </a:r>
            <a:r>
              <a:rPr lang="ru-RU" sz="2600" dirty="0" err="1" smtClean="0"/>
              <a:t>обмеженність</a:t>
            </a:r>
            <a:r>
              <a:rPr lang="ru-RU" sz="2600" dirty="0" smtClean="0"/>
              <a:t> </a:t>
            </a:r>
            <a:r>
              <a:rPr lang="ru-RU" sz="2600" dirty="0" err="1" smtClean="0"/>
              <a:t>світла</a:t>
            </a:r>
            <a:r>
              <a:rPr lang="ru-RU" sz="2600" dirty="0" smtClean="0"/>
              <a:t> у парнику </a:t>
            </a:r>
            <a:r>
              <a:rPr lang="ru-RU" sz="2600" dirty="0" err="1" smtClean="0"/>
              <a:t>може</a:t>
            </a:r>
            <a:r>
              <a:rPr lang="ru-RU" sz="2600" dirty="0" smtClean="0"/>
              <a:t> бути </a:t>
            </a:r>
            <a:r>
              <a:rPr lang="ru-RU" sz="2600" dirty="0" err="1" smtClean="0"/>
              <a:t>компенсована</a:t>
            </a:r>
            <a:r>
              <a:rPr lang="ru-RU" sz="2600" dirty="0" smtClean="0"/>
              <a:t> </a:t>
            </a:r>
            <a:r>
              <a:rPr lang="ru-RU" sz="2600" dirty="0" err="1" smtClean="0"/>
              <a:t>або</a:t>
            </a:r>
            <a:r>
              <a:rPr lang="ru-RU" sz="2600" dirty="0" smtClean="0"/>
              <a:t> </a:t>
            </a:r>
            <a:r>
              <a:rPr lang="ru-RU" sz="2600" dirty="0" err="1" smtClean="0"/>
              <a:t>підвищенням</a:t>
            </a:r>
            <a:r>
              <a:rPr lang="ru-RU" sz="2600" dirty="0" smtClean="0"/>
              <a:t> </a:t>
            </a:r>
            <a:r>
              <a:rPr lang="ru-RU" sz="2600" dirty="0" err="1" smtClean="0"/>
              <a:t>концентрації</a:t>
            </a:r>
            <a:r>
              <a:rPr lang="ru-RU" sz="2600" dirty="0" smtClean="0"/>
              <a:t> СО</a:t>
            </a:r>
            <a:r>
              <a:rPr lang="ru-RU" sz="2600" baseline="-25000" dirty="0" smtClean="0"/>
              <a:t>2</a:t>
            </a:r>
            <a:r>
              <a:rPr lang="ru-RU" sz="2600" dirty="0" smtClean="0"/>
              <a:t>, </a:t>
            </a:r>
            <a:r>
              <a:rPr lang="ru-RU" sz="2600" dirty="0" err="1" smtClean="0"/>
              <a:t>або</a:t>
            </a:r>
            <a:r>
              <a:rPr lang="ru-RU" sz="2600" dirty="0" smtClean="0"/>
              <a:t> </a:t>
            </a:r>
            <a:r>
              <a:rPr lang="ru-RU" sz="2600" dirty="0" err="1" smtClean="0"/>
              <a:t>стимулюючою</a:t>
            </a:r>
            <a:r>
              <a:rPr lang="ru-RU" sz="2600" dirty="0" smtClean="0"/>
              <a:t> </a:t>
            </a:r>
            <a:r>
              <a:rPr lang="ru-RU" sz="2600" dirty="0" err="1" smtClean="0"/>
              <a:t>дією</a:t>
            </a:r>
            <a:r>
              <a:rPr lang="ru-RU" sz="2600" dirty="0" smtClean="0"/>
              <a:t> </a:t>
            </a:r>
            <a:r>
              <a:rPr lang="ru-RU" sz="2600" dirty="0" err="1" smtClean="0"/>
              <a:t>деяких</a:t>
            </a:r>
            <a:r>
              <a:rPr lang="ru-RU" sz="2600" dirty="0" smtClean="0"/>
              <a:t> </a:t>
            </a:r>
            <a:r>
              <a:rPr lang="ru-RU" sz="2600" dirty="0" err="1" smtClean="0"/>
              <a:t>біологічно</a:t>
            </a:r>
            <a:r>
              <a:rPr lang="ru-RU" sz="2600" dirty="0" smtClean="0"/>
              <a:t> </a:t>
            </a:r>
            <a:r>
              <a:rPr lang="ru-RU" sz="2600" dirty="0" err="1" smtClean="0"/>
              <a:t>активних</a:t>
            </a:r>
            <a:r>
              <a:rPr lang="ru-RU" sz="2600" dirty="0" smtClean="0"/>
              <a:t> </a:t>
            </a:r>
            <a:r>
              <a:rPr lang="ru-RU" sz="2600" dirty="0" err="1" smtClean="0"/>
              <a:t>речовин</a:t>
            </a:r>
            <a:r>
              <a:rPr lang="ru-RU" sz="2600" dirty="0" smtClean="0"/>
              <a:t> (</a:t>
            </a:r>
            <a:r>
              <a:rPr lang="ru-RU" sz="2600" dirty="0" err="1" smtClean="0"/>
              <a:t>наприклад</a:t>
            </a:r>
            <a:r>
              <a:rPr lang="ru-RU" sz="2600" dirty="0" smtClean="0"/>
              <a:t>, </a:t>
            </a:r>
            <a:r>
              <a:rPr lang="ru-RU" sz="2600" dirty="0" err="1" smtClean="0"/>
              <a:t>гіберелінів</a:t>
            </a:r>
            <a:r>
              <a:rPr lang="ru-RU" sz="2600" dirty="0" smtClean="0"/>
              <a:t>). </a:t>
            </a:r>
            <a:r>
              <a:rPr lang="ru-RU" sz="2600" dirty="0" err="1" smtClean="0"/>
              <a:t>Однак</a:t>
            </a:r>
            <a:r>
              <a:rPr lang="ru-RU" sz="2600" dirty="0" smtClean="0"/>
              <a:t> </a:t>
            </a:r>
            <a:r>
              <a:rPr lang="ru-RU" sz="2600" dirty="0" err="1" smtClean="0"/>
              <a:t>така</a:t>
            </a:r>
            <a:r>
              <a:rPr lang="ru-RU" sz="2600" dirty="0" smtClean="0"/>
              <a:t> </a:t>
            </a:r>
            <a:r>
              <a:rPr lang="ru-RU" sz="2600" dirty="0" err="1" smtClean="0"/>
              <a:t>компенсація</a:t>
            </a:r>
            <a:r>
              <a:rPr lang="ru-RU" sz="2600" dirty="0" smtClean="0"/>
              <a:t> </a:t>
            </a:r>
            <a:r>
              <a:rPr lang="ru-RU" sz="2600" dirty="0" err="1" smtClean="0"/>
              <a:t>факторів</a:t>
            </a:r>
            <a:r>
              <a:rPr lang="ru-RU" sz="2600" dirty="0" smtClean="0"/>
              <a:t>, як правило, </a:t>
            </a:r>
            <a:r>
              <a:rPr lang="ru-RU" sz="2600" dirty="0" err="1" smtClean="0"/>
              <a:t>відносна</a:t>
            </a:r>
            <a:r>
              <a:rPr lang="ru-RU" sz="2600" dirty="0" smtClean="0"/>
              <a:t>, </a:t>
            </a:r>
            <a:r>
              <a:rPr lang="ru-RU" sz="2600" dirty="0" err="1" smtClean="0"/>
              <a:t>адже</a:t>
            </a:r>
            <a:r>
              <a:rPr lang="ru-RU" sz="2600" dirty="0" smtClean="0"/>
              <a:t> </a:t>
            </a:r>
            <a:r>
              <a:rPr lang="ru-RU" sz="2600" dirty="0" err="1" smtClean="0"/>
              <a:t>фундаментальні</a:t>
            </a:r>
            <a:r>
              <a:rPr lang="ru-RU" sz="2600" dirty="0" smtClean="0"/>
              <a:t> </a:t>
            </a:r>
            <a:r>
              <a:rPr lang="ru-RU" sz="2600" dirty="0" err="1" smtClean="0"/>
              <a:t>екологічні</a:t>
            </a:r>
            <a:r>
              <a:rPr lang="ru-RU" sz="2600" dirty="0" smtClean="0"/>
              <a:t> (</a:t>
            </a:r>
            <a:r>
              <a:rPr lang="ru-RU" sz="2600" dirty="0" err="1" smtClean="0"/>
              <a:t>фізіологічні</a:t>
            </a:r>
            <a:r>
              <a:rPr lang="ru-RU" sz="2600" dirty="0" smtClean="0"/>
              <a:t>) </a:t>
            </a:r>
            <a:r>
              <a:rPr lang="ru-RU" sz="2600" dirty="0" err="1" smtClean="0"/>
              <a:t>фактори</a:t>
            </a:r>
            <a:r>
              <a:rPr lang="ru-RU" sz="2600" dirty="0" smtClean="0"/>
              <a:t> (вода, </a:t>
            </a:r>
            <a:r>
              <a:rPr lang="ru-RU" sz="2600" dirty="0" err="1" smtClean="0"/>
              <a:t>світло</a:t>
            </a:r>
            <a:r>
              <a:rPr lang="ru-RU" sz="2600" dirty="0" smtClean="0"/>
              <a:t>, </a:t>
            </a:r>
            <a:r>
              <a:rPr lang="ru-RU" sz="2600" dirty="0" smtClean="0"/>
              <a:t>СО</a:t>
            </a:r>
            <a:r>
              <a:rPr lang="ru-RU" sz="1900" dirty="0" smtClean="0"/>
              <a:t>2</a:t>
            </a:r>
            <a:r>
              <a:rPr lang="ru-RU" sz="2600" dirty="0" smtClean="0"/>
              <a:t>,</a:t>
            </a:r>
          </a:p>
          <a:p>
            <a:r>
              <a:rPr lang="ru-RU" sz="2600" dirty="0" smtClean="0"/>
              <a:t> азот, фосфор, </a:t>
            </a:r>
            <a:r>
              <a:rPr lang="ru-RU" sz="2600" dirty="0" err="1" smtClean="0"/>
              <a:t>калій</a:t>
            </a:r>
            <a:r>
              <a:rPr lang="ru-RU" sz="2600" dirty="0" smtClean="0"/>
              <a:t>,</a:t>
            </a:r>
            <a:r>
              <a:rPr lang="ru-RU" sz="2600" dirty="0" smtClean="0"/>
              <a:t> </a:t>
            </a:r>
            <a:r>
              <a:rPr lang="ru-RU" sz="2600" dirty="0" err="1" smtClean="0"/>
              <a:t>мікроелементи</a:t>
            </a:r>
            <a:r>
              <a:rPr lang="ru-RU" sz="2600" dirty="0" smtClean="0"/>
              <a:t> </a:t>
            </a:r>
            <a:endParaRPr lang="ru-RU" sz="2600" dirty="0" smtClean="0"/>
          </a:p>
          <a:p>
            <a:pPr>
              <a:buNone/>
            </a:pPr>
            <a:r>
              <a:rPr lang="ru-RU" sz="2600" dirty="0" smtClean="0"/>
              <a:t> </a:t>
            </a:r>
            <a:r>
              <a:rPr lang="ru-RU" sz="2600" dirty="0" smtClean="0"/>
              <a:t>     </a:t>
            </a:r>
            <a:r>
              <a:rPr lang="ru-RU" sz="2600" dirty="0" smtClean="0"/>
              <a:t>та </a:t>
            </a:r>
            <a:r>
              <a:rPr lang="ru-RU" sz="2600" dirty="0" err="1" smtClean="0"/>
              <a:t>ін</a:t>
            </a:r>
            <a:r>
              <a:rPr lang="ru-RU" sz="2600" dirty="0" smtClean="0"/>
              <a:t>.) в </a:t>
            </a:r>
            <a:r>
              <a:rPr lang="ru-RU" sz="2600" dirty="0" err="1" smtClean="0"/>
              <a:t>принципі</a:t>
            </a:r>
            <a:r>
              <a:rPr lang="ru-RU" sz="2600" dirty="0" smtClean="0"/>
              <a:t> </a:t>
            </a:r>
            <a:r>
              <a:rPr lang="ru-RU" sz="2600" dirty="0" err="1" smtClean="0"/>
              <a:t>незамінні</a:t>
            </a:r>
            <a:r>
              <a:rPr lang="ru-RU" sz="2600" dirty="0" smtClean="0"/>
              <a:t> (</a:t>
            </a:r>
            <a:r>
              <a:rPr lang="ru-RU" sz="2600" b="1" dirty="0" smtClean="0"/>
              <a:t>закон </a:t>
            </a:r>
            <a:r>
              <a:rPr lang="ru-RU" sz="2600" b="1" dirty="0" err="1" smtClean="0"/>
              <a:t>Вільямса</a:t>
            </a:r>
            <a:r>
              <a:rPr lang="ru-RU" sz="2600" b="1" dirty="0" smtClean="0"/>
              <a:t>).</a:t>
            </a:r>
            <a:endParaRPr lang="ru-RU" sz="2600" b="1" dirty="0"/>
          </a:p>
        </p:txBody>
      </p:sp>
      <p:pic>
        <p:nvPicPr>
          <p:cNvPr id="5" name="Picture 4"/>
          <p:cNvPicPr>
            <a:picLocks noGrp="1" noChangeAspect="1" noChangeArrowheads="1"/>
          </p:cNvPicPr>
          <p:nvPr>
            <p:ph sz="quarter" idx="1"/>
          </p:nvPr>
        </p:nvPicPr>
        <p:blipFill>
          <a:blip r:embed="rId2" cstate="print">
            <a:lum contrast="18000"/>
          </a:blip>
          <a:srcRect/>
          <a:stretch>
            <a:fillRect/>
          </a:stretch>
        </p:blipFill>
        <p:spPr bwMode="auto">
          <a:xfrm>
            <a:off x="457200" y="2628756"/>
            <a:ext cx="3657600" cy="25148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plus(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b="1" dirty="0" err="1" smtClean="0"/>
              <a:t>Демекологічні</a:t>
            </a:r>
            <a:r>
              <a:rPr lang="ru-RU" b="1" dirty="0" smtClean="0"/>
              <a:t> </a:t>
            </a:r>
            <a:r>
              <a:rPr lang="ru-RU" b="1" dirty="0" err="1" smtClean="0"/>
              <a:t>закони</a:t>
            </a:r>
            <a:endParaRPr lang="ru-RU" dirty="0"/>
          </a:p>
        </p:txBody>
      </p:sp>
      <p:sp>
        <p:nvSpPr>
          <p:cNvPr id="6" name="Содержимое 5"/>
          <p:cNvSpPr>
            <a:spLocks noGrp="1"/>
          </p:cNvSpPr>
          <p:nvPr>
            <p:ph sz="quarter" idx="1"/>
          </p:nvPr>
        </p:nvSpPr>
        <p:spPr/>
        <p:txBody>
          <a:bodyPr>
            <a:normAutofit fontScale="92500" lnSpcReduction="10000"/>
          </a:bodyPr>
          <a:lstStyle/>
          <a:p>
            <a:r>
              <a:rPr lang="ru-RU" b="1" dirty="0" err="1" smtClean="0"/>
              <a:t>Демекологія</a:t>
            </a:r>
            <a:r>
              <a:rPr lang="ru-RU" b="1" dirty="0" smtClean="0"/>
              <a:t> </a:t>
            </a:r>
            <a:r>
              <a:rPr lang="ru-RU" dirty="0" smtClean="0"/>
              <a:t>(</a:t>
            </a:r>
            <a:r>
              <a:rPr lang="ru-RU" dirty="0" err="1" smtClean="0"/>
              <a:t>екологія</a:t>
            </a:r>
            <a:r>
              <a:rPr lang="ru-RU" dirty="0" smtClean="0"/>
              <a:t> </a:t>
            </a:r>
            <a:r>
              <a:rPr lang="ru-RU" dirty="0" err="1" smtClean="0"/>
              <a:t>популяцій</a:t>
            </a:r>
            <a:r>
              <a:rPr lang="ru-RU" dirty="0" smtClean="0"/>
              <a:t>) </a:t>
            </a:r>
            <a:r>
              <a:rPr lang="ru-RU" dirty="0" err="1" smtClean="0"/>
              <a:t>досліджує</a:t>
            </a:r>
            <a:r>
              <a:rPr lang="ru-RU" dirty="0" smtClean="0"/>
              <a:t> </a:t>
            </a:r>
            <a:r>
              <a:rPr lang="ru-RU" dirty="0" err="1" smtClean="0"/>
              <a:t>властивості</a:t>
            </a:r>
            <a:r>
              <a:rPr lang="ru-RU" dirty="0" smtClean="0"/>
              <a:t> </a:t>
            </a:r>
            <a:r>
              <a:rPr lang="ru-RU" dirty="0" err="1" smtClean="0"/>
              <a:t>популяцій</a:t>
            </a:r>
            <a:r>
              <a:rPr lang="ru-RU" dirty="0" smtClean="0"/>
              <a:t> у </a:t>
            </a:r>
            <a:r>
              <a:rPr lang="ru-RU" dirty="0" err="1" smtClean="0"/>
              <a:t>конкретних</a:t>
            </a:r>
            <a:r>
              <a:rPr lang="ru-RU" dirty="0" smtClean="0"/>
              <a:t> </a:t>
            </a:r>
            <a:r>
              <a:rPr lang="ru-RU" dirty="0" err="1" smtClean="0"/>
              <a:t>умовах</a:t>
            </a:r>
            <a:r>
              <a:rPr lang="ru-RU" dirty="0" smtClean="0"/>
              <a:t> </a:t>
            </a:r>
            <a:r>
              <a:rPr lang="ru-RU" dirty="0" err="1" smtClean="0"/>
              <a:t>їх</a:t>
            </a:r>
            <a:r>
              <a:rPr lang="ru-RU" dirty="0" smtClean="0"/>
              <a:t> </a:t>
            </a:r>
            <a:r>
              <a:rPr lang="ru-RU" dirty="0" err="1" smtClean="0"/>
              <a:t>існування</a:t>
            </a:r>
            <a:r>
              <a:rPr lang="ru-RU" dirty="0" smtClean="0"/>
              <a:t>, </a:t>
            </a:r>
            <a:r>
              <a:rPr lang="ru-RU" dirty="0" err="1" smtClean="0"/>
              <a:t>динаміки</a:t>
            </a:r>
            <a:r>
              <a:rPr lang="ru-RU" dirty="0" smtClean="0"/>
              <a:t>, </a:t>
            </a:r>
            <a:r>
              <a:rPr lang="ru-RU" dirty="0" err="1" smtClean="0"/>
              <a:t>адаптації</a:t>
            </a:r>
            <a:r>
              <a:rPr lang="ru-RU" dirty="0" smtClean="0"/>
              <a:t> до природного </a:t>
            </a:r>
            <a:r>
              <a:rPr lang="ru-RU" dirty="0" err="1" smtClean="0"/>
              <a:t>середовища</a:t>
            </a:r>
            <a:r>
              <a:rPr lang="ru-RU" dirty="0" smtClean="0"/>
              <a:t>, </a:t>
            </a:r>
            <a:r>
              <a:rPr lang="ru-RU" dirty="0" err="1" smtClean="0"/>
              <a:t>внутрішньо</a:t>
            </a:r>
            <a:r>
              <a:rPr lang="ru-RU" dirty="0" smtClean="0"/>
              <a:t>- </a:t>
            </a:r>
            <a:r>
              <a:rPr lang="ru-RU" dirty="0" err="1" smtClean="0"/>
              <a:t>і</a:t>
            </a:r>
            <a:r>
              <a:rPr lang="ru-RU" dirty="0" smtClean="0"/>
              <a:t> </a:t>
            </a:r>
            <a:r>
              <a:rPr lang="ru-RU" dirty="0" err="1" smtClean="0"/>
              <a:t>міжвидові</a:t>
            </a:r>
            <a:r>
              <a:rPr lang="ru-RU" dirty="0" smtClean="0"/>
              <a:t> </a:t>
            </a:r>
            <a:r>
              <a:rPr lang="ru-RU" dirty="0" err="1" smtClean="0"/>
              <a:t>взаємовідносини</a:t>
            </a:r>
            <a:r>
              <a:rPr lang="ru-RU" dirty="0" smtClean="0"/>
              <a:t>; </a:t>
            </a:r>
            <a:r>
              <a:rPr lang="ru-RU" dirty="0" err="1" smtClean="0"/>
              <a:t>вивчає</a:t>
            </a:r>
            <a:r>
              <a:rPr lang="ru-RU" dirty="0" smtClean="0"/>
              <a:t> </a:t>
            </a:r>
            <a:r>
              <a:rPr lang="ru-RU" dirty="0" err="1" smtClean="0"/>
              <a:t>динаміку</a:t>
            </a:r>
            <a:r>
              <a:rPr lang="ru-RU" dirty="0" smtClean="0"/>
              <a:t> </a:t>
            </a:r>
            <a:r>
              <a:rPr lang="ru-RU" dirty="0" err="1" smtClean="0"/>
              <a:t>розвитку</a:t>
            </a:r>
            <a:r>
              <a:rPr lang="ru-RU" dirty="0" smtClean="0"/>
              <a:t> </a:t>
            </a:r>
            <a:r>
              <a:rPr lang="ru-RU" dirty="0" err="1" smtClean="0"/>
              <a:t>популяцій</a:t>
            </a:r>
            <a:r>
              <a:rPr lang="ru-RU" dirty="0" smtClean="0"/>
              <a:t>, </a:t>
            </a:r>
            <a:r>
              <a:rPr lang="ru-RU" dirty="0" err="1" smtClean="0"/>
              <a:t>їхні</a:t>
            </a:r>
            <a:r>
              <a:rPr lang="ru-RU" dirty="0" smtClean="0"/>
              <a:t> </a:t>
            </a:r>
            <a:r>
              <a:rPr lang="ru-RU" dirty="0" err="1" smtClean="0"/>
              <a:t>механізми</a:t>
            </a:r>
            <a:r>
              <a:rPr lang="ru-RU" dirty="0" smtClean="0"/>
              <a:t> </a:t>
            </a:r>
            <a:r>
              <a:rPr lang="ru-RU" dirty="0" err="1" smtClean="0"/>
              <a:t>саморегуляції</a:t>
            </a:r>
            <a:r>
              <a:rPr lang="ru-RU" dirty="0" smtClean="0"/>
              <a:t>, </a:t>
            </a:r>
            <a:r>
              <a:rPr lang="ru-RU" dirty="0" err="1" smtClean="0"/>
              <a:t>формування</a:t>
            </a:r>
            <a:r>
              <a:rPr lang="ru-RU" dirty="0" smtClean="0"/>
              <a:t> </a:t>
            </a:r>
            <a:r>
              <a:rPr lang="ru-RU" dirty="0" err="1" smtClean="0"/>
              <a:t>адаптацій</a:t>
            </a:r>
            <a:r>
              <a:rPr lang="ru-RU" dirty="0" smtClean="0"/>
              <a:t> та </a:t>
            </a:r>
            <a:r>
              <a:rPr lang="ru-RU" dirty="0" err="1" smtClean="0"/>
              <a:t>ін</a:t>
            </a:r>
            <a:r>
              <a:rPr lang="ru-RU" dirty="0" smtClean="0"/>
              <a:t>. </a:t>
            </a:r>
          </a:p>
          <a:p>
            <a:r>
              <a:rPr lang="ru-RU" b="1" dirty="0" err="1" smtClean="0"/>
              <a:t>Демекологічні</a:t>
            </a:r>
            <a:r>
              <a:rPr lang="ru-RU" b="1" dirty="0" smtClean="0"/>
              <a:t> </a:t>
            </a:r>
            <a:r>
              <a:rPr lang="ru-RU" b="1" dirty="0" err="1" smtClean="0"/>
              <a:t>закони</a:t>
            </a:r>
            <a:r>
              <a:rPr lang="ru-RU" dirty="0" smtClean="0"/>
              <a:t> - </a:t>
            </a:r>
            <a:r>
              <a:rPr lang="ru-RU" dirty="0" err="1" smtClean="0"/>
              <a:t>це</a:t>
            </a:r>
            <a:r>
              <a:rPr lang="ru-RU" dirty="0" smtClean="0"/>
              <a:t> </a:t>
            </a:r>
            <a:r>
              <a:rPr lang="ru-RU" dirty="0" err="1" smtClean="0"/>
              <a:t>закономірності</a:t>
            </a:r>
            <a:r>
              <a:rPr lang="ru-RU" dirty="0" smtClean="0"/>
              <a:t> </a:t>
            </a:r>
            <a:r>
              <a:rPr lang="ru-RU" dirty="0" err="1" smtClean="0"/>
              <a:t>екологічних</a:t>
            </a:r>
            <a:r>
              <a:rPr lang="ru-RU" dirty="0" smtClean="0"/>
              <a:t> </a:t>
            </a:r>
            <a:r>
              <a:rPr lang="ru-RU" dirty="0" err="1" smtClean="0"/>
              <a:t>явищ</a:t>
            </a:r>
            <a:r>
              <a:rPr lang="ru-RU" dirty="0" smtClean="0"/>
              <a:t> на </a:t>
            </a:r>
            <a:r>
              <a:rPr lang="ru-RU" dirty="0" err="1" smtClean="0"/>
              <a:t>рівні</a:t>
            </a:r>
            <a:r>
              <a:rPr lang="ru-RU" dirty="0" smtClean="0"/>
              <a:t> </a:t>
            </a:r>
            <a:r>
              <a:rPr lang="ru-RU" dirty="0" err="1" smtClean="0"/>
              <a:t>популяцій</a:t>
            </a:r>
            <a:r>
              <a:rPr lang="ru-RU" dirty="0" smtClean="0"/>
              <a:t> та </a:t>
            </a:r>
            <a:r>
              <a:rPr lang="ru-RU" dirty="0" err="1" smtClean="0"/>
              <a:t>видів</a:t>
            </a:r>
            <a:r>
              <a:rPr lang="ru-RU" dirty="0" smtClean="0"/>
              <a:t>. </a:t>
            </a:r>
            <a:r>
              <a:rPr lang="ru-RU" b="1" i="1" dirty="0" smtClean="0"/>
              <a:t>з</a:t>
            </a:r>
            <a:r>
              <a:rPr lang="ru-RU" b="1" i="1" dirty="0" smtClean="0"/>
              <a:t>акон </a:t>
            </a:r>
            <a:r>
              <a:rPr lang="ru-RU" b="1" i="1" dirty="0" err="1" smtClean="0"/>
              <a:t>обмеженого</a:t>
            </a:r>
            <a:r>
              <a:rPr lang="ru-RU" b="1" i="1" dirty="0" smtClean="0"/>
              <a:t> росту, </a:t>
            </a:r>
          </a:p>
          <a:p>
            <a:r>
              <a:rPr lang="ru-RU" b="1" i="1" dirty="0" smtClean="0"/>
              <a:t>закон </a:t>
            </a:r>
            <a:r>
              <a:rPr lang="ru-RU" b="1" i="1" dirty="0" err="1" smtClean="0"/>
              <a:t>Гаузе</a:t>
            </a:r>
            <a:r>
              <a:rPr lang="ru-RU" b="1" i="1" dirty="0" smtClean="0"/>
              <a:t>, </a:t>
            </a:r>
          </a:p>
          <a:p>
            <a:r>
              <a:rPr lang="ru-RU" b="1" i="1" dirty="0" smtClean="0"/>
              <a:t>правило Бергмана, </a:t>
            </a:r>
          </a:p>
          <a:p>
            <a:r>
              <a:rPr lang="ru-RU" b="1" i="1" dirty="0" smtClean="0"/>
              <a:t>правило Алена</a:t>
            </a:r>
            <a:r>
              <a:rPr lang="ru-RU" dirty="0" smtClean="0"/>
              <a:t> </a:t>
            </a:r>
            <a:r>
              <a:rPr lang="ru-RU" dirty="0" err="1" smtClean="0"/>
              <a:t>є</a:t>
            </a:r>
            <a:r>
              <a:rPr lang="ru-RU" dirty="0" smtClean="0"/>
              <a:t> прикладами </a:t>
            </a:r>
            <a:r>
              <a:rPr lang="ru-RU" dirty="0" err="1" smtClean="0"/>
              <a:t>законів</a:t>
            </a:r>
            <a:r>
              <a:rPr lang="ru-RU" dirty="0" smtClean="0"/>
              <a:t> </a:t>
            </a:r>
            <a:r>
              <a:rPr lang="ru-RU" dirty="0" err="1" smtClean="0"/>
              <a:t>популяційної</a:t>
            </a:r>
            <a:r>
              <a:rPr lang="ru-RU" dirty="0" smtClean="0"/>
              <a:t> </a:t>
            </a:r>
            <a:r>
              <a:rPr lang="ru-RU" dirty="0" err="1" smtClean="0"/>
              <a:t>екології</a:t>
            </a:r>
            <a:r>
              <a:rPr lang="ru-RU" dirty="0" smtClean="0"/>
              <a:t>.</a:t>
            </a:r>
          </a:p>
          <a:p>
            <a:endParaRPr lang="ru-RU" dirty="0"/>
          </a:p>
        </p:txBody>
      </p:sp>
      <p:pic>
        <p:nvPicPr>
          <p:cNvPr id="4" name="Рисунок 3" descr="Результат пошуку зображень за запитом &quot;ліс&quot;"/>
          <p:cNvPicPr/>
          <p:nvPr/>
        </p:nvPicPr>
        <p:blipFill>
          <a:blip r:embed="rId2" cstate="print"/>
          <a:srcRect/>
          <a:stretch>
            <a:fillRect/>
          </a:stretch>
        </p:blipFill>
        <p:spPr bwMode="auto">
          <a:xfrm>
            <a:off x="6228184" y="4869160"/>
            <a:ext cx="2619375" cy="1743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Закон </a:t>
            </a:r>
            <a:r>
              <a:rPr lang="ru-RU" b="1" i="1" dirty="0" err="1" smtClean="0"/>
              <a:t>обмеженого</a:t>
            </a:r>
            <a:r>
              <a:rPr lang="ru-RU" b="1" i="1" dirty="0" smtClean="0"/>
              <a:t> росту</a:t>
            </a:r>
            <a:endParaRPr lang="ru-RU" dirty="0"/>
          </a:p>
        </p:txBody>
      </p:sp>
      <p:sp>
        <p:nvSpPr>
          <p:cNvPr id="4" name="Содержимое 3"/>
          <p:cNvSpPr>
            <a:spLocks noGrp="1"/>
          </p:cNvSpPr>
          <p:nvPr>
            <p:ph sz="quarter" idx="1"/>
          </p:nvPr>
        </p:nvSpPr>
        <p:spPr/>
        <p:txBody>
          <a:bodyPr>
            <a:normAutofit fontScale="85000" lnSpcReduction="20000"/>
          </a:bodyPr>
          <a:lstStyle/>
          <a:p>
            <a:r>
              <a:rPr lang="ru-RU" dirty="0" smtClean="0"/>
              <a:t>закон </a:t>
            </a:r>
            <a:r>
              <a:rPr lang="ru-RU" dirty="0" err="1" smtClean="0"/>
              <a:t>сформульований</a:t>
            </a:r>
            <a:r>
              <a:rPr lang="ru-RU" dirty="0" smtClean="0"/>
              <a:t> </a:t>
            </a:r>
          </a:p>
          <a:p>
            <a:r>
              <a:rPr lang="ru-RU" b="1" dirty="0" smtClean="0"/>
              <a:t>Ч</a:t>
            </a:r>
            <a:r>
              <a:rPr lang="uk-UA" b="1" dirty="0" err="1" smtClean="0"/>
              <a:t>арлзом</a:t>
            </a:r>
            <a:r>
              <a:rPr lang="ru-RU" b="1" dirty="0" smtClean="0"/>
              <a:t> </a:t>
            </a:r>
            <a:r>
              <a:rPr lang="ru-RU" b="1" dirty="0" err="1" smtClean="0"/>
              <a:t>Дарвіном</a:t>
            </a:r>
            <a:r>
              <a:rPr lang="ru-RU" b="1" dirty="0" smtClean="0"/>
              <a:t> </a:t>
            </a:r>
            <a:r>
              <a:rPr lang="ru-RU" dirty="0" smtClean="0"/>
              <a:t>у </a:t>
            </a:r>
            <a:r>
              <a:rPr lang="ru-RU" dirty="0" err="1" smtClean="0"/>
              <a:t>праці</a:t>
            </a:r>
            <a:r>
              <a:rPr lang="ru-RU" dirty="0" smtClean="0"/>
              <a:t> «</a:t>
            </a:r>
            <a:r>
              <a:rPr lang="ru-RU" dirty="0" err="1" smtClean="0"/>
              <a:t>Походження</a:t>
            </a:r>
            <a:r>
              <a:rPr lang="ru-RU" dirty="0" smtClean="0"/>
              <a:t> </a:t>
            </a:r>
            <a:r>
              <a:rPr lang="ru-RU" dirty="0" err="1" smtClean="0"/>
              <a:t>видів</a:t>
            </a:r>
            <a:r>
              <a:rPr lang="ru-RU" dirty="0" smtClean="0"/>
              <a:t>» (1859):</a:t>
            </a:r>
          </a:p>
          <a:p>
            <a:r>
              <a:rPr lang="ru-RU" dirty="0" smtClean="0"/>
              <a:t>"не </a:t>
            </a:r>
            <a:r>
              <a:rPr lang="ru-RU" dirty="0" err="1" smtClean="0"/>
              <a:t>існує</a:t>
            </a:r>
            <a:r>
              <a:rPr lang="ru-RU" dirty="0" smtClean="0"/>
              <a:t> </a:t>
            </a:r>
            <a:r>
              <a:rPr lang="ru-RU" dirty="0" err="1" smtClean="0"/>
              <a:t>жодного</a:t>
            </a:r>
            <a:r>
              <a:rPr lang="ru-RU" dirty="0" smtClean="0"/>
              <a:t> </a:t>
            </a:r>
            <a:r>
              <a:rPr lang="ru-RU" dirty="0" err="1" smtClean="0"/>
              <a:t>винятку</a:t>
            </a:r>
            <a:r>
              <a:rPr lang="ru-RU" dirty="0" smtClean="0"/>
              <a:t> </a:t>
            </a:r>
            <a:r>
              <a:rPr lang="ru-RU" dirty="0" err="1" smtClean="0"/>
              <a:t>з</a:t>
            </a:r>
            <a:r>
              <a:rPr lang="ru-RU" dirty="0" smtClean="0"/>
              <a:t> правила, за </a:t>
            </a:r>
            <a:r>
              <a:rPr lang="ru-RU" dirty="0" err="1" smtClean="0"/>
              <a:t>яким</a:t>
            </a:r>
            <a:r>
              <a:rPr lang="ru-RU" dirty="0" smtClean="0"/>
              <a:t> </a:t>
            </a:r>
            <a:r>
              <a:rPr lang="ru-RU" dirty="0" err="1" smtClean="0"/>
              <a:t>будь-яка</a:t>
            </a:r>
            <a:r>
              <a:rPr lang="ru-RU" dirty="0" smtClean="0"/>
              <a:t> </a:t>
            </a:r>
            <a:r>
              <a:rPr lang="ru-RU" dirty="0" err="1" smtClean="0"/>
              <a:t>органічна</a:t>
            </a:r>
            <a:r>
              <a:rPr lang="ru-RU" dirty="0" smtClean="0"/>
              <a:t> </a:t>
            </a:r>
            <a:r>
              <a:rPr lang="ru-RU" dirty="0" err="1" smtClean="0"/>
              <a:t>істота</a:t>
            </a:r>
            <a:r>
              <a:rPr lang="ru-RU" dirty="0" smtClean="0"/>
              <a:t> </a:t>
            </a:r>
            <a:r>
              <a:rPr lang="ru-RU" dirty="0" err="1" smtClean="0"/>
              <a:t>природно</a:t>
            </a:r>
            <a:r>
              <a:rPr lang="ru-RU" dirty="0" smtClean="0"/>
              <a:t> </a:t>
            </a:r>
            <a:r>
              <a:rPr lang="ru-RU" dirty="0" err="1" smtClean="0"/>
              <a:t>розмножується</a:t>
            </a:r>
            <a:r>
              <a:rPr lang="ru-RU" dirty="0" smtClean="0"/>
              <a:t> в </a:t>
            </a:r>
            <a:r>
              <a:rPr lang="ru-RU" dirty="0" err="1" smtClean="0"/>
              <a:t>настільки</a:t>
            </a:r>
            <a:r>
              <a:rPr lang="ru-RU" dirty="0" smtClean="0"/>
              <a:t> </a:t>
            </a:r>
            <a:r>
              <a:rPr lang="ru-RU" dirty="0" err="1" smtClean="0"/>
              <a:t>швидкій</a:t>
            </a:r>
            <a:r>
              <a:rPr lang="ru-RU" dirty="0" smtClean="0"/>
              <a:t> </a:t>
            </a:r>
            <a:r>
              <a:rPr lang="ru-RU" dirty="0" err="1" smtClean="0"/>
              <a:t>прогресії</a:t>
            </a:r>
            <a:r>
              <a:rPr lang="ru-RU" dirty="0" smtClean="0"/>
              <a:t> (</a:t>
            </a:r>
            <a:r>
              <a:rPr lang="ru-RU" dirty="0" err="1" smtClean="0"/>
              <a:t>геометричній</a:t>
            </a:r>
            <a:r>
              <a:rPr lang="ru-RU" dirty="0" smtClean="0"/>
              <a:t>), </a:t>
            </a:r>
            <a:r>
              <a:rPr lang="ru-RU" dirty="0" err="1" smtClean="0"/>
              <a:t>що</a:t>
            </a:r>
            <a:r>
              <a:rPr lang="ru-RU" dirty="0" smtClean="0"/>
              <a:t>, </a:t>
            </a:r>
            <a:r>
              <a:rPr lang="ru-RU" dirty="0" err="1" smtClean="0"/>
              <a:t>якби</a:t>
            </a:r>
            <a:r>
              <a:rPr lang="ru-RU" dirty="0" smtClean="0"/>
              <a:t> вона не </a:t>
            </a:r>
            <a:r>
              <a:rPr lang="ru-RU" dirty="0" err="1" smtClean="0"/>
              <a:t>піддавалася</a:t>
            </a:r>
            <a:r>
              <a:rPr lang="ru-RU" dirty="0" smtClean="0"/>
              <a:t> </a:t>
            </a:r>
            <a:r>
              <a:rPr lang="ru-RU" dirty="0" err="1" smtClean="0"/>
              <a:t>винищуванню</a:t>
            </a:r>
            <a:r>
              <a:rPr lang="ru-RU" dirty="0" smtClean="0"/>
              <a:t>, потомство </a:t>
            </a:r>
            <a:r>
              <a:rPr lang="ru-RU" dirty="0" err="1" smtClean="0"/>
              <a:t>однієї</a:t>
            </a:r>
            <a:r>
              <a:rPr lang="ru-RU" dirty="0" smtClean="0"/>
              <a:t> пари </a:t>
            </a:r>
            <a:r>
              <a:rPr lang="ru-RU" dirty="0" err="1" smtClean="0"/>
              <a:t>дуже</a:t>
            </a:r>
            <a:r>
              <a:rPr lang="ru-RU" dirty="0" smtClean="0"/>
              <a:t> скоро </a:t>
            </a:r>
            <a:r>
              <a:rPr lang="ru-RU" dirty="0" err="1" smtClean="0"/>
              <a:t>заповнило</a:t>
            </a:r>
            <a:r>
              <a:rPr lang="ru-RU" dirty="0" smtClean="0"/>
              <a:t> б </a:t>
            </a:r>
            <a:r>
              <a:rPr lang="ru-RU" dirty="0" err="1" smtClean="0"/>
              <a:t>усю</a:t>
            </a:r>
            <a:r>
              <a:rPr lang="ru-RU" dirty="0" smtClean="0"/>
              <a:t> </a:t>
            </a:r>
            <a:r>
              <a:rPr lang="ru-RU" dirty="0" err="1" smtClean="0"/>
              <a:t>земну</a:t>
            </a:r>
            <a:r>
              <a:rPr lang="ru-RU" dirty="0" smtClean="0"/>
              <a:t> кулю".</a:t>
            </a:r>
          </a:p>
          <a:p>
            <a:endParaRPr lang="ru-RU" dirty="0"/>
          </a:p>
        </p:txBody>
      </p:sp>
      <p:pic>
        <p:nvPicPr>
          <p:cNvPr id="6" name="Рисунок 5" descr="Результат пошуку зображень за запитом &quot;Дарвін чарльз фото&quot;"/>
          <p:cNvPicPr/>
          <p:nvPr/>
        </p:nvPicPr>
        <p:blipFill>
          <a:blip r:embed="rId2" cstate="print"/>
          <a:srcRect/>
          <a:stretch>
            <a:fillRect/>
          </a:stretch>
        </p:blipFill>
        <p:spPr bwMode="auto">
          <a:xfrm>
            <a:off x="7524328" y="260648"/>
            <a:ext cx="1130031" cy="1514475"/>
          </a:xfrm>
          <a:prstGeom prst="rect">
            <a:avLst/>
          </a:prstGeom>
          <a:noFill/>
          <a:ln w="9525">
            <a:noFill/>
            <a:miter lim="800000"/>
            <a:headEnd/>
            <a:tailEnd/>
          </a:ln>
        </p:spPr>
      </p:pic>
      <p:pic>
        <p:nvPicPr>
          <p:cNvPr id="7" name="Рисунок 2" descr="Пов’язане зображення"/>
          <p:cNvPicPr>
            <a:picLocks noGrp="1" noChangeAspect="1" noChangeArrowheads="1"/>
          </p:cNvPicPr>
          <p:nvPr>
            <p:ph sz="quarter" idx="2"/>
          </p:nvPr>
        </p:nvPicPr>
        <p:blipFill>
          <a:blip r:embed="rId3" cstate="print"/>
          <a:srcRect/>
          <a:stretch>
            <a:fillRect/>
          </a:stretch>
        </p:blipFill>
        <p:spPr bwMode="auto">
          <a:xfrm>
            <a:off x="4572000" y="3645024"/>
            <a:ext cx="4237671" cy="2821510"/>
          </a:xfrm>
          <a:prstGeom prst="rect">
            <a:avLst/>
          </a:prstGeom>
          <a:noFill/>
          <a:ln w="9525">
            <a:noFill/>
            <a:miter lim="800000"/>
            <a:headEnd/>
            <a:tailEnd/>
          </a:ln>
        </p:spPr>
      </p:pic>
      <p:pic>
        <p:nvPicPr>
          <p:cNvPr id="8" name="Рисунок 6" descr="Пов’язане зображення"/>
          <p:cNvPicPr>
            <a:picLocks noChangeAspect="1" noChangeArrowheads="1"/>
          </p:cNvPicPr>
          <p:nvPr/>
        </p:nvPicPr>
        <p:blipFill>
          <a:blip r:embed="rId4" cstate="print"/>
          <a:srcRect/>
          <a:stretch>
            <a:fillRect/>
          </a:stretch>
        </p:blipFill>
        <p:spPr bwMode="auto">
          <a:xfrm>
            <a:off x="4572000" y="1484784"/>
            <a:ext cx="2605088" cy="20669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Закон </a:t>
            </a:r>
            <a:r>
              <a:rPr lang="ru-RU" b="1" i="1" dirty="0" err="1" smtClean="0"/>
              <a:t>Гаузе</a:t>
            </a:r>
            <a:r>
              <a:rPr lang="ru-RU" b="1" i="1" dirty="0" smtClean="0"/>
              <a:t> (</a:t>
            </a:r>
            <a:r>
              <a:rPr lang="ru-RU" b="1" i="1" dirty="0" err="1" smtClean="0"/>
              <a:t>закон</a:t>
            </a:r>
            <a:r>
              <a:rPr lang="ru-RU" b="1" i="1" dirty="0" smtClean="0"/>
              <a:t> </a:t>
            </a:r>
            <a:r>
              <a:rPr lang="ru-RU" b="1" i="1" dirty="0" err="1" smtClean="0"/>
              <a:t>конкуренції</a:t>
            </a:r>
            <a:r>
              <a:rPr lang="ru-RU" b="1" i="1" dirty="0" smtClean="0"/>
              <a:t>)</a:t>
            </a:r>
            <a:endParaRPr lang="ru-RU" dirty="0"/>
          </a:p>
        </p:txBody>
      </p:sp>
      <p:pic>
        <p:nvPicPr>
          <p:cNvPr id="4" name="Picture 2"/>
          <p:cNvPicPr>
            <a:picLocks noGrp="1" noChangeAspect="1" noChangeArrowheads="1"/>
          </p:cNvPicPr>
          <p:nvPr>
            <p:ph sz="quarter" idx="1"/>
          </p:nvPr>
        </p:nvPicPr>
        <p:blipFill rotWithShape="1">
          <a:blip r:embed="rId2" cstate="print">
            <a:duotone>
              <a:prstClr val="black"/>
              <a:schemeClr val="accent3">
                <a:tint val="45000"/>
                <a:satMod val="400000"/>
              </a:schemeClr>
            </a:duotone>
            <a:extLst>
              <a:ext uri="{BEBA8EAE-BF5A-486C-A8C5-ECC9F3942E4B}">
                <a14:imgProps xmlns:a14="http://schemas.microsoft.com/office/drawing/2010/main" xmlns="">
                  <a14:imgLayer r:embed="rId3">
                    <a14:imgEffect>
                      <a14:sharpenSoften amount="25000"/>
                    </a14:imgEffect>
                    <a14:imgEffect>
                      <a14:brightnessContrast contrast="-40000"/>
                    </a14:imgEffect>
                  </a14:imgLayer>
                </a14:imgProps>
              </a:ext>
              <a:ext uri="{28A0092B-C50C-407E-A947-70E740481C1C}">
                <a14:useLocalDpi xmlns:a14="http://schemas.microsoft.com/office/drawing/2010/main" xmlns="" val="0"/>
              </a:ext>
            </a:extLst>
          </a:blip>
          <a:srcRect l="1800" t="27297" r="1458" b="3275"/>
          <a:stretch/>
        </p:blipFill>
        <p:spPr bwMode="auto">
          <a:xfrm>
            <a:off x="1187624" y="1844824"/>
            <a:ext cx="6273895" cy="32062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99592" y="5229201"/>
            <a:ext cx="7704856" cy="1200329"/>
          </a:xfrm>
          <a:prstGeom prst="rect">
            <a:avLst/>
          </a:prstGeom>
          <a:noFill/>
        </p:spPr>
        <p:txBody>
          <a:bodyPr wrap="square" rtlCol="0">
            <a:spAutoFit/>
          </a:bodyPr>
          <a:lstStyle/>
          <a:p>
            <a:pPr lvl="0"/>
            <a:r>
              <a:rPr lang="uk-UA" b="1" dirty="0" smtClean="0"/>
              <a:t>Закон вилучання </a:t>
            </a:r>
            <a:r>
              <a:rPr lang="uk-UA" b="1" dirty="0" err="1" smtClean="0"/>
              <a:t>Гаузе</a:t>
            </a:r>
            <a:r>
              <a:rPr lang="uk-UA" dirty="0" smtClean="0"/>
              <a:t>: два види не можуть існувати в одній і тій самій місцевості, якщо їхні екологічні проблеми ідентичні,тобто,якщо вони займають ту саму екологічну нішу. </a:t>
            </a:r>
            <a:endParaRPr lang="ru-RU" dirty="0" smtClean="0"/>
          </a:p>
          <a:p>
            <a:endParaRPr lang="ru-RU" dirty="0"/>
          </a:p>
        </p:txBody>
      </p:sp>
      <p:pic>
        <p:nvPicPr>
          <p:cNvPr id="6" name="Рисунок 5" descr="Результат пошуку зображень за запитом &quot;гаузе г.ф&quot;"/>
          <p:cNvPicPr/>
          <p:nvPr/>
        </p:nvPicPr>
        <p:blipFill>
          <a:blip r:embed="rId4" cstate="print"/>
          <a:srcRect/>
          <a:stretch>
            <a:fillRect/>
          </a:stretch>
        </p:blipFill>
        <p:spPr bwMode="auto">
          <a:xfrm>
            <a:off x="7884368" y="116632"/>
            <a:ext cx="1115616" cy="1472952"/>
          </a:xfrm>
          <a:prstGeom prst="rect">
            <a:avLst/>
          </a:prstGeom>
          <a:noFill/>
          <a:ln w="9525">
            <a:noFill/>
            <a:miter lim="800000"/>
            <a:headEnd/>
            <a:tailEnd/>
          </a:ln>
        </p:spPr>
      </p:pic>
      <p:sp>
        <p:nvSpPr>
          <p:cNvPr id="7" name="TextBox 6"/>
          <p:cNvSpPr txBox="1"/>
          <p:nvPr/>
        </p:nvSpPr>
        <p:spPr>
          <a:xfrm>
            <a:off x="7668344" y="1844824"/>
            <a:ext cx="1475657" cy="830997"/>
          </a:xfrm>
          <a:prstGeom prst="rect">
            <a:avLst/>
          </a:prstGeom>
          <a:noFill/>
        </p:spPr>
        <p:txBody>
          <a:bodyPr wrap="square" rtlCol="0">
            <a:spAutoFit/>
          </a:bodyPr>
          <a:lstStyle/>
          <a:p>
            <a:r>
              <a:rPr lang="uk-UA" sz="1600" b="1" dirty="0" err="1" smtClean="0"/>
              <a:t>Гаузе</a:t>
            </a:r>
            <a:r>
              <a:rPr lang="uk-UA" sz="1600" b="1" dirty="0" smtClean="0"/>
              <a:t> Георгій </a:t>
            </a:r>
            <a:r>
              <a:rPr lang="uk-UA" sz="1600" b="1" dirty="0" err="1" smtClean="0"/>
              <a:t>Францович</a:t>
            </a:r>
            <a:r>
              <a:rPr lang="uk-UA" sz="1600" dirty="0" smtClean="0"/>
              <a:t> </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Правило Бергмана</a:t>
            </a:r>
            <a:endParaRPr lang="ru-RU" dirty="0"/>
          </a:p>
        </p:txBody>
      </p:sp>
      <p:sp>
        <p:nvSpPr>
          <p:cNvPr id="4" name="Содержимое 3"/>
          <p:cNvSpPr>
            <a:spLocks noGrp="1"/>
          </p:cNvSpPr>
          <p:nvPr>
            <p:ph sz="quarter" idx="1"/>
          </p:nvPr>
        </p:nvSpPr>
        <p:spPr/>
        <p:txBody>
          <a:bodyPr>
            <a:normAutofit fontScale="92500"/>
          </a:bodyPr>
          <a:lstStyle/>
          <a:p>
            <a:r>
              <a:rPr lang="ru-RU" dirty="0" err="1" smtClean="0"/>
              <a:t>Цю</a:t>
            </a:r>
            <a:r>
              <a:rPr lang="ru-RU" dirty="0" smtClean="0"/>
              <a:t> </a:t>
            </a:r>
            <a:r>
              <a:rPr lang="ru-RU" dirty="0" err="1" smtClean="0"/>
              <a:t>закономірність</a:t>
            </a:r>
            <a:r>
              <a:rPr lang="ru-RU" dirty="0" smtClean="0"/>
              <a:t> </a:t>
            </a:r>
            <a:r>
              <a:rPr lang="ru-RU" dirty="0" err="1" smtClean="0"/>
              <a:t>зміни</a:t>
            </a:r>
            <a:r>
              <a:rPr lang="ru-RU" dirty="0" smtClean="0"/>
              <a:t> </a:t>
            </a:r>
            <a:r>
              <a:rPr lang="ru-RU" dirty="0" err="1" smtClean="0"/>
              <a:t>розмірів</a:t>
            </a:r>
            <a:endParaRPr lang="ru-RU" dirty="0" smtClean="0"/>
          </a:p>
          <a:p>
            <a:pPr>
              <a:buNone/>
            </a:pPr>
            <a:r>
              <a:rPr lang="ru-RU" dirty="0" smtClean="0"/>
              <a:t> </a:t>
            </a:r>
            <a:r>
              <a:rPr lang="ru-RU" dirty="0" err="1" smtClean="0"/>
              <a:t>тварин</a:t>
            </a:r>
            <a:r>
              <a:rPr lang="ru-RU" dirty="0" smtClean="0"/>
              <a:t> у </a:t>
            </a:r>
            <a:r>
              <a:rPr lang="ru-RU" dirty="0" err="1" smtClean="0"/>
              <a:t>зв'язку</a:t>
            </a:r>
            <a:r>
              <a:rPr lang="ru-RU" dirty="0" smtClean="0"/>
              <a:t> </a:t>
            </a:r>
            <a:r>
              <a:rPr lang="ru-RU" dirty="0" err="1" smtClean="0"/>
              <a:t>зі</a:t>
            </a:r>
            <a:r>
              <a:rPr lang="ru-RU" dirty="0" smtClean="0"/>
              <a:t> </a:t>
            </a:r>
            <a:r>
              <a:rPr lang="ru-RU" dirty="0" err="1" smtClean="0"/>
              <a:t>змінами</a:t>
            </a:r>
            <a:r>
              <a:rPr lang="ru-RU" dirty="0" smtClean="0"/>
              <a:t> </a:t>
            </a:r>
            <a:r>
              <a:rPr lang="ru-RU" dirty="0" err="1" smtClean="0"/>
              <a:t>температури</a:t>
            </a:r>
            <a:endParaRPr lang="ru-RU" dirty="0" smtClean="0"/>
          </a:p>
          <a:p>
            <a:r>
              <a:rPr lang="ru-RU" dirty="0" err="1" smtClean="0"/>
              <a:t>Встановив</a:t>
            </a:r>
            <a:r>
              <a:rPr lang="ru-RU" dirty="0" smtClean="0"/>
              <a:t> К. Бергман (1847):</a:t>
            </a:r>
          </a:p>
          <a:p>
            <a:r>
              <a:rPr lang="ru-RU" dirty="0" smtClean="0"/>
              <a:t>«у </a:t>
            </a:r>
            <a:r>
              <a:rPr lang="ru-RU" dirty="0" err="1" smtClean="0"/>
              <a:t>тварин</a:t>
            </a:r>
            <a:r>
              <a:rPr lang="ru-RU" dirty="0" smtClean="0"/>
              <a:t> одного виду </a:t>
            </a:r>
            <a:r>
              <a:rPr lang="ru-RU" dirty="0" err="1" smtClean="0"/>
              <a:t>або</a:t>
            </a:r>
            <a:r>
              <a:rPr lang="ru-RU" dirty="0" smtClean="0"/>
              <a:t> </a:t>
            </a:r>
            <a:r>
              <a:rPr lang="ru-RU" dirty="0" err="1" smtClean="0"/>
              <a:t>групи</a:t>
            </a:r>
            <a:r>
              <a:rPr lang="ru-RU" dirty="0" smtClean="0"/>
              <a:t> </a:t>
            </a:r>
            <a:r>
              <a:rPr lang="ru-RU" dirty="0" err="1" smtClean="0"/>
              <a:t>близьких</a:t>
            </a:r>
            <a:r>
              <a:rPr lang="ru-RU" dirty="0" smtClean="0"/>
              <a:t> </a:t>
            </a:r>
            <a:r>
              <a:rPr lang="ru-RU" dirty="0" err="1" smtClean="0"/>
              <a:t>видів</a:t>
            </a:r>
            <a:r>
              <a:rPr lang="ru-RU" dirty="0" smtClean="0"/>
              <a:t> </a:t>
            </a:r>
            <a:r>
              <a:rPr lang="ru-RU" dirty="0" err="1" smtClean="0"/>
              <a:t>розміри</a:t>
            </a:r>
            <a:r>
              <a:rPr lang="ru-RU" dirty="0" smtClean="0"/>
              <a:t> </a:t>
            </a:r>
            <a:r>
              <a:rPr lang="ru-RU" dirty="0" err="1" smtClean="0"/>
              <a:t>тіла</a:t>
            </a:r>
            <a:r>
              <a:rPr lang="ru-RU" dirty="0" smtClean="0"/>
              <a:t> </a:t>
            </a:r>
            <a:r>
              <a:rPr lang="ru-RU" dirty="0" err="1" smtClean="0"/>
              <a:t>більші</a:t>
            </a:r>
            <a:r>
              <a:rPr lang="ru-RU" dirty="0" smtClean="0"/>
              <a:t> у </a:t>
            </a:r>
            <a:r>
              <a:rPr lang="ru-RU" dirty="0" err="1" smtClean="0"/>
              <a:t>холодних</a:t>
            </a:r>
            <a:r>
              <a:rPr lang="ru-RU" dirty="0" smtClean="0"/>
              <a:t> </a:t>
            </a:r>
            <a:r>
              <a:rPr lang="ru-RU" dirty="0" err="1" smtClean="0"/>
              <a:t>частинах</a:t>
            </a:r>
            <a:r>
              <a:rPr lang="ru-RU" dirty="0" smtClean="0"/>
              <a:t> ареалу та </a:t>
            </a:r>
            <a:r>
              <a:rPr lang="ru-RU" dirty="0" err="1" smtClean="0"/>
              <a:t>менші</a:t>
            </a:r>
            <a:r>
              <a:rPr lang="ru-RU" dirty="0" smtClean="0"/>
              <a:t> - у </a:t>
            </a:r>
            <a:r>
              <a:rPr lang="ru-RU" dirty="0" err="1" smtClean="0"/>
              <a:t>теплих</a:t>
            </a:r>
            <a:r>
              <a:rPr lang="ru-RU" dirty="0" smtClean="0"/>
              <a:t>.</a:t>
            </a:r>
          </a:p>
          <a:p>
            <a:endParaRPr lang="ru-RU" dirty="0"/>
          </a:p>
        </p:txBody>
      </p:sp>
      <p:pic>
        <p:nvPicPr>
          <p:cNvPr id="6" name="Содержимое 5" descr="Пов’язане зображення"/>
          <p:cNvPicPr>
            <a:picLocks noGrp="1"/>
          </p:cNvPicPr>
          <p:nvPr>
            <p:ph sz="quarter" idx="2"/>
          </p:nvPr>
        </p:nvPicPr>
        <p:blipFill>
          <a:blip r:embed="rId2" cstate="print"/>
          <a:srcRect/>
          <a:stretch>
            <a:fillRect/>
          </a:stretch>
        </p:blipFill>
        <p:spPr bwMode="auto">
          <a:xfrm>
            <a:off x="4788024" y="1484784"/>
            <a:ext cx="3744416" cy="2592288"/>
          </a:xfrm>
          <a:prstGeom prst="rect">
            <a:avLst/>
          </a:prstGeom>
          <a:noFill/>
          <a:ln w="9525">
            <a:noFill/>
            <a:miter lim="800000"/>
            <a:headEnd/>
            <a:tailEnd/>
          </a:ln>
        </p:spPr>
      </p:pic>
      <p:pic>
        <p:nvPicPr>
          <p:cNvPr id="7" name="Рисунок 6" descr="Пов’язане зображення"/>
          <p:cNvPicPr/>
          <p:nvPr/>
        </p:nvPicPr>
        <p:blipFill>
          <a:blip r:embed="rId3" cstate="print"/>
          <a:srcRect l="7598" t="8964" r="8825" b="55178"/>
          <a:stretch>
            <a:fillRect/>
          </a:stretch>
        </p:blipFill>
        <p:spPr bwMode="auto">
          <a:xfrm>
            <a:off x="4788024" y="4149080"/>
            <a:ext cx="3672408" cy="244827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Правило </a:t>
            </a:r>
            <a:r>
              <a:rPr lang="ru-RU" b="1" dirty="0" err="1" smtClean="0"/>
              <a:t>Глогера</a:t>
            </a:r>
            <a:endParaRPr lang="ru-RU" dirty="0"/>
          </a:p>
        </p:txBody>
      </p:sp>
      <p:sp>
        <p:nvSpPr>
          <p:cNvPr id="3" name="Содержимое 2"/>
          <p:cNvSpPr>
            <a:spLocks noGrp="1"/>
          </p:cNvSpPr>
          <p:nvPr>
            <p:ph sz="quarter" idx="1"/>
          </p:nvPr>
        </p:nvSpPr>
        <p:spPr/>
        <p:txBody>
          <a:bodyPr/>
          <a:lstStyle/>
          <a:p>
            <a:r>
              <a:rPr lang="ru-RU" b="1" dirty="0" smtClean="0"/>
              <a:t>Правило </a:t>
            </a:r>
            <a:r>
              <a:rPr lang="ru-RU" b="1" dirty="0" err="1" smtClean="0"/>
              <a:t>Глогера</a:t>
            </a:r>
            <a:r>
              <a:rPr lang="ru-RU" dirty="0" smtClean="0"/>
              <a:t>  (1833):</a:t>
            </a:r>
          </a:p>
          <a:p>
            <a:r>
              <a:rPr lang="ru-RU" dirty="0" smtClean="0"/>
              <a:t> </a:t>
            </a:r>
            <a:r>
              <a:rPr lang="ru-RU" dirty="0" err="1" smtClean="0"/>
              <a:t>види</a:t>
            </a:r>
            <a:r>
              <a:rPr lang="ru-RU" dirty="0" smtClean="0"/>
              <a:t> </a:t>
            </a:r>
            <a:r>
              <a:rPr lang="ru-RU" dirty="0" err="1" smtClean="0"/>
              <a:t>тварин</a:t>
            </a:r>
            <a:r>
              <a:rPr lang="ru-RU" dirty="0" smtClean="0"/>
              <a:t>, </a:t>
            </a:r>
            <a:r>
              <a:rPr lang="ru-RU" dirty="0" err="1" smtClean="0"/>
              <a:t>які</a:t>
            </a:r>
            <a:r>
              <a:rPr lang="ru-RU" dirty="0" smtClean="0"/>
              <a:t> </a:t>
            </a:r>
            <a:r>
              <a:rPr lang="ru-RU" dirty="0" err="1" smtClean="0"/>
              <a:t>мешкають</a:t>
            </a:r>
            <a:r>
              <a:rPr lang="ru-RU" dirty="0" smtClean="0"/>
              <a:t> у </a:t>
            </a:r>
            <a:r>
              <a:rPr lang="ru-RU" dirty="0" err="1" smtClean="0"/>
              <a:t>теплих</a:t>
            </a:r>
            <a:r>
              <a:rPr lang="ru-RU" dirty="0" smtClean="0"/>
              <a:t> та </a:t>
            </a:r>
            <a:r>
              <a:rPr lang="ru-RU" dirty="0" err="1" smtClean="0"/>
              <a:t>вологих</a:t>
            </a:r>
            <a:r>
              <a:rPr lang="ru-RU" dirty="0" smtClean="0"/>
              <a:t> зонах, </a:t>
            </a:r>
            <a:r>
              <a:rPr lang="ru-RU" dirty="0" err="1" smtClean="0"/>
              <a:t>мають</a:t>
            </a:r>
            <a:r>
              <a:rPr lang="ru-RU" dirty="0" smtClean="0"/>
              <a:t> </a:t>
            </a:r>
            <a:r>
              <a:rPr lang="ru-RU" dirty="0" err="1" smtClean="0"/>
              <a:t>інтенсивнішу</a:t>
            </a:r>
            <a:r>
              <a:rPr lang="ru-RU" dirty="0" smtClean="0"/>
              <a:t> </a:t>
            </a:r>
            <a:r>
              <a:rPr lang="ru-RU" dirty="0" err="1" smtClean="0"/>
              <a:t>пігментацію</a:t>
            </a:r>
            <a:r>
              <a:rPr lang="ru-RU" dirty="0" smtClean="0"/>
              <a:t> </a:t>
            </a:r>
            <a:r>
              <a:rPr lang="ru-RU" dirty="0" err="1" smtClean="0"/>
              <a:t>тіла</a:t>
            </a:r>
            <a:r>
              <a:rPr lang="ru-RU" dirty="0" smtClean="0"/>
              <a:t> (</a:t>
            </a:r>
            <a:r>
              <a:rPr lang="ru-RU" dirty="0" err="1" smtClean="0"/>
              <a:t>найчастіше</a:t>
            </a:r>
            <a:r>
              <a:rPr lang="ru-RU" dirty="0" smtClean="0"/>
              <a:t> </a:t>
            </a:r>
            <a:r>
              <a:rPr lang="ru-RU" dirty="0" err="1" smtClean="0"/>
              <a:t>чорну</a:t>
            </a:r>
            <a:r>
              <a:rPr lang="ru-RU" dirty="0" smtClean="0"/>
              <a:t> </a:t>
            </a:r>
            <a:r>
              <a:rPr lang="ru-RU" dirty="0" err="1" smtClean="0"/>
              <a:t>або</a:t>
            </a:r>
            <a:r>
              <a:rPr lang="ru-RU" dirty="0" smtClean="0"/>
              <a:t> </a:t>
            </a:r>
            <a:r>
              <a:rPr lang="ru-RU" dirty="0" err="1" smtClean="0"/>
              <a:t>темно-коричневу</a:t>
            </a:r>
            <a:r>
              <a:rPr lang="ru-RU" dirty="0" smtClean="0"/>
              <a:t>), </a:t>
            </a:r>
            <a:r>
              <a:rPr lang="ru-RU" dirty="0" err="1" smtClean="0"/>
              <a:t>ніж</a:t>
            </a:r>
            <a:r>
              <a:rPr lang="ru-RU" dirty="0" smtClean="0"/>
              <a:t> </a:t>
            </a:r>
            <a:r>
              <a:rPr lang="ru-RU" dirty="0" err="1" smtClean="0"/>
              <a:t>мешканці</a:t>
            </a:r>
            <a:r>
              <a:rPr lang="ru-RU" dirty="0" smtClean="0"/>
              <a:t> </a:t>
            </a:r>
            <a:r>
              <a:rPr lang="ru-RU" dirty="0" err="1" smtClean="0"/>
              <a:t>холодних</a:t>
            </a:r>
            <a:r>
              <a:rPr lang="ru-RU" dirty="0" smtClean="0"/>
              <a:t> та сухих областей.</a:t>
            </a:r>
          </a:p>
          <a:p>
            <a:endParaRPr lang="ru-RU" dirty="0"/>
          </a:p>
        </p:txBody>
      </p:sp>
      <p:pic>
        <p:nvPicPr>
          <p:cNvPr id="5" name="Содержимое 4" descr="Результат пошуку зображень за запитом &quot;правило глогера фото&quot;"/>
          <p:cNvPicPr>
            <a:picLocks noGrp="1"/>
          </p:cNvPicPr>
          <p:nvPr>
            <p:ph sz="quarter" idx="2"/>
          </p:nvPr>
        </p:nvPicPr>
        <p:blipFill>
          <a:blip r:embed="rId2" cstate="print"/>
          <a:srcRect/>
          <a:stretch>
            <a:fillRect/>
          </a:stretch>
        </p:blipFill>
        <p:spPr bwMode="auto">
          <a:xfrm>
            <a:off x="4427984" y="1700808"/>
            <a:ext cx="3457575" cy="2514600"/>
          </a:xfrm>
          <a:prstGeom prst="rect">
            <a:avLst/>
          </a:prstGeom>
          <a:noFill/>
          <a:ln w="9525">
            <a:noFill/>
            <a:miter lim="800000"/>
            <a:headEnd/>
            <a:tailEnd/>
          </a:ln>
        </p:spPr>
      </p:pic>
      <p:pic>
        <p:nvPicPr>
          <p:cNvPr id="6" name="Рисунок 5" descr="Пов’язане зображення"/>
          <p:cNvPicPr/>
          <p:nvPr/>
        </p:nvPicPr>
        <p:blipFill>
          <a:blip r:embed="rId3" cstate="print"/>
          <a:srcRect l="11676" t="27278" r="21190" b="10372"/>
          <a:stretch>
            <a:fillRect/>
          </a:stretch>
        </p:blipFill>
        <p:spPr bwMode="auto">
          <a:xfrm>
            <a:off x="4644008" y="4221088"/>
            <a:ext cx="3096344" cy="216024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Правило Алена (</a:t>
            </a:r>
            <a:r>
              <a:rPr lang="ru-RU" dirty="0" smtClean="0"/>
              <a:t>1877)</a:t>
            </a:r>
            <a:endParaRPr lang="ru-RU" dirty="0"/>
          </a:p>
        </p:txBody>
      </p:sp>
      <p:sp>
        <p:nvSpPr>
          <p:cNvPr id="6" name="Содержимое 5"/>
          <p:cNvSpPr>
            <a:spLocks noGrp="1"/>
          </p:cNvSpPr>
          <p:nvPr>
            <p:ph sz="quarter" idx="1"/>
          </p:nvPr>
        </p:nvSpPr>
        <p:spPr>
          <a:xfrm>
            <a:off x="457200" y="1600200"/>
            <a:ext cx="4978896" cy="4873752"/>
          </a:xfrm>
        </p:spPr>
        <p:txBody>
          <a:bodyPr>
            <a:normAutofit fontScale="70000" lnSpcReduction="20000"/>
          </a:bodyPr>
          <a:lstStyle/>
          <a:p>
            <a:r>
              <a:rPr lang="ru-RU" dirty="0" smtClean="0"/>
              <a:t>у </a:t>
            </a:r>
            <a:r>
              <a:rPr lang="ru-RU" dirty="0" err="1" smtClean="0"/>
              <a:t>теплокровних</a:t>
            </a:r>
            <a:r>
              <a:rPr lang="ru-RU" dirty="0" smtClean="0"/>
              <a:t> </a:t>
            </a:r>
            <a:r>
              <a:rPr lang="ru-RU" dirty="0" err="1" smtClean="0"/>
              <a:t>тварин</a:t>
            </a:r>
            <a:r>
              <a:rPr lang="ru-RU" dirty="0" smtClean="0"/>
              <a:t> </a:t>
            </a:r>
            <a:r>
              <a:rPr lang="ru-RU" dirty="0" err="1" smtClean="0"/>
              <a:t>ті</a:t>
            </a:r>
            <a:r>
              <a:rPr lang="ru-RU" dirty="0" smtClean="0"/>
              <a:t> </a:t>
            </a:r>
            <a:r>
              <a:rPr lang="ru-RU" dirty="0" err="1" smtClean="0"/>
              <a:t>частини</a:t>
            </a:r>
            <a:r>
              <a:rPr lang="ru-RU" dirty="0" smtClean="0"/>
              <a:t> </a:t>
            </a:r>
            <a:r>
              <a:rPr lang="ru-RU" dirty="0" err="1" smtClean="0"/>
              <a:t>тіла</a:t>
            </a:r>
            <a:r>
              <a:rPr lang="ru-RU" dirty="0" smtClean="0"/>
              <a:t>, </a:t>
            </a:r>
            <a:r>
              <a:rPr lang="ru-RU" dirty="0" err="1" smtClean="0"/>
              <a:t>що</a:t>
            </a:r>
            <a:r>
              <a:rPr lang="ru-RU" dirty="0" smtClean="0"/>
              <a:t> </a:t>
            </a:r>
            <a:r>
              <a:rPr lang="ru-RU" dirty="0" err="1" smtClean="0"/>
              <a:t>виступають</a:t>
            </a:r>
            <a:r>
              <a:rPr lang="ru-RU" dirty="0" smtClean="0"/>
              <a:t>, </a:t>
            </a:r>
            <a:r>
              <a:rPr lang="ru-RU" dirty="0" err="1" smtClean="0"/>
              <a:t>у</a:t>
            </a:r>
            <a:r>
              <a:rPr lang="ru-RU" dirty="0" smtClean="0"/>
              <a:t> холодному </a:t>
            </a:r>
            <a:r>
              <a:rPr lang="ru-RU" dirty="0" err="1" smtClean="0"/>
              <a:t>кліматі</a:t>
            </a:r>
            <a:r>
              <a:rPr lang="ru-RU" dirty="0" smtClean="0"/>
              <a:t> </a:t>
            </a:r>
            <a:r>
              <a:rPr lang="ru-RU" dirty="0" err="1" smtClean="0"/>
              <a:t>є</a:t>
            </a:r>
            <a:r>
              <a:rPr lang="ru-RU" dirty="0" smtClean="0"/>
              <a:t> </a:t>
            </a:r>
            <a:r>
              <a:rPr lang="ru-RU" dirty="0" err="1" smtClean="0"/>
              <a:t>коротшими</a:t>
            </a:r>
            <a:r>
              <a:rPr lang="ru-RU" dirty="0" smtClean="0"/>
              <a:t> </a:t>
            </a:r>
            <a:r>
              <a:rPr lang="ru-RU" dirty="0" err="1" smtClean="0"/>
              <a:t>аніж</a:t>
            </a:r>
            <a:r>
              <a:rPr lang="ru-RU" dirty="0" smtClean="0"/>
              <a:t> в </a:t>
            </a:r>
            <a:r>
              <a:rPr lang="ru-RU" dirty="0" err="1" smtClean="0"/>
              <a:t>аналогічних</a:t>
            </a:r>
            <a:r>
              <a:rPr lang="ru-RU" dirty="0" smtClean="0"/>
              <a:t> </a:t>
            </a:r>
            <a:r>
              <a:rPr lang="ru-RU" dirty="0" err="1" smtClean="0"/>
              <a:t>видів</a:t>
            </a:r>
            <a:r>
              <a:rPr lang="ru-RU" dirty="0" smtClean="0"/>
              <a:t> у теплому. </a:t>
            </a:r>
          </a:p>
          <a:p>
            <a:r>
              <a:rPr lang="ru-RU" dirty="0" err="1" smtClean="0"/>
              <a:t>Завдяки</a:t>
            </a:r>
            <a:r>
              <a:rPr lang="ru-RU" dirty="0" smtClean="0"/>
              <a:t> </a:t>
            </a:r>
            <a:r>
              <a:rPr lang="ru-RU" dirty="0" err="1" smtClean="0"/>
              <a:t>цьому</a:t>
            </a:r>
            <a:r>
              <a:rPr lang="ru-RU" dirty="0" smtClean="0"/>
              <a:t> </a:t>
            </a:r>
            <a:r>
              <a:rPr lang="ru-RU" dirty="0" err="1" smtClean="0"/>
              <a:t>тварини</a:t>
            </a:r>
            <a:r>
              <a:rPr lang="ru-RU" dirty="0" smtClean="0"/>
              <a:t>, </a:t>
            </a:r>
            <a:r>
              <a:rPr lang="ru-RU" dirty="0" err="1" smtClean="0"/>
              <a:t>що</a:t>
            </a:r>
            <a:r>
              <a:rPr lang="ru-RU" dirty="0" smtClean="0"/>
              <a:t> </a:t>
            </a:r>
            <a:r>
              <a:rPr lang="ru-RU" dirty="0" err="1" smtClean="0"/>
              <a:t>мешкають</a:t>
            </a:r>
            <a:r>
              <a:rPr lang="ru-RU" dirty="0" smtClean="0"/>
              <a:t> у </a:t>
            </a:r>
            <a:r>
              <a:rPr lang="ru-RU" dirty="0" err="1" smtClean="0"/>
              <a:t>холодних</a:t>
            </a:r>
            <a:r>
              <a:rPr lang="ru-RU" dirty="0" smtClean="0"/>
              <a:t> </a:t>
            </a:r>
            <a:r>
              <a:rPr lang="ru-RU" dirty="0" err="1" smtClean="0"/>
              <a:t>природних</a:t>
            </a:r>
            <a:r>
              <a:rPr lang="ru-RU" dirty="0" smtClean="0"/>
              <a:t> </a:t>
            </a:r>
            <a:r>
              <a:rPr lang="ru-RU" dirty="0" err="1" smtClean="0"/>
              <a:t>умовах</a:t>
            </a:r>
            <a:r>
              <a:rPr lang="ru-RU" dirty="0" smtClean="0"/>
              <a:t>, </a:t>
            </a:r>
            <a:r>
              <a:rPr lang="ru-RU" dirty="0" err="1" smtClean="0"/>
              <a:t>набувають</a:t>
            </a:r>
            <a:r>
              <a:rPr lang="ru-RU" dirty="0" smtClean="0"/>
              <a:t> </a:t>
            </a:r>
            <a:r>
              <a:rPr lang="ru-RU" dirty="0" err="1" smtClean="0"/>
              <a:t>меншої</a:t>
            </a:r>
            <a:r>
              <a:rPr lang="ru-RU" dirty="0" smtClean="0"/>
              <a:t> </a:t>
            </a:r>
            <a:r>
              <a:rPr lang="ru-RU" dirty="0" err="1" smtClean="0"/>
              <a:t>питомої</a:t>
            </a:r>
            <a:r>
              <a:rPr lang="ru-RU" dirty="0" smtClean="0"/>
              <a:t> </a:t>
            </a:r>
            <a:r>
              <a:rPr lang="ru-RU" dirty="0" err="1" smtClean="0"/>
              <a:t>поверхні</a:t>
            </a:r>
            <a:r>
              <a:rPr lang="ru-RU" dirty="0" smtClean="0"/>
              <a:t> </a:t>
            </a:r>
            <a:r>
              <a:rPr lang="ru-RU" dirty="0" err="1" smtClean="0"/>
              <a:t>тіла</a:t>
            </a:r>
            <a:r>
              <a:rPr lang="ru-RU" dirty="0" smtClean="0"/>
              <a:t> </a:t>
            </a:r>
            <a:r>
              <a:rPr lang="ru-RU" dirty="0" err="1" smtClean="0"/>
              <a:t>і</a:t>
            </a:r>
            <a:r>
              <a:rPr lang="ru-RU" dirty="0" smtClean="0"/>
              <a:t>, як </a:t>
            </a:r>
            <a:r>
              <a:rPr lang="ru-RU" dirty="0" err="1" smtClean="0"/>
              <a:t>наслідок</a:t>
            </a:r>
            <a:r>
              <a:rPr lang="ru-RU" dirty="0" smtClean="0"/>
              <a:t>, </a:t>
            </a:r>
            <a:r>
              <a:rPr lang="ru-RU" dirty="0" err="1" smtClean="0"/>
              <a:t>менше</a:t>
            </a:r>
            <a:r>
              <a:rPr lang="ru-RU" dirty="0" smtClean="0"/>
              <a:t> </a:t>
            </a:r>
            <a:r>
              <a:rPr lang="ru-RU" dirty="0" err="1" smtClean="0"/>
              <a:t>втрачають</a:t>
            </a:r>
            <a:r>
              <a:rPr lang="ru-RU" dirty="0" smtClean="0"/>
              <a:t> тепла.</a:t>
            </a:r>
          </a:p>
          <a:p>
            <a:r>
              <a:rPr lang="ru-RU" dirty="0" err="1" smtClean="0"/>
              <a:t>Наприклад</a:t>
            </a:r>
            <a:r>
              <a:rPr lang="ru-RU" dirty="0" smtClean="0"/>
              <a:t>, у </a:t>
            </a:r>
            <a:r>
              <a:rPr lang="ru-RU" dirty="0" err="1" smtClean="0"/>
              <a:t>представників</a:t>
            </a:r>
            <a:r>
              <a:rPr lang="ru-RU" dirty="0" smtClean="0"/>
              <a:t> </a:t>
            </a:r>
            <a:r>
              <a:rPr lang="ru-RU" dirty="0" err="1" smtClean="0"/>
              <a:t>родини</a:t>
            </a:r>
            <a:r>
              <a:rPr lang="ru-RU" dirty="0" smtClean="0"/>
              <a:t> </a:t>
            </a:r>
            <a:r>
              <a:rPr lang="ru-RU" dirty="0" err="1" smtClean="0"/>
              <a:t>псових</a:t>
            </a:r>
            <a:r>
              <a:rPr lang="ru-RU" dirty="0" smtClean="0"/>
              <a:t> (</a:t>
            </a:r>
            <a:r>
              <a:rPr lang="ru-RU" dirty="0" err="1" smtClean="0"/>
              <a:t>Canidae</a:t>
            </a:r>
            <a:r>
              <a:rPr lang="ru-RU" dirty="0" smtClean="0"/>
              <a:t>) </a:t>
            </a:r>
            <a:r>
              <a:rPr lang="ru-RU" dirty="0" err="1" smtClean="0"/>
              <a:t>з</a:t>
            </a:r>
            <a:r>
              <a:rPr lang="ru-RU" dirty="0" smtClean="0"/>
              <a:t> </a:t>
            </a:r>
            <a:r>
              <a:rPr lang="ru-RU" dirty="0" err="1" smtClean="0"/>
              <a:t>різних</a:t>
            </a:r>
            <a:r>
              <a:rPr lang="ru-RU" dirty="0" smtClean="0"/>
              <a:t> </a:t>
            </a:r>
            <a:r>
              <a:rPr lang="ru-RU" dirty="0" err="1" smtClean="0"/>
              <a:t>регіонів</a:t>
            </a:r>
            <a:r>
              <a:rPr lang="ru-RU" dirty="0" smtClean="0"/>
              <a:t>, </a:t>
            </a:r>
            <a:r>
              <a:rPr lang="ru-RU" dirty="0" err="1" smtClean="0"/>
              <a:t>найменші</a:t>
            </a:r>
            <a:r>
              <a:rPr lang="ru-RU" dirty="0" smtClean="0"/>
              <a:t> </a:t>
            </a:r>
            <a:r>
              <a:rPr lang="ru-RU" dirty="0" err="1" smtClean="0"/>
              <a:t>вуха</a:t>
            </a:r>
            <a:r>
              <a:rPr lang="ru-RU" dirty="0" smtClean="0"/>
              <a:t> та </a:t>
            </a:r>
            <a:r>
              <a:rPr lang="ru-RU" dirty="0" err="1" smtClean="0"/>
              <a:t>ніс</a:t>
            </a:r>
            <a:r>
              <a:rPr lang="ru-RU" dirty="0" smtClean="0"/>
              <a:t> у  </a:t>
            </a:r>
            <a:r>
              <a:rPr lang="ru-RU" dirty="0" err="1" smtClean="0"/>
              <a:t>блакитного</a:t>
            </a:r>
            <a:r>
              <a:rPr lang="ru-RU" dirty="0" smtClean="0"/>
              <a:t> </a:t>
            </a:r>
            <a:r>
              <a:rPr lang="ru-RU" dirty="0" err="1" smtClean="0"/>
              <a:t>песця</a:t>
            </a:r>
            <a:r>
              <a:rPr lang="ru-RU" dirty="0" smtClean="0"/>
              <a:t> </a:t>
            </a:r>
            <a:r>
              <a:rPr lang="ru-RU" dirty="0" err="1" smtClean="0"/>
              <a:t>з</a:t>
            </a:r>
            <a:r>
              <a:rPr lang="ru-RU" dirty="0" smtClean="0"/>
              <a:t> Арктики, а </a:t>
            </a:r>
            <a:r>
              <a:rPr lang="ru-RU" dirty="0" err="1" smtClean="0"/>
              <a:t>найбільші</a:t>
            </a:r>
            <a:r>
              <a:rPr lang="ru-RU" dirty="0" smtClean="0"/>
              <a:t> - у </a:t>
            </a:r>
            <a:r>
              <a:rPr lang="ru-RU" dirty="0" err="1" smtClean="0"/>
              <a:t>лисиці</a:t>
            </a:r>
            <a:r>
              <a:rPr lang="ru-RU" dirty="0" smtClean="0"/>
              <a:t> </a:t>
            </a:r>
            <a:r>
              <a:rPr lang="ru-RU" dirty="0" err="1" smtClean="0"/>
              <a:t>фенека</a:t>
            </a:r>
            <a:endParaRPr lang="ru-RU" dirty="0" smtClean="0"/>
          </a:p>
          <a:p>
            <a:pPr>
              <a:buNone/>
            </a:pPr>
            <a:r>
              <a:rPr lang="ru-RU" dirty="0" smtClean="0"/>
              <a:t>     </a:t>
            </a:r>
            <a:r>
              <a:rPr lang="ru-RU" dirty="0" err="1" smtClean="0"/>
              <a:t>з</a:t>
            </a:r>
            <a:r>
              <a:rPr lang="ru-RU" dirty="0" smtClean="0"/>
              <a:t> </a:t>
            </a:r>
            <a:r>
              <a:rPr lang="ru-RU" dirty="0" err="1" smtClean="0"/>
              <a:t>пустелі</a:t>
            </a:r>
            <a:r>
              <a:rPr lang="ru-RU" dirty="0" smtClean="0"/>
              <a:t> </a:t>
            </a:r>
            <a:r>
              <a:rPr lang="ru-RU" dirty="0" err="1" smtClean="0"/>
              <a:t>Північної</a:t>
            </a:r>
            <a:r>
              <a:rPr lang="ru-RU" dirty="0" smtClean="0"/>
              <a:t> Африки.</a:t>
            </a:r>
          </a:p>
          <a:p>
            <a:r>
              <a:rPr lang="ru-RU" dirty="0" smtClean="0"/>
              <a:t>Правило Алена </a:t>
            </a:r>
            <a:r>
              <a:rPr lang="ru-RU" dirty="0" err="1" smtClean="0"/>
              <a:t>також</a:t>
            </a:r>
            <a:r>
              <a:rPr lang="ru-RU" dirty="0" smtClean="0"/>
              <a:t> </a:t>
            </a:r>
            <a:r>
              <a:rPr lang="ru-RU" dirty="0" err="1" smtClean="0"/>
              <a:t>виконується</a:t>
            </a:r>
            <a:r>
              <a:rPr lang="ru-RU" dirty="0" smtClean="0"/>
              <a:t> в </a:t>
            </a:r>
            <a:r>
              <a:rPr lang="ru-RU" dirty="0" err="1" smtClean="0"/>
              <a:t>людській</a:t>
            </a:r>
            <a:r>
              <a:rPr lang="ru-RU" dirty="0" smtClean="0"/>
              <a:t> </a:t>
            </a:r>
            <a:r>
              <a:rPr lang="ru-RU" dirty="0" err="1" smtClean="0"/>
              <a:t>популяції</a:t>
            </a:r>
            <a:r>
              <a:rPr lang="ru-RU" dirty="0" smtClean="0"/>
              <a:t>: </a:t>
            </a:r>
            <a:r>
              <a:rPr lang="ru-RU" dirty="0" err="1" smtClean="0"/>
              <a:t>найкоротші</a:t>
            </a:r>
            <a:r>
              <a:rPr lang="ru-RU" dirty="0" smtClean="0"/>
              <a:t> (</a:t>
            </a:r>
            <a:r>
              <a:rPr lang="ru-RU" dirty="0" err="1" smtClean="0"/>
              <a:t>відносно</a:t>
            </a:r>
            <a:r>
              <a:rPr lang="ru-RU" dirty="0" smtClean="0"/>
              <a:t> </a:t>
            </a:r>
            <a:r>
              <a:rPr lang="ru-RU" dirty="0" err="1" smtClean="0"/>
              <a:t>розмірів</a:t>
            </a:r>
            <a:r>
              <a:rPr lang="ru-RU" dirty="0" smtClean="0"/>
              <a:t> </a:t>
            </a:r>
            <a:r>
              <a:rPr lang="ru-RU" dirty="0" err="1" smtClean="0"/>
              <a:t>тіла</a:t>
            </a:r>
            <a:r>
              <a:rPr lang="ru-RU" dirty="0" smtClean="0"/>
              <a:t>) руки, ноги та </a:t>
            </a:r>
            <a:r>
              <a:rPr lang="ru-RU" dirty="0" err="1" smtClean="0"/>
              <a:t>ніс</a:t>
            </a:r>
            <a:r>
              <a:rPr lang="ru-RU" dirty="0" smtClean="0"/>
              <a:t> </a:t>
            </a:r>
            <a:r>
              <a:rPr lang="ru-RU" dirty="0" err="1" smtClean="0"/>
              <a:t>притаманні</a:t>
            </a:r>
            <a:r>
              <a:rPr lang="ru-RU" dirty="0" smtClean="0"/>
              <a:t> аборигенам </a:t>
            </a:r>
            <a:r>
              <a:rPr lang="ru-RU" dirty="0" err="1" smtClean="0"/>
              <a:t>Гренландії</a:t>
            </a:r>
            <a:r>
              <a:rPr lang="ru-RU" dirty="0" smtClean="0"/>
              <a:t>, а </a:t>
            </a:r>
            <a:r>
              <a:rPr lang="ru-RU" dirty="0" err="1" smtClean="0"/>
              <a:t>найдовші</a:t>
            </a:r>
            <a:r>
              <a:rPr lang="ru-RU" dirty="0" smtClean="0"/>
              <a:t> руки та ноги - народу </a:t>
            </a:r>
            <a:r>
              <a:rPr lang="ru-RU" dirty="0" err="1" smtClean="0"/>
              <a:t>Масаї</a:t>
            </a:r>
            <a:r>
              <a:rPr lang="ru-RU" dirty="0" smtClean="0"/>
              <a:t>, </a:t>
            </a:r>
            <a:r>
              <a:rPr lang="ru-RU" dirty="0" err="1" smtClean="0"/>
              <a:t>що</a:t>
            </a:r>
            <a:r>
              <a:rPr lang="ru-RU" dirty="0" smtClean="0"/>
              <a:t> </a:t>
            </a:r>
            <a:r>
              <a:rPr lang="ru-RU" dirty="0" err="1" smtClean="0"/>
              <a:t>розселений</a:t>
            </a:r>
            <a:r>
              <a:rPr lang="ru-RU" dirty="0" smtClean="0"/>
              <a:t>, в основному, в </a:t>
            </a:r>
            <a:r>
              <a:rPr lang="ru-RU" dirty="0" err="1" smtClean="0"/>
              <a:t>Кенії</a:t>
            </a:r>
            <a:r>
              <a:rPr lang="ru-RU" dirty="0" smtClean="0"/>
              <a:t> та </a:t>
            </a:r>
            <a:r>
              <a:rPr lang="ru-RU" dirty="0" err="1" smtClean="0"/>
              <a:t>північній</a:t>
            </a:r>
            <a:r>
              <a:rPr lang="ru-RU" dirty="0" smtClean="0"/>
              <a:t> </a:t>
            </a:r>
            <a:r>
              <a:rPr lang="ru-RU" dirty="0" err="1" smtClean="0"/>
              <a:t>Танзанії</a:t>
            </a:r>
            <a:r>
              <a:rPr lang="ru-RU" dirty="0" smtClean="0"/>
              <a:t>.</a:t>
            </a:r>
          </a:p>
          <a:p>
            <a:endParaRPr lang="ru-RU" dirty="0"/>
          </a:p>
        </p:txBody>
      </p:sp>
      <p:pic>
        <p:nvPicPr>
          <p:cNvPr id="4" name="Рисунок 3" descr="Пов’язане зображення"/>
          <p:cNvPicPr/>
          <p:nvPr/>
        </p:nvPicPr>
        <p:blipFill>
          <a:blip r:embed="rId2" cstate="print"/>
          <a:srcRect/>
          <a:stretch>
            <a:fillRect/>
          </a:stretch>
        </p:blipFill>
        <p:spPr bwMode="auto">
          <a:xfrm>
            <a:off x="5364088" y="4293096"/>
            <a:ext cx="3456384" cy="2232248"/>
          </a:xfrm>
          <a:prstGeom prst="rect">
            <a:avLst/>
          </a:prstGeom>
          <a:noFill/>
          <a:ln w="9525">
            <a:noFill/>
            <a:miter lim="800000"/>
            <a:headEnd/>
            <a:tailEnd/>
          </a:ln>
        </p:spPr>
      </p:pic>
      <p:pic>
        <p:nvPicPr>
          <p:cNvPr id="5" name="Рисунок 4" descr="Результат пошуку зображень за запитом &quot;правило бергмана приклади&quot;"/>
          <p:cNvPicPr/>
          <p:nvPr/>
        </p:nvPicPr>
        <p:blipFill>
          <a:blip r:embed="rId3" cstate="print"/>
          <a:srcRect l="8696" t="12543" r="17391" b="14706"/>
          <a:stretch>
            <a:fillRect/>
          </a:stretch>
        </p:blipFill>
        <p:spPr bwMode="auto">
          <a:xfrm>
            <a:off x="5652120" y="1628800"/>
            <a:ext cx="2952328" cy="2448272"/>
          </a:xfrm>
          <a:prstGeom prst="rect">
            <a:avLst/>
          </a:prstGeom>
          <a:noFill/>
          <a:ln w="9525">
            <a:noFill/>
            <a:miter lim="800000"/>
            <a:headEnd/>
            <a:tailEnd/>
          </a:ln>
        </p:spPr>
      </p:pic>
      <p:pic>
        <p:nvPicPr>
          <p:cNvPr id="7" name="Рисунок 6" descr="Пов’язане зображення"/>
          <p:cNvPicPr/>
          <p:nvPr/>
        </p:nvPicPr>
        <p:blipFill>
          <a:blip r:embed="rId4" cstate="print"/>
          <a:srcRect/>
          <a:stretch>
            <a:fillRect/>
          </a:stretch>
        </p:blipFill>
        <p:spPr bwMode="auto">
          <a:xfrm>
            <a:off x="7668344" y="116632"/>
            <a:ext cx="950251" cy="1152128"/>
          </a:xfrm>
          <a:prstGeom prst="rect">
            <a:avLst/>
          </a:prstGeom>
          <a:noFill/>
          <a:ln w="9525">
            <a:noFill/>
            <a:miter lim="800000"/>
            <a:headEnd/>
            <a:tailEnd/>
          </a:ln>
        </p:spPr>
      </p:pic>
      <p:sp>
        <p:nvSpPr>
          <p:cNvPr id="8" name="TextBox 7"/>
          <p:cNvSpPr txBox="1"/>
          <p:nvPr/>
        </p:nvSpPr>
        <p:spPr>
          <a:xfrm>
            <a:off x="7308304" y="1196752"/>
            <a:ext cx="1681871" cy="338554"/>
          </a:xfrm>
          <a:prstGeom prst="rect">
            <a:avLst/>
          </a:prstGeom>
          <a:noFill/>
        </p:spPr>
        <p:txBody>
          <a:bodyPr wrap="square" rtlCol="0">
            <a:spAutoFit/>
          </a:bodyPr>
          <a:lstStyle/>
          <a:p>
            <a:r>
              <a:rPr lang="ru-RU" sz="1600" dirty="0" err="1" smtClean="0"/>
              <a:t>Джоель</a:t>
            </a:r>
            <a:r>
              <a:rPr lang="ru-RU" sz="1600" dirty="0" smtClean="0"/>
              <a:t> Ален</a:t>
            </a:r>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smtClean="0"/>
              <a:t>Синекологічні</a:t>
            </a:r>
            <a:r>
              <a:rPr lang="ru-RU" b="1" dirty="0" smtClean="0"/>
              <a:t> </a:t>
            </a:r>
            <a:r>
              <a:rPr lang="ru-RU" b="1" dirty="0" err="1" smtClean="0"/>
              <a:t>закони</a:t>
            </a:r>
            <a:endParaRPr lang="ru-RU" dirty="0"/>
          </a:p>
        </p:txBody>
      </p:sp>
      <p:sp>
        <p:nvSpPr>
          <p:cNvPr id="3" name="Содержимое 2"/>
          <p:cNvSpPr>
            <a:spLocks noGrp="1"/>
          </p:cNvSpPr>
          <p:nvPr>
            <p:ph sz="quarter" idx="1"/>
          </p:nvPr>
        </p:nvSpPr>
        <p:spPr/>
        <p:txBody>
          <a:bodyPr/>
          <a:lstStyle/>
          <a:p>
            <a:pPr lvl="0"/>
            <a:r>
              <a:rPr lang="ru-RU" b="1" dirty="0" err="1" smtClean="0"/>
              <a:t>Синекологія</a:t>
            </a:r>
            <a:r>
              <a:rPr lang="ru-RU" b="1" dirty="0" smtClean="0"/>
              <a:t> </a:t>
            </a:r>
            <a:r>
              <a:rPr lang="ru-RU" dirty="0" smtClean="0"/>
              <a:t>(</a:t>
            </a:r>
            <a:r>
              <a:rPr lang="ru-RU" dirty="0" err="1" smtClean="0"/>
              <a:t>екологія</a:t>
            </a:r>
            <a:r>
              <a:rPr lang="ru-RU" dirty="0" smtClean="0"/>
              <a:t> </a:t>
            </a:r>
            <a:r>
              <a:rPr lang="ru-RU" dirty="0" err="1" smtClean="0"/>
              <a:t>біоценозів</a:t>
            </a:r>
            <a:r>
              <a:rPr lang="ru-RU" dirty="0" smtClean="0"/>
              <a:t>, </a:t>
            </a:r>
            <a:r>
              <a:rPr lang="ru-RU" dirty="0" err="1" smtClean="0"/>
              <a:t>біогеоценологія</a:t>
            </a:r>
            <a:r>
              <a:rPr lang="ru-RU" dirty="0" smtClean="0"/>
              <a:t>) </a:t>
            </a:r>
            <a:r>
              <a:rPr lang="ru-RU" dirty="0" err="1" smtClean="0"/>
              <a:t>вивчає</a:t>
            </a:r>
            <a:r>
              <a:rPr lang="ru-RU" dirty="0" smtClean="0"/>
              <a:t> </a:t>
            </a:r>
            <a:r>
              <a:rPr lang="ru-RU" dirty="0" err="1" smtClean="0"/>
              <a:t>різноманітні</a:t>
            </a:r>
            <a:r>
              <a:rPr lang="ru-RU" dirty="0" smtClean="0"/>
              <a:t> </a:t>
            </a:r>
            <a:r>
              <a:rPr lang="ru-RU" dirty="0" err="1" smtClean="0"/>
              <a:t>угруповання</a:t>
            </a:r>
            <a:r>
              <a:rPr lang="ru-RU" dirty="0" smtClean="0"/>
              <a:t> </a:t>
            </a:r>
            <a:r>
              <a:rPr lang="ru-RU" dirty="0" err="1" smtClean="0"/>
              <a:t>рослин</a:t>
            </a:r>
            <a:r>
              <a:rPr lang="ru-RU" dirty="0" smtClean="0"/>
              <a:t>, </a:t>
            </a:r>
            <a:r>
              <a:rPr lang="ru-RU" dirty="0" err="1" smtClean="0"/>
              <a:t>тварин</a:t>
            </a:r>
            <a:r>
              <a:rPr lang="ru-RU" dirty="0" smtClean="0"/>
              <a:t>, </a:t>
            </a:r>
            <a:r>
              <a:rPr lang="ru-RU" dirty="0" err="1" smtClean="0"/>
              <a:t>грибів</a:t>
            </a:r>
            <a:r>
              <a:rPr lang="ru-RU" dirty="0" smtClean="0"/>
              <a:t>, </a:t>
            </a:r>
            <a:r>
              <a:rPr lang="ru-RU" dirty="0" err="1" smtClean="0"/>
              <a:t>мікроорганізмів</a:t>
            </a:r>
            <a:r>
              <a:rPr lang="ru-RU" dirty="0" smtClean="0"/>
              <a:t>, </a:t>
            </a:r>
            <a:r>
              <a:rPr lang="ru-RU" dirty="0" err="1" smtClean="0"/>
              <a:t>трофічні</a:t>
            </a:r>
            <a:r>
              <a:rPr lang="ru-RU" dirty="0" smtClean="0"/>
              <a:t> </a:t>
            </a:r>
            <a:r>
              <a:rPr lang="ru-RU" dirty="0" err="1" smtClean="0"/>
              <a:t>зв'язки</a:t>
            </a:r>
            <a:r>
              <a:rPr lang="ru-RU" dirty="0" smtClean="0"/>
              <a:t> </a:t>
            </a:r>
            <a:r>
              <a:rPr lang="ru-RU" dirty="0" err="1" smtClean="0"/>
              <a:t>між</a:t>
            </a:r>
            <a:r>
              <a:rPr lang="ru-RU" dirty="0" smtClean="0"/>
              <a:t> ними, </a:t>
            </a:r>
            <a:r>
              <a:rPr lang="ru-RU" dirty="0" err="1" smtClean="0"/>
              <a:t>форми</a:t>
            </a:r>
            <a:r>
              <a:rPr lang="ru-RU" dirty="0" smtClean="0"/>
              <a:t> </a:t>
            </a:r>
            <a:r>
              <a:rPr lang="ru-RU" dirty="0" err="1" smtClean="0"/>
              <a:t>співіснування</a:t>
            </a:r>
            <a:r>
              <a:rPr lang="ru-RU" dirty="0" smtClean="0"/>
              <a:t>;</a:t>
            </a:r>
          </a:p>
          <a:p>
            <a:r>
              <a:rPr lang="ru-RU" b="1" dirty="0" err="1" smtClean="0"/>
              <a:t>Синекологічні</a:t>
            </a:r>
            <a:r>
              <a:rPr lang="ru-RU" b="1" dirty="0" smtClean="0"/>
              <a:t> </a:t>
            </a:r>
            <a:r>
              <a:rPr lang="ru-RU" b="1" dirty="0" err="1" smtClean="0"/>
              <a:t>закони</a:t>
            </a:r>
            <a:r>
              <a:rPr lang="ru-RU" dirty="0" smtClean="0"/>
              <a:t>, </a:t>
            </a:r>
            <a:r>
              <a:rPr lang="ru-RU" dirty="0" err="1" smtClean="0"/>
              <a:t>або</a:t>
            </a:r>
            <a:r>
              <a:rPr lang="ru-RU" dirty="0" smtClean="0"/>
              <a:t> </a:t>
            </a:r>
            <a:r>
              <a:rPr lang="ru-RU" dirty="0" err="1" smtClean="0"/>
              <a:t>закономірності</a:t>
            </a:r>
            <a:r>
              <a:rPr lang="ru-RU" dirty="0" smtClean="0"/>
              <a:t> </a:t>
            </a:r>
            <a:r>
              <a:rPr lang="ru-RU" dirty="0" err="1" smtClean="0"/>
              <a:t>функціонування</a:t>
            </a:r>
            <a:r>
              <a:rPr lang="ru-RU" dirty="0" smtClean="0"/>
              <a:t> </a:t>
            </a:r>
            <a:r>
              <a:rPr lang="ru-RU" dirty="0" err="1" smtClean="0"/>
              <a:t>біоценозів</a:t>
            </a:r>
            <a:r>
              <a:rPr lang="ru-RU" dirty="0" smtClean="0"/>
              <a:t> </a:t>
            </a:r>
            <a:r>
              <a:rPr lang="ru-RU" dirty="0" err="1" smtClean="0"/>
              <a:t>й</a:t>
            </a:r>
            <a:r>
              <a:rPr lang="ru-RU" dirty="0" smtClean="0"/>
              <a:t> </a:t>
            </a:r>
            <a:r>
              <a:rPr lang="ru-RU" dirty="0" err="1" smtClean="0"/>
              <a:t>угруповань</a:t>
            </a:r>
            <a:r>
              <a:rPr lang="ru-RU" dirty="0" smtClean="0"/>
              <a:t>. </a:t>
            </a:r>
            <a:r>
              <a:rPr lang="ru-RU" dirty="0" err="1" smtClean="0"/>
              <a:t>Це</a:t>
            </a:r>
            <a:r>
              <a:rPr lang="ru-RU" dirty="0" smtClean="0"/>
              <a:t> </a:t>
            </a:r>
            <a:endParaRPr lang="ru-RU" dirty="0" smtClean="0"/>
          </a:p>
          <a:p>
            <a:r>
              <a:rPr lang="ru-RU" b="1" i="1" dirty="0" smtClean="0"/>
              <a:t>закон </a:t>
            </a:r>
            <a:r>
              <a:rPr lang="ru-RU" b="1" i="1" dirty="0" err="1" smtClean="0"/>
              <a:t>обмеженості</a:t>
            </a:r>
            <a:r>
              <a:rPr lang="ru-RU" b="1" i="1" dirty="0" smtClean="0"/>
              <a:t> (</a:t>
            </a:r>
            <a:r>
              <a:rPr lang="ru-RU" b="1" i="1" dirty="0" err="1" smtClean="0"/>
              <a:t>вичерпності</a:t>
            </a:r>
            <a:r>
              <a:rPr lang="ru-RU" b="1" i="1" dirty="0" smtClean="0"/>
              <a:t>) </a:t>
            </a:r>
            <a:r>
              <a:rPr lang="ru-RU" b="1" i="1" dirty="0" err="1" smtClean="0"/>
              <a:t>природних</a:t>
            </a:r>
            <a:r>
              <a:rPr lang="ru-RU" b="1" i="1" dirty="0" smtClean="0"/>
              <a:t> </a:t>
            </a:r>
            <a:r>
              <a:rPr lang="ru-RU" b="1" i="1" dirty="0" err="1" smtClean="0"/>
              <a:t>ресурсів</a:t>
            </a:r>
            <a:r>
              <a:rPr lang="ru-RU" b="1" i="1" dirty="0" smtClean="0"/>
              <a:t>, </a:t>
            </a:r>
          </a:p>
          <a:p>
            <a:r>
              <a:rPr lang="ru-RU" b="1" i="1" dirty="0" smtClean="0"/>
              <a:t>правило </a:t>
            </a:r>
            <a:r>
              <a:rPr lang="ru-RU" b="1" i="1" dirty="0" err="1" smtClean="0"/>
              <a:t>екологічного</a:t>
            </a:r>
            <a:r>
              <a:rPr lang="ru-RU" b="1" i="1" dirty="0" smtClean="0"/>
              <a:t> </a:t>
            </a:r>
            <a:r>
              <a:rPr lang="ru-RU" b="1" i="1" dirty="0" err="1" smtClean="0"/>
              <a:t>дублювання</a:t>
            </a:r>
            <a:r>
              <a:rPr lang="ru-RU" b="1" i="1" dirty="0" smtClean="0"/>
              <a:t>, </a:t>
            </a:r>
            <a:endParaRPr lang="ru-RU" b="1" i="1" dirty="0" smtClean="0"/>
          </a:p>
          <a:p>
            <a:r>
              <a:rPr lang="ru-RU" b="1" i="1" dirty="0" smtClean="0"/>
              <a:t>правило </a:t>
            </a:r>
            <a:r>
              <a:rPr lang="ru-RU" b="1" i="1" dirty="0" smtClean="0"/>
              <a:t>«</a:t>
            </a:r>
            <a:r>
              <a:rPr lang="ru-RU" b="1" i="1" dirty="0" err="1" smtClean="0"/>
              <a:t>метаболізм</a:t>
            </a:r>
            <a:r>
              <a:rPr lang="ru-RU" b="1" i="1" dirty="0" smtClean="0"/>
              <a:t> </a:t>
            </a:r>
            <a:r>
              <a:rPr lang="ru-RU" b="1" i="1" dirty="0" err="1" smtClean="0"/>
              <a:t>і</a:t>
            </a:r>
            <a:r>
              <a:rPr lang="ru-RU" b="1" i="1" dirty="0" smtClean="0"/>
              <a:t> </a:t>
            </a:r>
            <a:r>
              <a:rPr lang="ru-RU" b="1" i="1" dirty="0" err="1" smtClean="0"/>
              <a:t>розміри</a:t>
            </a:r>
            <a:r>
              <a:rPr lang="ru-RU" b="1" i="1" dirty="0" smtClean="0"/>
              <a:t> </a:t>
            </a:r>
            <a:r>
              <a:rPr lang="ru-RU" b="1" i="1" dirty="0" err="1" smtClean="0"/>
              <a:t>особин</a:t>
            </a:r>
            <a:r>
              <a:rPr lang="ru-RU" b="1" i="1" dirty="0" smtClean="0"/>
              <a:t>» (</a:t>
            </a:r>
            <a:r>
              <a:rPr lang="ru-RU" b="1" i="1" dirty="0" err="1" smtClean="0"/>
              <a:t>правило</a:t>
            </a:r>
            <a:r>
              <a:rPr lang="ru-RU" b="1" i="1" dirty="0" smtClean="0"/>
              <a:t> Ю. </a:t>
            </a:r>
            <a:r>
              <a:rPr lang="ru-RU" b="1" i="1" dirty="0" err="1" smtClean="0"/>
              <a:t>Одума</a:t>
            </a:r>
            <a:r>
              <a:rPr lang="ru-RU" b="1" i="1" dirty="0" smtClean="0"/>
              <a:t>) та </a:t>
            </a:r>
            <a:r>
              <a:rPr lang="ru-RU" b="1" i="1" dirty="0" err="1" smtClean="0"/>
              <a:t>ін</a:t>
            </a:r>
            <a:r>
              <a:rPr lang="ru-RU" b="1" i="1" dirty="0" smtClean="0"/>
              <a:t>.</a:t>
            </a:r>
            <a:endParaRPr lang="ru-RU" dirty="0" smtClean="0"/>
          </a:p>
          <a:p>
            <a:endParaRPr lang="ru-RU" dirty="0"/>
          </a:p>
        </p:txBody>
      </p:sp>
      <p:pic>
        <p:nvPicPr>
          <p:cNvPr id="4" name="Рисунок 3" descr="Результат пошуку зображень за запитом &quot;травянисті рослини у лісі&quot;"/>
          <p:cNvPicPr/>
          <p:nvPr/>
        </p:nvPicPr>
        <p:blipFill>
          <a:blip r:embed="rId2" cstate="print"/>
          <a:srcRect/>
          <a:stretch>
            <a:fillRect/>
          </a:stretch>
        </p:blipFill>
        <p:spPr bwMode="auto">
          <a:xfrm>
            <a:off x="6516216" y="116632"/>
            <a:ext cx="2445816" cy="15144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Екологічні фактори</a:t>
            </a:r>
            <a:endParaRPr lang="ru-RU" dirty="0"/>
          </a:p>
        </p:txBody>
      </p:sp>
      <p:sp>
        <p:nvSpPr>
          <p:cNvPr id="3" name="Содержимое 2"/>
          <p:cNvSpPr>
            <a:spLocks noGrp="1"/>
          </p:cNvSpPr>
          <p:nvPr>
            <p:ph sz="quarter" idx="1"/>
          </p:nvPr>
        </p:nvSpPr>
        <p:spPr/>
        <p:txBody>
          <a:bodyPr>
            <a:normAutofit fontScale="92500" lnSpcReduction="20000"/>
          </a:bodyPr>
          <a:lstStyle/>
          <a:p>
            <a:r>
              <a:rPr lang="uk-UA" b="1" dirty="0" smtClean="0">
                <a:latin typeface="Times New Roman" pitchFamily="18" charset="0"/>
                <a:cs typeface="Times New Roman" pitchFamily="18" charset="0"/>
              </a:rPr>
              <a:t>1. Абіотичні фактори </a:t>
            </a:r>
            <a:r>
              <a:rPr lang="uk-UA" dirty="0" smtClean="0">
                <a:latin typeface="Times New Roman" pitchFamily="18" charset="0"/>
                <a:cs typeface="Times New Roman" pitchFamily="18" charset="0"/>
              </a:rPr>
              <a:t>- сукупність факторів неживої природи, фізичної або хімічної дії (клімат, світло, температура, тиск, вологість повітря, вітер, радіоактивне випромінювання, склад води, повітря, рельєф місцевості тощо), які прямо або опосередковано впливають на живі організми.</a:t>
            </a:r>
            <a:br>
              <a:rPr lang="uk-UA"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2. Біотичні фактори </a:t>
            </a:r>
            <a:r>
              <a:rPr lang="uk-UA" dirty="0" smtClean="0">
                <a:latin typeface="Times New Roman" pitchFamily="18" charset="0"/>
                <a:cs typeface="Times New Roman" pitchFamily="18" charset="0"/>
              </a:rPr>
              <a:t>- сукупність впливів життєдіяльності одних організмів на життєдіяльність інших, а також на неживе середовище. </a:t>
            </a:r>
            <a:br>
              <a:rPr lang="uk-UA"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3. Антропогенні фактори </a:t>
            </a:r>
            <a:r>
              <a:rPr lang="uk-UA" dirty="0" smtClean="0">
                <a:latin typeface="Times New Roman" pitchFamily="18" charset="0"/>
                <a:cs typeface="Times New Roman" pitchFamily="18" charset="0"/>
              </a:rPr>
              <a:t>- </a:t>
            </a:r>
            <a:r>
              <a:rPr lang="uk-UA" dirty="0" err="1" smtClean="0">
                <a:latin typeface="Times New Roman" pitchFamily="18" charset="0"/>
                <a:cs typeface="Times New Roman" pitchFamily="18" charset="0"/>
              </a:rPr>
              <a:t>фактори</a:t>
            </a:r>
            <a:r>
              <a:rPr lang="uk-UA" dirty="0" smtClean="0">
                <a:latin typeface="Times New Roman" pitchFamily="18" charset="0"/>
                <a:cs typeface="Times New Roman" pitchFamily="18" charset="0"/>
              </a:rPr>
              <a:t>, які впливають на людину, на її формування в процесі антропогенезу.</a:t>
            </a:r>
            <a:br>
              <a:rPr lang="uk-UA"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4. </a:t>
            </a:r>
            <a:r>
              <a:rPr lang="uk-UA" b="1" dirty="0" err="1" smtClean="0">
                <a:latin typeface="Times New Roman" pitchFamily="18" charset="0"/>
                <a:cs typeface="Times New Roman" pitchFamily="18" charset="0"/>
              </a:rPr>
              <a:t>Антропічні</a:t>
            </a:r>
            <a:r>
              <a:rPr lang="uk-UA" b="1" dirty="0" smtClean="0">
                <a:latin typeface="Times New Roman" pitchFamily="18" charset="0"/>
                <a:cs typeface="Times New Roman" pitchFamily="18" charset="0"/>
              </a:rPr>
              <a:t> фактори </a:t>
            </a:r>
            <a:r>
              <a:rPr lang="uk-UA" dirty="0" smtClean="0">
                <a:latin typeface="Times New Roman" pitchFamily="18" charset="0"/>
                <a:cs typeface="Times New Roman" pitchFamily="18" charset="0"/>
              </a:rPr>
              <a:t>- сума різних впливів людини на органічний світ. Виробнича діяльність людини - найсуттєвіший фактор, який останнім часом обумовлює рельєф і хімічний склад земної поверхні, перерозподіляє баланс прісної води, змінює склад, властивості атмосфери й клімат у цілому.</a:t>
            </a:r>
          </a:p>
          <a:p>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закон </a:t>
            </a:r>
            <a:r>
              <a:rPr lang="ru-RU" b="1" i="1" dirty="0" err="1" smtClean="0"/>
              <a:t>обмеженості</a:t>
            </a:r>
            <a:r>
              <a:rPr lang="ru-RU" b="1" i="1" dirty="0" smtClean="0"/>
              <a:t> (</a:t>
            </a:r>
            <a:r>
              <a:rPr lang="ru-RU" b="1" i="1" dirty="0" err="1" smtClean="0"/>
              <a:t>вичерпності</a:t>
            </a:r>
            <a:r>
              <a:rPr lang="ru-RU" b="1" i="1" dirty="0" smtClean="0"/>
              <a:t>) </a:t>
            </a:r>
            <a:r>
              <a:rPr lang="ru-RU" b="1" i="1" dirty="0" err="1" smtClean="0"/>
              <a:t>природних</a:t>
            </a:r>
            <a:r>
              <a:rPr lang="ru-RU" b="1" i="1" dirty="0" smtClean="0"/>
              <a:t> </a:t>
            </a:r>
            <a:r>
              <a:rPr lang="ru-RU" b="1" i="1" dirty="0" err="1" smtClean="0"/>
              <a:t>ресурсів</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smtClean="0"/>
              <a:t>планета </a:t>
            </a:r>
            <a:r>
              <a:rPr lang="ru-RU" dirty="0" err="1" smtClean="0"/>
              <a:t>є</a:t>
            </a:r>
            <a:r>
              <a:rPr lang="ru-RU" dirty="0" smtClean="0"/>
              <a:t> </a:t>
            </a:r>
            <a:r>
              <a:rPr lang="ru-RU" dirty="0" err="1" smtClean="0"/>
              <a:t>природно</a:t>
            </a:r>
            <a:r>
              <a:rPr lang="ru-RU" dirty="0" smtClean="0"/>
              <a:t> </a:t>
            </a:r>
            <a:r>
              <a:rPr lang="ru-RU" dirty="0" err="1" smtClean="0"/>
              <a:t>обмеженим</a:t>
            </a:r>
            <a:r>
              <a:rPr lang="ru-RU" dirty="0" smtClean="0"/>
              <a:t> </a:t>
            </a:r>
            <a:r>
              <a:rPr lang="ru-RU" dirty="0" err="1" smtClean="0"/>
              <a:t>цілим</a:t>
            </a:r>
            <a:r>
              <a:rPr lang="ru-RU" dirty="0" smtClean="0"/>
              <a:t>, на </a:t>
            </a:r>
            <a:r>
              <a:rPr lang="ru-RU" dirty="0" err="1" smtClean="0"/>
              <a:t>ній</a:t>
            </a:r>
            <a:r>
              <a:rPr lang="ru-RU" dirty="0" smtClean="0"/>
              <a:t> не </a:t>
            </a:r>
            <a:r>
              <a:rPr lang="ru-RU" dirty="0" err="1" smtClean="0"/>
              <a:t>можуть</a:t>
            </a:r>
            <a:r>
              <a:rPr lang="ru-RU" dirty="0" smtClean="0"/>
              <a:t> </a:t>
            </a:r>
            <a:r>
              <a:rPr lang="ru-RU" dirty="0" err="1" smtClean="0"/>
              <a:t>існувати</a:t>
            </a:r>
            <a:r>
              <a:rPr lang="ru-RU" dirty="0" smtClean="0"/>
              <a:t> </a:t>
            </a:r>
            <a:r>
              <a:rPr lang="ru-RU" dirty="0" err="1" smtClean="0"/>
              <a:t>безконечні</a:t>
            </a:r>
            <a:r>
              <a:rPr lang="ru-RU" dirty="0" smtClean="0"/>
              <a:t> </a:t>
            </a:r>
            <a:r>
              <a:rPr lang="ru-RU" dirty="0" err="1" smtClean="0"/>
              <a:t>частини</a:t>
            </a:r>
            <a:r>
              <a:rPr lang="ru-RU" dirty="0" smtClean="0"/>
              <a:t>. </a:t>
            </a:r>
          </a:p>
          <a:p>
            <a:r>
              <a:rPr lang="ru-RU" dirty="0" err="1" smtClean="0"/>
              <a:t>Якщо</a:t>
            </a:r>
            <a:r>
              <a:rPr lang="ru-RU" dirty="0" smtClean="0"/>
              <a:t> </a:t>
            </a:r>
            <a:r>
              <a:rPr lang="ru-RU" dirty="0" err="1" smtClean="0"/>
              <a:t>швидкість</a:t>
            </a:r>
            <a:r>
              <a:rPr lang="ru-RU" dirty="0" smtClean="0"/>
              <a:t> </a:t>
            </a:r>
            <a:r>
              <a:rPr lang="ru-RU" dirty="0" err="1" smtClean="0"/>
              <a:t>споживання</a:t>
            </a:r>
            <a:r>
              <a:rPr lang="ru-RU" dirty="0" smtClean="0"/>
              <a:t> природного ресурсу </a:t>
            </a:r>
            <a:r>
              <a:rPr lang="ru-RU" dirty="0" err="1" smtClean="0"/>
              <a:t>менша</a:t>
            </a:r>
            <a:r>
              <a:rPr lang="ru-RU" dirty="0" smtClean="0"/>
              <a:t> за </a:t>
            </a:r>
            <a:r>
              <a:rPr lang="ru-RU" dirty="0" err="1" smtClean="0"/>
              <a:t>швидкість</a:t>
            </a:r>
            <a:r>
              <a:rPr lang="ru-RU" dirty="0" smtClean="0"/>
              <a:t> </a:t>
            </a:r>
            <a:r>
              <a:rPr lang="ru-RU" dirty="0" err="1" smtClean="0"/>
              <a:t>його</a:t>
            </a:r>
            <a:r>
              <a:rPr lang="ru-RU" dirty="0" smtClean="0"/>
              <a:t> </a:t>
            </a:r>
            <a:r>
              <a:rPr lang="ru-RU" dirty="0" err="1" smtClean="0"/>
              <a:t>відтворення</a:t>
            </a:r>
            <a:r>
              <a:rPr lang="ru-RU" dirty="0" smtClean="0"/>
              <a:t>, то </a:t>
            </a:r>
            <a:r>
              <a:rPr lang="ru-RU" dirty="0" err="1" smtClean="0"/>
              <a:t>створюється</a:t>
            </a:r>
            <a:r>
              <a:rPr lang="ru-RU" dirty="0" smtClean="0"/>
              <a:t> </a:t>
            </a:r>
            <a:r>
              <a:rPr lang="ru-RU" dirty="0" err="1" smtClean="0"/>
              <a:t>ілюзія</a:t>
            </a:r>
            <a:r>
              <a:rPr lang="ru-RU" dirty="0" smtClean="0"/>
              <a:t> </a:t>
            </a:r>
            <a:r>
              <a:rPr lang="ru-RU" dirty="0" err="1" smtClean="0"/>
              <a:t>його</a:t>
            </a:r>
            <a:r>
              <a:rPr lang="ru-RU" dirty="0" smtClean="0"/>
              <a:t> </a:t>
            </a:r>
            <a:r>
              <a:rPr lang="ru-RU" dirty="0" err="1" smtClean="0"/>
              <a:t>невичерпності</a:t>
            </a:r>
            <a:r>
              <a:rPr lang="ru-RU" dirty="0" smtClean="0"/>
              <a:t> (напр., </a:t>
            </a:r>
            <a:r>
              <a:rPr lang="ru-RU" dirty="0" err="1" smtClean="0"/>
              <a:t>прісноводні</a:t>
            </a:r>
            <a:r>
              <a:rPr lang="ru-RU" dirty="0" smtClean="0"/>
              <a:t> запаси </a:t>
            </a:r>
            <a:r>
              <a:rPr lang="ru-RU" dirty="0" err="1" smtClean="0"/>
              <a:t>деяких</a:t>
            </a:r>
            <a:r>
              <a:rPr lang="ru-RU" dirty="0" smtClean="0"/>
              <a:t> </a:t>
            </a:r>
            <a:r>
              <a:rPr lang="ru-RU" dirty="0" err="1" smtClean="0"/>
              <a:t>регіонів</a:t>
            </a:r>
            <a:r>
              <a:rPr lang="ru-RU" dirty="0" smtClean="0"/>
              <a:t>). </a:t>
            </a:r>
          </a:p>
          <a:p>
            <a:r>
              <a:rPr lang="ru-RU" dirty="0" smtClean="0"/>
              <a:t>До них </a:t>
            </a:r>
            <a:r>
              <a:rPr lang="ru-RU" dirty="0" err="1" smtClean="0"/>
              <a:t>також</a:t>
            </a:r>
            <a:r>
              <a:rPr lang="ru-RU" dirty="0" smtClean="0"/>
              <a:t> </a:t>
            </a:r>
            <a:r>
              <a:rPr lang="ru-RU" dirty="0" err="1" smtClean="0"/>
              <a:t>відносять</a:t>
            </a:r>
            <a:r>
              <a:rPr lang="ru-RU" dirty="0" smtClean="0"/>
              <a:t> </a:t>
            </a:r>
            <a:r>
              <a:rPr lang="ru-RU" dirty="0" err="1" smtClean="0"/>
              <a:t>енергетичні</a:t>
            </a:r>
            <a:r>
              <a:rPr lang="ru-RU" dirty="0" smtClean="0"/>
              <a:t> </a:t>
            </a:r>
            <a:r>
              <a:rPr lang="ru-RU" dirty="0" err="1" smtClean="0"/>
              <a:t>ресурси</a:t>
            </a:r>
            <a:r>
              <a:rPr lang="ru-RU" dirty="0" smtClean="0"/>
              <a:t> </a:t>
            </a:r>
            <a:r>
              <a:rPr lang="ru-RU" dirty="0" smtClean="0"/>
              <a:t>води, </a:t>
            </a:r>
            <a:r>
              <a:rPr lang="ru-RU" dirty="0" err="1" smtClean="0"/>
              <a:t>вітру</a:t>
            </a:r>
            <a:r>
              <a:rPr lang="ru-RU" dirty="0" smtClean="0"/>
              <a:t>, </a:t>
            </a:r>
            <a:r>
              <a:rPr lang="ru-RU" dirty="0" err="1" smtClean="0"/>
              <a:t>сонячна</a:t>
            </a:r>
            <a:r>
              <a:rPr lang="ru-RU" dirty="0" smtClean="0"/>
              <a:t> </a:t>
            </a:r>
            <a:r>
              <a:rPr lang="ru-RU" dirty="0" err="1" smtClean="0"/>
              <a:t>енергія</a:t>
            </a:r>
            <a:r>
              <a:rPr lang="ru-RU" dirty="0" smtClean="0"/>
              <a:t> практично </a:t>
            </a:r>
            <a:r>
              <a:rPr lang="ru-RU" dirty="0" err="1" smtClean="0"/>
              <a:t>є</a:t>
            </a:r>
            <a:r>
              <a:rPr lang="ru-RU" dirty="0" smtClean="0"/>
              <a:t> </a:t>
            </a:r>
            <a:r>
              <a:rPr lang="ru-RU" dirty="0" err="1" smtClean="0"/>
              <a:t>невичерпним</a:t>
            </a:r>
            <a:r>
              <a:rPr lang="ru-RU" dirty="0" smtClean="0"/>
              <a:t> </a:t>
            </a:r>
            <a:r>
              <a:rPr lang="ru-RU" dirty="0" err="1" smtClean="0"/>
              <a:t>джерелом</a:t>
            </a:r>
            <a:r>
              <a:rPr lang="ru-RU" dirty="0" smtClean="0"/>
              <a:t> </a:t>
            </a:r>
            <a:r>
              <a:rPr lang="ru-RU" dirty="0" err="1" smtClean="0"/>
              <a:t>корисної</a:t>
            </a:r>
            <a:r>
              <a:rPr lang="ru-RU" dirty="0" smtClean="0"/>
              <a:t> </a:t>
            </a:r>
            <a:r>
              <a:rPr lang="ru-RU" dirty="0" err="1" smtClean="0"/>
              <a:t>енергії</a:t>
            </a:r>
            <a:r>
              <a:rPr lang="ru-RU" dirty="0" smtClean="0"/>
              <a:t>. </a:t>
            </a:r>
          </a:p>
          <a:p>
            <a:pPr>
              <a:buNone/>
            </a:pPr>
            <a:endParaRPr lang="ru-RU" dirty="0"/>
          </a:p>
        </p:txBody>
      </p:sp>
      <p:pic>
        <p:nvPicPr>
          <p:cNvPr id="4" name="Picture 5" descr="watercycleukrainianhigh"/>
          <p:cNvPicPr>
            <a:picLocks noChangeAspect="1" noChangeArrowheads="1"/>
          </p:cNvPicPr>
          <p:nvPr/>
        </p:nvPicPr>
        <p:blipFill>
          <a:blip r:embed="rId2" cstate="print"/>
          <a:srcRect/>
          <a:stretch>
            <a:fillRect/>
          </a:stretch>
        </p:blipFill>
        <p:spPr bwMode="auto">
          <a:xfrm>
            <a:off x="4860032" y="1484784"/>
            <a:ext cx="2780539" cy="2952328"/>
          </a:xfrm>
          <a:prstGeom prst="rect">
            <a:avLst/>
          </a:prstGeom>
          <a:noFill/>
          <a:ln w="9525">
            <a:noFill/>
            <a:miter lim="800000"/>
            <a:headEnd/>
            <a:tailEnd/>
          </a:ln>
        </p:spPr>
      </p:pic>
      <p:pic>
        <p:nvPicPr>
          <p:cNvPr id="6" name="Picture 2"/>
          <p:cNvPicPr>
            <a:picLocks noGrp="1" noChangeAspect="1" noChangeArrowheads="1"/>
          </p:cNvPicPr>
          <p:nvPr>
            <p:ph sz="quarter" idx="2"/>
          </p:nvPr>
        </p:nvPicPr>
        <p:blipFill rotWithShape="1">
          <a:blip r:embed="rId3" cstate="print">
            <a:extLst>
              <a:ext uri="{28A0092B-C50C-407E-A947-70E740481C1C}">
                <a14:useLocalDpi xmlns:a14="http://schemas.microsoft.com/office/drawing/2010/main" xmlns="" val="0"/>
              </a:ext>
            </a:extLst>
          </a:blip>
          <a:srcRect l="3689" t="25808" r="4726" b="6675"/>
          <a:stretch/>
        </p:blipFill>
        <p:spPr bwMode="auto">
          <a:xfrm>
            <a:off x="4427984" y="4437112"/>
            <a:ext cx="3657600" cy="19308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правило </a:t>
            </a:r>
            <a:r>
              <a:rPr lang="ru-RU" b="1" i="1" dirty="0" err="1" smtClean="0"/>
              <a:t>екологічного</a:t>
            </a:r>
            <a:r>
              <a:rPr lang="ru-RU" b="1" i="1" dirty="0" smtClean="0"/>
              <a:t> </a:t>
            </a:r>
            <a:r>
              <a:rPr lang="ru-RU" b="1" i="1" dirty="0" err="1" smtClean="0"/>
              <a:t>дублювання</a:t>
            </a:r>
            <a:endParaRPr lang="ru-RU" dirty="0"/>
          </a:p>
        </p:txBody>
      </p:sp>
      <p:sp>
        <p:nvSpPr>
          <p:cNvPr id="3" name="Содержимое 2"/>
          <p:cNvSpPr>
            <a:spLocks noGrp="1"/>
          </p:cNvSpPr>
          <p:nvPr>
            <p:ph sz="quarter" idx="1"/>
          </p:nvPr>
        </p:nvSpPr>
        <p:spPr>
          <a:xfrm>
            <a:off x="457200" y="1600200"/>
            <a:ext cx="7467600" cy="2692896"/>
          </a:xfrm>
        </p:spPr>
        <p:txBody>
          <a:bodyPr>
            <a:normAutofit fontScale="70000" lnSpcReduction="20000"/>
          </a:bodyPr>
          <a:lstStyle/>
          <a:p>
            <a:r>
              <a:rPr lang="ru-RU" dirty="0" err="1" smtClean="0"/>
              <a:t>Згідно</a:t>
            </a:r>
            <a:r>
              <a:rPr lang="ru-RU" dirty="0" smtClean="0"/>
              <a:t> </a:t>
            </a:r>
            <a:r>
              <a:rPr lang="ru-RU" dirty="0" err="1" smtClean="0"/>
              <a:t>з</a:t>
            </a:r>
            <a:r>
              <a:rPr lang="ru-RU" dirty="0" smtClean="0"/>
              <a:t> </a:t>
            </a:r>
            <a:r>
              <a:rPr lang="ru-RU" b="1" dirty="0" smtClean="0"/>
              <a:t>правилом </a:t>
            </a:r>
            <a:r>
              <a:rPr lang="ru-RU" b="1" dirty="0" err="1" smtClean="0"/>
              <a:t>екологічного</a:t>
            </a:r>
            <a:r>
              <a:rPr lang="ru-RU" b="1" dirty="0" smtClean="0"/>
              <a:t> </a:t>
            </a:r>
            <a:r>
              <a:rPr lang="ru-RU" b="1" dirty="0" err="1" smtClean="0"/>
              <a:t>дублювання</a:t>
            </a:r>
            <a:r>
              <a:rPr lang="ru-RU" dirty="0" smtClean="0"/>
              <a:t>: </a:t>
            </a:r>
            <a:r>
              <a:rPr lang="ru-RU" dirty="0" err="1" smtClean="0"/>
              <a:t>зникаючий</a:t>
            </a:r>
            <a:r>
              <a:rPr lang="ru-RU" dirty="0" smtClean="0"/>
              <a:t> </a:t>
            </a:r>
            <a:r>
              <a:rPr lang="ru-RU" dirty="0" err="1" smtClean="0"/>
              <a:t>або</a:t>
            </a:r>
            <a:r>
              <a:rPr lang="ru-RU" dirty="0" smtClean="0"/>
              <a:t> </a:t>
            </a:r>
            <a:r>
              <a:rPr lang="ru-RU" dirty="0" err="1" smtClean="0"/>
              <a:t>знищуваний</a:t>
            </a:r>
            <a:r>
              <a:rPr lang="ru-RU" dirty="0" smtClean="0"/>
              <a:t> вид живого в рамках одного </a:t>
            </a:r>
            <a:r>
              <a:rPr lang="ru-RU" dirty="0" err="1" smtClean="0"/>
              <a:t>рівня</a:t>
            </a:r>
            <a:r>
              <a:rPr lang="ru-RU" dirty="0" smtClean="0"/>
              <a:t> </a:t>
            </a:r>
            <a:r>
              <a:rPr lang="ru-RU" dirty="0" err="1" smtClean="0"/>
              <a:t>екологічної</a:t>
            </a:r>
            <a:r>
              <a:rPr lang="ru-RU" dirty="0" smtClean="0"/>
              <a:t> </a:t>
            </a:r>
            <a:r>
              <a:rPr lang="ru-RU" dirty="0" err="1" smtClean="0"/>
              <a:t>піраміди</a:t>
            </a:r>
            <a:r>
              <a:rPr lang="ru-RU" dirty="0" smtClean="0"/>
              <a:t> </a:t>
            </a:r>
            <a:r>
              <a:rPr lang="ru-RU" dirty="0" err="1" smtClean="0"/>
              <a:t>заміняється</a:t>
            </a:r>
            <a:r>
              <a:rPr lang="ru-RU" dirty="0" smtClean="0"/>
              <a:t> </a:t>
            </a:r>
            <a:r>
              <a:rPr lang="ru-RU" dirty="0" err="1" smtClean="0"/>
              <a:t>іншим</a:t>
            </a:r>
            <a:r>
              <a:rPr lang="ru-RU" dirty="0" smtClean="0"/>
              <a:t>, </a:t>
            </a:r>
            <a:r>
              <a:rPr lang="ru-RU" dirty="0" err="1" smtClean="0"/>
              <a:t>аналогічним</a:t>
            </a:r>
            <a:r>
              <a:rPr lang="ru-RU" dirty="0" smtClean="0"/>
              <a:t> за схемою: </a:t>
            </a:r>
            <a:r>
              <a:rPr lang="ru-RU" dirty="0" err="1" smtClean="0"/>
              <a:t>дрібний</a:t>
            </a:r>
            <a:r>
              <a:rPr lang="ru-RU" dirty="0" smtClean="0"/>
              <a:t> </a:t>
            </a:r>
            <a:r>
              <a:rPr lang="ru-RU" dirty="0" err="1" smtClean="0"/>
              <a:t>змінює</a:t>
            </a:r>
            <a:r>
              <a:rPr lang="ru-RU" dirty="0" smtClean="0"/>
              <a:t> крупного, </a:t>
            </a:r>
            <a:r>
              <a:rPr lang="ru-RU" dirty="0" err="1" smtClean="0"/>
              <a:t>еволюційно</a:t>
            </a:r>
            <a:r>
              <a:rPr lang="ru-RU" dirty="0" smtClean="0"/>
              <a:t> </a:t>
            </a:r>
            <a:r>
              <a:rPr lang="ru-RU" dirty="0" err="1" smtClean="0"/>
              <a:t>нижче</a:t>
            </a:r>
            <a:r>
              <a:rPr lang="ru-RU" dirty="0" smtClean="0"/>
              <a:t> </a:t>
            </a:r>
            <a:r>
              <a:rPr lang="ru-RU" dirty="0" err="1" smtClean="0"/>
              <a:t>організований</a:t>
            </a:r>
            <a:r>
              <a:rPr lang="ru-RU" dirty="0" smtClean="0"/>
              <a:t> - </a:t>
            </a:r>
            <a:r>
              <a:rPr lang="ru-RU" dirty="0" err="1" smtClean="0"/>
              <a:t>більш</a:t>
            </a:r>
            <a:r>
              <a:rPr lang="ru-RU" dirty="0" smtClean="0"/>
              <a:t> </a:t>
            </a:r>
            <a:r>
              <a:rPr lang="ru-RU" dirty="0" err="1" smtClean="0"/>
              <a:t>високоорганізованого</a:t>
            </a:r>
            <a:r>
              <a:rPr lang="ru-RU" dirty="0" smtClean="0"/>
              <a:t>, </a:t>
            </a:r>
            <a:r>
              <a:rPr lang="ru-RU" dirty="0" err="1" smtClean="0"/>
              <a:t>більш</a:t>
            </a:r>
            <a:r>
              <a:rPr lang="ru-RU" dirty="0" smtClean="0"/>
              <a:t> </a:t>
            </a:r>
            <a:r>
              <a:rPr lang="ru-RU" dirty="0" err="1" smtClean="0"/>
              <a:t>генетично</a:t>
            </a:r>
            <a:r>
              <a:rPr lang="ru-RU" dirty="0" smtClean="0"/>
              <a:t> </a:t>
            </a:r>
            <a:r>
              <a:rPr lang="ru-RU" dirty="0" err="1" smtClean="0"/>
              <a:t>лабільний</a:t>
            </a:r>
            <a:r>
              <a:rPr lang="ru-RU" dirty="0" smtClean="0"/>
              <a:t> та </a:t>
            </a:r>
            <a:r>
              <a:rPr lang="ru-RU" dirty="0" err="1" smtClean="0"/>
              <a:t>мутабільний</a:t>
            </a:r>
            <a:r>
              <a:rPr lang="ru-RU" dirty="0" smtClean="0"/>
              <a:t> - </a:t>
            </a:r>
            <a:r>
              <a:rPr lang="ru-RU" dirty="0" err="1" smtClean="0"/>
              <a:t>менш</a:t>
            </a:r>
            <a:r>
              <a:rPr lang="ru-RU" dirty="0" smtClean="0"/>
              <a:t> </a:t>
            </a:r>
            <a:r>
              <a:rPr lang="ru-RU" dirty="0" err="1" smtClean="0"/>
              <a:t>генетично</a:t>
            </a:r>
            <a:r>
              <a:rPr lang="ru-RU" dirty="0" smtClean="0"/>
              <a:t> </a:t>
            </a:r>
            <a:r>
              <a:rPr lang="ru-RU" dirty="0" err="1" smtClean="0"/>
              <a:t>мінливого</a:t>
            </a:r>
            <a:r>
              <a:rPr lang="ru-RU" dirty="0" smtClean="0"/>
              <a:t>.</a:t>
            </a:r>
          </a:p>
          <a:p>
            <a:r>
              <a:rPr lang="ru-RU" dirty="0" err="1" smtClean="0"/>
              <a:t>Оскільки</a:t>
            </a:r>
            <a:r>
              <a:rPr lang="ru-RU" dirty="0" smtClean="0"/>
              <a:t> </a:t>
            </a:r>
            <a:r>
              <a:rPr lang="ru-RU" dirty="0" err="1" smtClean="0"/>
              <a:t>екологічна</a:t>
            </a:r>
            <a:r>
              <a:rPr lang="ru-RU" dirty="0" smtClean="0"/>
              <a:t> </a:t>
            </a:r>
            <a:r>
              <a:rPr lang="ru-RU" dirty="0" err="1" smtClean="0"/>
              <a:t>ніша</a:t>
            </a:r>
            <a:r>
              <a:rPr lang="ru-RU" dirty="0" smtClean="0"/>
              <a:t> в </a:t>
            </a:r>
            <a:r>
              <a:rPr lang="ru-RU" dirty="0" err="1" smtClean="0"/>
              <a:t>біоценозі</a:t>
            </a:r>
            <a:r>
              <a:rPr lang="ru-RU" dirty="0" smtClean="0"/>
              <a:t> не </a:t>
            </a:r>
            <a:r>
              <a:rPr lang="ru-RU" dirty="0" err="1" smtClean="0"/>
              <a:t>може</a:t>
            </a:r>
            <a:r>
              <a:rPr lang="ru-RU" dirty="0" smtClean="0"/>
              <a:t> </a:t>
            </a:r>
            <a:r>
              <a:rPr lang="ru-RU" dirty="0" err="1" smtClean="0"/>
              <a:t>пустувати</a:t>
            </a:r>
            <a:r>
              <a:rPr lang="ru-RU" dirty="0" smtClean="0"/>
              <a:t>, </a:t>
            </a:r>
            <a:r>
              <a:rPr lang="ru-RU" dirty="0" err="1" smtClean="0"/>
              <a:t>екологічне</a:t>
            </a:r>
            <a:r>
              <a:rPr lang="ru-RU" dirty="0" smtClean="0"/>
              <a:t> </a:t>
            </a:r>
            <a:r>
              <a:rPr lang="ru-RU" dirty="0" err="1" smtClean="0"/>
              <a:t>дублювання</a:t>
            </a:r>
            <a:r>
              <a:rPr lang="ru-RU" dirty="0" smtClean="0"/>
              <a:t> </a:t>
            </a:r>
            <a:r>
              <a:rPr lang="ru-RU" dirty="0" err="1" smtClean="0"/>
              <a:t>відбувається</a:t>
            </a:r>
            <a:r>
              <a:rPr lang="ru-RU" dirty="0" smtClean="0"/>
              <a:t> </a:t>
            </a:r>
            <a:r>
              <a:rPr lang="ru-RU" dirty="0" err="1" smtClean="0"/>
              <a:t>обов'язково</a:t>
            </a:r>
            <a:r>
              <a:rPr lang="ru-RU" dirty="0" smtClean="0"/>
              <a:t>. Тому, </a:t>
            </a:r>
            <a:r>
              <a:rPr lang="ru-RU" dirty="0" err="1" smtClean="0"/>
              <a:t>приміром</a:t>
            </a:r>
            <a:r>
              <a:rPr lang="ru-RU" dirty="0" smtClean="0"/>
              <a:t>, ми </a:t>
            </a:r>
            <a:r>
              <a:rPr lang="ru-RU" dirty="0" err="1" smtClean="0"/>
              <a:t>бачимо</a:t>
            </a:r>
            <a:r>
              <a:rPr lang="ru-RU" dirty="0" smtClean="0"/>
              <a:t>, як </a:t>
            </a:r>
            <a:r>
              <a:rPr lang="ru-RU" dirty="0" err="1" smtClean="0"/>
              <a:t>знищуваних</a:t>
            </a:r>
            <a:r>
              <a:rPr lang="ru-RU" dirty="0" smtClean="0"/>
              <a:t> </a:t>
            </a:r>
            <a:r>
              <a:rPr lang="ru-RU" dirty="0" err="1" smtClean="0"/>
              <a:t>копитних</a:t>
            </a:r>
            <a:r>
              <a:rPr lang="ru-RU" dirty="0" smtClean="0"/>
              <a:t> в степу </a:t>
            </a:r>
            <a:r>
              <a:rPr lang="ru-RU" dirty="0" err="1" smtClean="0"/>
              <a:t>замінюють</a:t>
            </a:r>
            <a:r>
              <a:rPr lang="ru-RU" dirty="0" smtClean="0"/>
              <a:t> </a:t>
            </a:r>
            <a:r>
              <a:rPr lang="ru-RU" dirty="0" err="1" smtClean="0"/>
              <a:t>гризуни</a:t>
            </a:r>
            <a:r>
              <a:rPr lang="ru-RU" dirty="0" smtClean="0"/>
              <a:t>, а в </a:t>
            </a:r>
            <a:r>
              <a:rPr lang="ru-RU" dirty="0" err="1" smtClean="0"/>
              <a:t>ряді</a:t>
            </a:r>
            <a:r>
              <a:rPr lang="ru-RU" dirty="0" smtClean="0"/>
              <a:t> </a:t>
            </a:r>
            <a:r>
              <a:rPr lang="ru-RU" dirty="0" err="1" smtClean="0"/>
              <a:t>випадків</a:t>
            </a:r>
            <a:r>
              <a:rPr lang="ru-RU" dirty="0" smtClean="0"/>
              <a:t> </a:t>
            </a:r>
            <a:r>
              <a:rPr lang="ru-RU" dirty="0" err="1" smtClean="0"/>
              <a:t>і</a:t>
            </a:r>
            <a:r>
              <a:rPr lang="ru-RU" dirty="0" smtClean="0"/>
              <a:t> </a:t>
            </a:r>
            <a:r>
              <a:rPr lang="ru-RU" dirty="0" err="1" smtClean="0"/>
              <a:t>рослиноїдні</a:t>
            </a:r>
            <a:r>
              <a:rPr lang="ru-RU" dirty="0" smtClean="0"/>
              <a:t> </a:t>
            </a:r>
            <a:r>
              <a:rPr lang="ru-RU" dirty="0" err="1" smtClean="0"/>
              <a:t>комахи</a:t>
            </a:r>
            <a:r>
              <a:rPr lang="ru-RU" dirty="0" smtClean="0"/>
              <a:t>.</a:t>
            </a:r>
          </a:p>
          <a:p>
            <a:endParaRPr lang="ru-RU" dirty="0"/>
          </a:p>
        </p:txBody>
      </p:sp>
      <p:pic>
        <p:nvPicPr>
          <p:cNvPr id="5" name="Рисунок 4"/>
          <p:cNvPicPr/>
          <p:nvPr/>
        </p:nvPicPr>
        <p:blipFill>
          <a:blip r:embed="rId2" cstate="print"/>
          <a:srcRect/>
          <a:stretch>
            <a:fillRect/>
          </a:stretch>
        </p:blipFill>
        <p:spPr>
          <a:xfrm>
            <a:off x="755576" y="4077072"/>
            <a:ext cx="3024336" cy="2160240"/>
          </a:xfrm>
          <a:prstGeom prst="rect">
            <a:avLst/>
          </a:prstGeom>
        </p:spPr>
      </p:pic>
      <p:pic>
        <p:nvPicPr>
          <p:cNvPr id="6" name="Рисунок 5" descr="Пов’язане зображення"/>
          <p:cNvPicPr/>
          <p:nvPr/>
        </p:nvPicPr>
        <p:blipFill>
          <a:blip r:embed="rId3" cstate="print"/>
          <a:srcRect/>
          <a:stretch>
            <a:fillRect/>
          </a:stretch>
        </p:blipFill>
        <p:spPr bwMode="auto">
          <a:xfrm>
            <a:off x="4283968" y="4077072"/>
            <a:ext cx="3384376" cy="216024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251520" y="274638"/>
            <a:ext cx="8136904" cy="1143000"/>
          </a:xfrm>
        </p:spPr>
        <p:txBody>
          <a:bodyPr/>
          <a:lstStyle/>
          <a:p>
            <a:pPr algn="ctr"/>
            <a:r>
              <a:rPr lang="ru-RU" b="1" i="1" dirty="0" smtClean="0"/>
              <a:t>правило «</a:t>
            </a:r>
            <a:r>
              <a:rPr lang="ru-RU" b="1" i="1" dirty="0" err="1" smtClean="0"/>
              <a:t>метаболізм</a:t>
            </a:r>
            <a:r>
              <a:rPr lang="ru-RU" b="1" i="1" dirty="0" smtClean="0"/>
              <a:t> </a:t>
            </a:r>
            <a:r>
              <a:rPr lang="ru-RU" b="1" i="1" dirty="0" err="1" smtClean="0"/>
              <a:t>і</a:t>
            </a:r>
            <a:r>
              <a:rPr lang="ru-RU" b="1" i="1" dirty="0" smtClean="0"/>
              <a:t> </a:t>
            </a:r>
            <a:r>
              <a:rPr lang="ru-RU" b="1" i="1" dirty="0" err="1" smtClean="0"/>
              <a:t>розміри</a:t>
            </a:r>
            <a:r>
              <a:rPr lang="ru-RU" b="1" i="1" dirty="0" smtClean="0"/>
              <a:t> </a:t>
            </a:r>
            <a:r>
              <a:rPr lang="ru-RU" b="1" i="1" dirty="0" err="1" smtClean="0"/>
              <a:t>особин</a:t>
            </a:r>
            <a:r>
              <a:rPr lang="ru-RU" b="1" i="1" dirty="0" smtClean="0"/>
              <a:t>» </a:t>
            </a:r>
            <a:r>
              <a:rPr lang="ru-RU" b="1" i="1" dirty="0" smtClean="0"/>
              <a:t>(Юджина </a:t>
            </a:r>
            <a:r>
              <a:rPr lang="ru-RU" b="1" i="1" dirty="0" err="1" smtClean="0"/>
              <a:t>Одума</a:t>
            </a:r>
            <a:r>
              <a:rPr lang="ru-RU" b="1" i="1" dirty="0" smtClean="0"/>
              <a:t>)</a:t>
            </a:r>
            <a:endParaRPr lang="ru-RU" dirty="0"/>
          </a:p>
        </p:txBody>
      </p:sp>
      <p:sp>
        <p:nvSpPr>
          <p:cNvPr id="3" name="Содержимое 2"/>
          <p:cNvSpPr>
            <a:spLocks noGrp="1"/>
          </p:cNvSpPr>
          <p:nvPr>
            <p:ph sz="quarter" idx="4294967295"/>
          </p:nvPr>
        </p:nvSpPr>
        <p:spPr>
          <a:xfrm>
            <a:off x="323528" y="1600200"/>
            <a:ext cx="3600400" cy="4572000"/>
          </a:xfrm>
        </p:spPr>
        <p:txBody>
          <a:bodyPr>
            <a:normAutofit fontScale="92500" lnSpcReduction="20000"/>
          </a:bodyPr>
          <a:lstStyle/>
          <a:p>
            <a:r>
              <a:rPr lang="ru-RU" dirty="0" smtClean="0"/>
              <a:t>«</a:t>
            </a:r>
            <a:r>
              <a:rPr lang="ru-RU" dirty="0" err="1" smtClean="0"/>
              <a:t>Дрібніші</a:t>
            </a:r>
            <a:r>
              <a:rPr lang="ru-RU" dirty="0" smtClean="0"/>
              <a:t> </a:t>
            </a:r>
            <a:r>
              <a:rPr lang="ru-RU" dirty="0" err="1" smtClean="0"/>
              <a:t>наземні</a:t>
            </a:r>
            <a:r>
              <a:rPr lang="ru-RU" dirty="0" smtClean="0"/>
              <a:t> </a:t>
            </a:r>
            <a:r>
              <a:rPr lang="ru-RU" dirty="0" err="1" smtClean="0"/>
              <a:t>організми</a:t>
            </a:r>
            <a:r>
              <a:rPr lang="ru-RU" dirty="0" smtClean="0"/>
              <a:t> </a:t>
            </a:r>
            <a:r>
              <a:rPr lang="ru-RU" dirty="0" err="1" smtClean="0"/>
              <a:t>з</a:t>
            </a:r>
            <a:r>
              <a:rPr lang="ru-RU" dirty="0" smtClean="0"/>
              <a:t> </a:t>
            </a:r>
            <a:r>
              <a:rPr lang="ru-RU" dirty="0" err="1" smtClean="0"/>
              <a:t>високим</a:t>
            </a:r>
            <a:r>
              <a:rPr lang="ru-RU" dirty="0" smtClean="0"/>
              <a:t> </a:t>
            </a:r>
            <a:r>
              <a:rPr lang="ru-RU" dirty="0" err="1" smtClean="0"/>
              <a:t>метаболізмом</a:t>
            </a:r>
            <a:r>
              <a:rPr lang="ru-RU" dirty="0" smtClean="0"/>
              <a:t> </a:t>
            </a:r>
            <a:r>
              <a:rPr lang="ru-RU" dirty="0" err="1" smtClean="0"/>
              <a:t>створюють</a:t>
            </a:r>
            <a:r>
              <a:rPr lang="ru-RU" dirty="0" smtClean="0"/>
              <a:t> </a:t>
            </a:r>
            <a:r>
              <a:rPr lang="ru-RU" dirty="0" err="1" smtClean="0"/>
              <a:t>відносно</a:t>
            </a:r>
            <a:r>
              <a:rPr lang="ru-RU" dirty="0" smtClean="0"/>
              <a:t> </a:t>
            </a:r>
            <a:r>
              <a:rPr lang="ru-RU" dirty="0" err="1" smtClean="0"/>
              <a:t>меншу</a:t>
            </a:r>
            <a:r>
              <a:rPr lang="ru-RU" dirty="0" smtClean="0"/>
              <a:t> </a:t>
            </a:r>
            <a:r>
              <a:rPr lang="ru-RU" dirty="0" err="1" smtClean="0"/>
              <a:t>біомасу</a:t>
            </a:r>
            <a:r>
              <a:rPr lang="ru-RU" dirty="0" smtClean="0"/>
              <a:t>, </a:t>
            </a:r>
            <a:r>
              <a:rPr lang="ru-RU" dirty="0" err="1" smtClean="0"/>
              <a:t>ніж</a:t>
            </a:r>
            <a:r>
              <a:rPr lang="ru-RU" dirty="0" smtClean="0"/>
              <a:t> </a:t>
            </a:r>
            <a:r>
              <a:rPr lang="ru-RU" dirty="0" err="1" smtClean="0"/>
              <a:t>великі</a:t>
            </a:r>
            <a:r>
              <a:rPr lang="ru-RU" dirty="0" smtClean="0"/>
              <a:t>, </a:t>
            </a:r>
            <a:r>
              <a:rPr lang="ru-RU" dirty="0" err="1" smtClean="0"/>
              <a:t>оскільки</a:t>
            </a:r>
            <a:r>
              <a:rPr lang="ru-RU" dirty="0" smtClean="0"/>
              <a:t> в </a:t>
            </a:r>
            <a:r>
              <a:rPr lang="ru-RU" dirty="0" err="1" smtClean="0"/>
              <a:t>порівнянні</a:t>
            </a:r>
            <a:r>
              <a:rPr lang="ru-RU" dirty="0" smtClean="0"/>
              <a:t> </a:t>
            </a:r>
            <a:r>
              <a:rPr lang="ru-RU" dirty="0" err="1" smtClean="0"/>
              <a:t>з</a:t>
            </a:r>
            <a:r>
              <a:rPr lang="ru-RU" dirty="0" smtClean="0"/>
              <a:t> </a:t>
            </a:r>
            <a:r>
              <a:rPr lang="ru-RU" dirty="0" err="1" smtClean="0"/>
              <a:t>останніми</a:t>
            </a:r>
            <a:r>
              <a:rPr lang="ru-RU" dirty="0" smtClean="0"/>
              <a:t>, </a:t>
            </a:r>
            <a:r>
              <a:rPr lang="ru-RU" dirty="0" err="1" smtClean="0"/>
              <a:t>більш</a:t>
            </a:r>
            <a:r>
              <a:rPr lang="ru-RU" dirty="0" smtClean="0"/>
              <a:t> </a:t>
            </a:r>
            <a:r>
              <a:rPr lang="ru-RU" dirty="0" err="1" smtClean="0"/>
              <a:t>значна</a:t>
            </a:r>
            <a:r>
              <a:rPr lang="ru-RU" dirty="0" smtClean="0"/>
              <a:t> </a:t>
            </a:r>
            <a:r>
              <a:rPr lang="ru-RU" dirty="0" err="1" smtClean="0"/>
              <a:t>частина</a:t>
            </a:r>
            <a:r>
              <a:rPr lang="ru-RU" dirty="0" smtClean="0"/>
              <a:t> </a:t>
            </a:r>
            <a:r>
              <a:rPr lang="ru-RU" dirty="0" err="1" smtClean="0"/>
              <a:t>їх</a:t>
            </a:r>
            <a:r>
              <a:rPr lang="ru-RU" dirty="0" smtClean="0"/>
              <a:t> </a:t>
            </a:r>
            <a:r>
              <a:rPr lang="ru-RU" dirty="0" err="1" smtClean="0"/>
              <a:t>енергії</a:t>
            </a:r>
            <a:r>
              <a:rPr lang="ru-RU" dirty="0" smtClean="0"/>
              <a:t> </a:t>
            </a:r>
            <a:r>
              <a:rPr lang="ru-RU" dirty="0" err="1" smtClean="0"/>
              <a:t>іде</a:t>
            </a:r>
            <a:r>
              <a:rPr lang="ru-RU" dirty="0" smtClean="0"/>
              <a:t> на </a:t>
            </a:r>
            <a:r>
              <a:rPr lang="ru-RU" dirty="0" err="1" smtClean="0"/>
              <a:t>підтримку</a:t>
            </a:r>
            <a:r>
              <a:rPr lang="ru-RU" dirty="0" smtClean="0"/>
              <a:t> </a:t>
            </a:r>
            <a:r>
              <a:rPr lang="ru-RU" dirty="0" err="1" smtClean="0"/>
              <a:t>обміну</a:t>
            </a:r>
            <a:r>
              <a:rPr lang="ru-RU" dirty="0" smtClean="0"/>
              <a:t> </a:t>
            </a:r>
            <a:r>
              <a:rPr lang="ru-RU" dirty="0" err="1" smtClean="0"/>
              <a:t>речовин</a:t>
            </a:r>
            <a:r>
              <a:rPr lang="ru-RU" dirty="0" smtClean="0"/>
              <a:t>, а у </a:t>
            </a:r>
            <a:r>
              <a:rPr lang="ru-RU" dirty="0" err="1" smtClean="0"/>
              <a:t>теплокровних</a:t>
            </a:r>
            <a:r>
              <a:rPr lang="ru-RU" dirty="0" smtClean="0"/>
              <a:t> - </a:t>
            </a:r>
            <a:r>
              <a:rPr lang="ru-RU" dirty="0" err="1" smtClean="0"/>
              <a:t>і</a:t>
            </a:r>
            <a:r>
              <a:rPr lang="ru-RU" dirty="0" smtClean="0"/>
              <a:t> </a:t>
            </a:r>
            <a:r>
              <a:rPr lang="ru-RU" dirty="0" err="1" smtClean="0"/>
              <a:t>постійної</a:t>
            </a:r>
            <a:r>
              <a:rPr lang="ru-RU" dirty="0" smtClean="0"/>
              <a:t> </a:t>
            </a:r>
            <a:r>
              <a:rPr lang="ru-RU" dirty="0" err="1" smtClean="0"/>
              <a:t>температури</a:t>
            </a:r>
            <a:r>
              <a:rPr lang="ru-RU" dirty="0" smtClean="0"/>
              <a:t> </a:t>
            </a:r>
            <a:r>
              <a:rPr lang="ru-RU" dirty="0" err="1" smtClean="0"/>
              <a:t>тіла</a:t>
            </a:r>
            <a:r>
              <a:rPr lang="ru-RU" dirty="0" smtClean="0"/>
              <a:t>». </a:t>
            </a:r>
          </a:p>
          <a:p>
            <a:pPr>
              <a:buNone/>
            </a:pPr>
            <a:endParaRPr lang="ru-RU" dirty="0"/>
          </a:p>
        </p:txBody>
      </p:sp>
      <p:pic>
        <p:nvPicPr>
          <p:cNvPr id="7" name="Picture 3"/>
          <p:cNvPicPr>
            <a:picLocks noChangeAspect="1" noChangeArrowheads="1"/>
          </p:cNvPicPr>
          <p:nvPr>
            <p:custDataLst>
              <p:tags r:id="rId1"/>
            </p:custDataLst>
          </p:nvPr>
        </p:nvPicPr>
        <p:blipFill>
          <a:blip r:embed="rId4" cstate="print"/>
          <a:srcRect/>
          <a:stretch>
            <a:fillRect/>
          </a:stretch>
        </p:blipFill>
        <p:spPr bwMode="auto">
          <a:xfrm>
            <a:off x="4932040" y="1988840"/>
            <a:ext cx="2571663" cy="1705695"/>
          </a:xfrm>
          <a:prstGeom prst="rect">
            <a:avLst/>
          </a:prstGeom>
          <a:noFill/>
          <a:ln w="9525">
            <a:noFill/>
            <a:miter lim="800000"/>
            <a:headEnd/>
            <a:tailEnd/>
          </a:ln>
        </p:spPr>
      </p:pic>
      <p:pic>
        <p:nvPicPr>
          <p:cNvPr id="8" name="Picture 3"/>
          <p:cNvPicPr>
            <a:picLocks noChangeAspect="1" noChangeArrowheads="1"/>
          </p:cNvPicPr>
          <p:nvPr>
            <p:custDataLst>
              <p:tags r:id="rId2"/>
            </p:custDataLst>
          </p:nvPr>
        </p:nvPicPr>
        <p:blipFill>
          <a:blip r:embed="rId5" cstate="print"/>
          <a:srcRect/>
          <a:stretch>
            <a:fillRect/>
          </a:stretch>
        </p:blipFill>
        <p:spPr bwMode="auto">
          <a:xfrm>
            <a:off x="4283968" y="4005064"/>
            <a:ext cx="3809632" cy="242431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t>Екосистемологічні</a:t>
            </a:r>
            <a:r>
              <a:rPr lang="ru-RU" b="1" dirty="0" smtClean="0"/>
              <a:t> </a:t>
            </a:r>
            <a:r>
              <a:rPr lang="ru-RU" b="1" dirty="0" err="1" smtClean="0"/>
              <a:t>закони</a:t>
            </a:r>
            <a:endParaRPr lang="ru-RU" dirty="0"/>
          </a:p>
        </p:txBody>
      </p:sp>
      <p:sp>
        <p:nvSpPr>
          <p:cNvPr id="3" name="Содержимое 2"/>
          <p:cNvSpPr>
            <a:spLocks noGrp="1"/>
          </p:cNvSpPr>
          <p:nvPr>
            <p:ph sz="quarter" idx="1"/>
          </p:nvPr>
        </p:nvSpPr>
        <p:spPr>
          <a:xfrm>
            <a:off x="457200" y="1600200"/>
            <a:ext cx="6491064" cy="4873752"/>
          </a:xfrm>
        </p:spPr>
        <p:txBody>
          <a:bodyPr>
            <a:normAutofit lnSpcReduction="10000"/>
          </a:bodyPr>
          <a:lstStyle/>
          <a:p>
            <a:pPr lvl="0"/>
            <a:r>
              <a:rPr lang="ru-RU" b="1" dirty="0" err="1" smtClean="0"/>
              <a:t>екосистемологія</a:t>
            </a:r>
            <a:r>
              <a:rPr lang="ru-RU" dirty="0" smtClean="0"/>
              <a:t> (</a:t>
            </a:r>
            <a:r>
              <a:rPr lang="ru-RU" dirty="0" err="1" smtClean="0"/>
              <a:t>екологія</a:t>
            </a:r>
            <a:r>
              <a:rPr lang="ru-RU" dirty="0" smtClean="0"/>
              <a:t> </a:t>
            </a:r>
            <a:r>
              <a:rPr lang="ru-RU" dirty="0" err="1" smtClean="0"/>
              <a:t>екосистем</a:t>
            </a:r>
            <a:r>
              <a:rPr lang="ru-RU" dirty="0" smtClean="0"/>
              <a:t>) - </a:t>
            </a:r>
            <a:r>
              <a:rPr lang="ru-RU" dirty="0" err="1" smtClean="0"/>
              <a:t>вивчає</a:t>
            </a:r>
            <a:r>
              <a:rPr lang="ru-RU" dirty="0" smtClean="0"/>
              <a:t> </a:t>
            </a:r>
            <a:r>
              <a:rPr lang="ru-RU" dirty="0" err="1" smtClean="0"/>
              <a:t>екосистеми</a:t>
            </a:r>
            <a:r>
              <a:rPr lang="ru-RU" dirty="0" smtClean="0"/>
              <a:t> </a:t>
            </a:r>
            <a:r>
              <a:rPr lang="ru-RU" dirty="0" err="1" smtClean="0"/>
              <a:t>всіх</a:t>
            </a:r>
            <a:r>
              <a:rPr lang="ru-RU" dirty="0" smtClean="0"/>
              <a:t> </a:t>
            </a:r>
            <a:r>
              <a:rPr lang="ru-RU" dirty="0" err="1" smtClean="0"/>
              <a:t>розмірів</a:t>
            </a:r>
            <a:r>
              <a:rPr lang="ru-RU" dirty="0" smtClean="0"/>
              <a:t> </a:t>
            </a:r>
            <a:r>
              <a:rPr lang="ru-RU" dirty="0" err="1" smtClean="0"/>
              <a:t>і</a:t>
            </a:r>
            <a:r>
              <a:rPr lang="ru-RU" dirty="0" smtClean="0"/>
              <a:t> </a:t>
            </a:r>
            <a:r>
              <a:rPr lang="ru-RU" dirty="0" err="1" smtClean="0"/>
              <a:t>ступенів</a:t>
            </a:r>
            <a:r>
              <a:rPr lang="ru-RU" dirty="0" smtClean="0"/>
              <a:t> </a:t>
            </a:r>
            <a:r>
              <a:rPr lang="ru-RU" dirty="0" err="1" smtClean="0"/>
              <a:t>складності</a:t>
            </a:r>
            <a:r>
              <a:rPr lang="ru-RU" dirty="0" smtClean="0"/>
              <a:t>, </a:t>
            </a:r>
            <a:r>
              <a:rPr lang="ru-RU" dirty="0" err="1" smtClean="0"/>
              <a:t>їх</a:t>
            </a:r>
            <a:r>
              <a:rPr lang="ru-RU" dirty="0" smtClean="0"/>
              <a:t> </a:t>
            </a:r>
            <a:r>
              <a:rPr lang="ru-RU" dirty="0" err="1" smtClean="0"/>
              <a:t>розвиток</a:t>
            </a:r>
            <a:r>
              <a:rPr lang="ru-RU" dirty="0" smtClean="0"/>
              <a:t>, </a:t>
            </a:r>
            <a:r>
              <a:rPr lang="ru-RU" dirty="0" err="1" smtClean="0"/>
              <a:t>особливості</a:t>
            </a:r>
            <a:r>
              <a:rPr lang="ru-RU" dirty="0" smtClean="0"/>
              <a:t>, </a:t>
            </a:r>
            <a:r>
              <a:rPr lang="ru-RU" dirty="0" err="1" smtClean="0"/>
              <a:t>еволюцію</a:t>
            </a:r>
            <a:r>
              <a:rPr lang="ru-RU" dirty="0" smtClean="0"/>
              <a:t> та </a:t>
            </a:r>
            <a:r>
              <a:rPr lang="ru-RU" dirty="0" err="1" smtClean="0"/>
              <a:t>динаміку</a:t>
            </a:r>
            <a:r>
              <a:rPr lang="ru-RU" dirty="0" smtClean="0"/>
              <a:t>.</a:t>
            </a:r>
          </a:p>
          <a:p>
            <a:r>
              <a:rPr lang="ru-RU" b="1" dirty="0" err="1" smtClean="0"/>
              <a:t>Екосистемологічні</a:t>
            </a:r>
            <a:r>
              <a:rPr lang="ru-RU" b="1" dirty="0" smtClean="0"/>
              <a:t> </a:t>
            </a:r>
            <a:r>
              <a:rPr lang="ru-RU" b="1" dirty="0" err="1" smtClean="0"/>
              <a:t>закони</a:t>
            </a:r>
            <a:r>
              <a:rPr lang="ru-RU" dirty="0" smtClean="0"/>
              <a:t> </a:t>
            </a:r>
            <a:r>
              <a:rPr lang="ru-RU" dirty="0" err="1" smtClean="0"/>
              <a:t>є</a:t>
            </a:r>
            <a:r>
              <a:rPr lang="ru-RU" dirty="0" smtClean="0"/>
              <a:t> </a:t>
            </a:r>
            <a:r>
              <a:rPr lang="ru-RU" dirty="0" err="1" smtClean="0"/>
              <a:t>закономірностями</a:t>
            </a:r>
            <a:r>
              <a:rPr lang="ru-RU" dirty="0" smtClean="0"/>
              <a:t> </a:t>
            </a:r>
            <a:r>
              <a:rPr lang="ru-RU" dirty="0" err="1" smtClean="0"/>
              <a:t>взаємозв'язків</a:t>
            </a:r>
            <a:r>
              <a:rPr lang="ru-RU" dirty="0" smtClean="0"/>
              <a:t> </a:t>
            </a:r>
            <a:r>
              <a:rPr lang="ru-RU" dirty="0" err="1" smtClean="0"/>
              <a:t>екосистем</a:t>
            </a:r>
            <a:r>
              <a:rPr lang="ru-RU" dirty="0" smtClean="0"/>
              <a:t> </a:t>
            </a:r>
            <a:r>
              <a:rPr lang="ru-RU" dirty="0" err="1" smtClean="0"/>
              <a:t>з</a:t>
            </a:r>
            <a:r>
              <a:rPr lang="ru-RU" dirty="0" smtClean="0"/>
              <a:t> </a:t>
            </a:r>
            <a:r>
              <a:rPr lang="ru-RU" dirty="0" err="1" smtClean="0"/>
              <a:t>довкіллям</a:t>
            </a:r>
            <a:r>
              <a:rPr lang="ru-RU" dirty="0" smtClean="0"/>
              <a:t> та </a:t>
            </a:r>
            <a:r>
              <a:rPr lang="ru-RU" dirty="0" err="1" smtClean="0"/>
              <a:t>між</a:t>
            </a:r>
            <a:r>
              <a:rPr lang="ru-RU" dirty="0" smtClean="0"/>
              <a:t> собою в </a:t>
            </a:r>
            <a:r>
              <a:rPr lang="ru-RU" dirty="0" err="1" smtClean="0"/>
              <a:t>складі</a:t>
            </a:r>
            <a:r>
              <a:rPr lang="ru-RU" dirty="0" smtClean="0"/>
              <a:t> </a:t>
            </a:r>
            <a:r>
              <a:rPr lang="ru-RU" dirty="0" err="1" smtClean="0"/>
              <a:t>біосфери</a:t>
            </a:r>
            <a:r>
              <a:rPr lang="ru-RU" dirty="0" smtClean="0"/>
              <a:t>. До </a:t>
            </a:r>
            <a:r>
              <a:rPr lang="ru-RU" dirty="0" err="1" smtClean="0"/>
              <a:t>цієї</a:t>
            </a:r>
            <a:r>
              <a:rPr lang="ru-RU" dirty="0" smtClean="0"/>
              <a:t> </a:t>
            </a:r>
            <a:r>
              <a:rPr lang="ru-RU" dirty="0" err="1" smtClean="0"/>
              <a:t>групи</a:t>
            </a:r>
            <a:r>
              <a:rPr lang="ru-RU" dirty="0" smtClean="0"/>
              <a:t> </a:t>
            </a:r>
            <a:r>
              <a:rPr lang="ru-RU" dirty="0" err="1" smtClean="0"/>
              <a:t>відносять</a:t>
            </a:r>
            <a:r>
              <a:rPr lang="ru-RU" dirty="0" smtClean="0"/>
              <a:t>:</a:t>
            </a:r>
          </a:p>
          <a:p>
            <a:r>
              <a:rPr lang="ru-RU" dirty="0" smtClean="0"/>
              <a:t> </a:t>
            </a:r>
            <a:r>
              <a:rPr lang="ru-RU" b="1" i="1" dirty="0" smtClean="0"/>
              <a:t>правило </a:t>
            </a:r>
            <a:r>
              <a:rPr lang="ru-RU" b="1" i="1" dirty="0" err="1" smtClean="0"/>
              <a:t>екологічної</a:t>
            </a:r>
            <a:r>
              <a:rPr lang="ru-RU" b="1" i="1" dirty="0" smtClean="0"/>
              <a:t> </a:t>
            </a:r>
            <a:r>
              <a:rPr lang="ru-RU" b="1" i="1" dirty="0" err="1" smtClean="0"/>
              <a:t>піраміди</a:t>
            </a:r>
            <a:r>
              <a:rPr lang="ru-RU" b="1" i="1" dirty="0" smtClean="0"/>
              <a:t>, </a:t>
            </a:r>
          </a:p>
          <a:p>
            <a:r>
              <a:rPr lang="ru-RU" b="1" i="1" dirty="0" smtClean="0"/>
              <a:t>закон </a:t>
            </a:r>
            <a:r>
              <a:rPr lang="ru-RU" b="1" i="1" dirty="0" err="1" smtClean="0"/>
              <a:t>односпрямованості</a:t>
            </a:r>
            <a:r>
              <a:rPr lang="ru-RU" b="1" i="1" dirty="0" smtClean="0"/>
              <a:t> потоку </a:t>
            </a:r>
            <a:r>
              <a:rPr lang="ru-RU" b="1" i="1" dirty="0" err="1" smtClean="0"/>
              <a:t>енергії</a:t>
            </a:r>
            <a:r>
              <a:rPr lang="ru-RU" b="1" i="1" dirty="0" smtClean="0"/>
              <a:t>,</a:t>
            </a:r>
          </a:p>
          <a:p>
            <a:r>
              <a:rPr lang="ru-RU" b="1" i="1" dirty="0" smtClean="0"/>
              <a:t> </a:t>
            </a:r>
            <a:r>
              <a:rPr lang="ru-RU" b="1" i="1" dirty="0" smtClean="0"/>
              <a:t>закон </a:t>
            </a:r>
            <a:r>
              <a:rPr lang="ru-RU" b="1" i="1" dirty="0" err="1" smtClean="0"/>
              <a:t>внутрішньої</a:t>
            </a:r>
            <a:r>
              <a:rPr lang="ru-RU" b="1" i="1" dirty="0" smtClean="0"/>
              <a:t> </a:t>
            </a:r>
            <a:r>
              <a:rPr lang="ru-RU" b="1" i="1" dirty="0" err="1" smtClean="0"/>
              <a:t>динамічної</a:t>
            </a:r>
            <a:r>
              <a:rPr lang="ru-RU" b="1" i="1" dirty="0" smtClean="0"/>
              <a:t> </a:t>
            </a:r>
            <a:r>
              <a:rPr lang="ru-RU" b="1" i="1" dirty="0" err="1" smtClean="0"/>
              <a:t>рівноваги</a:t>
            </a:r>
            <a:r>
              <a:rPr lang="ru-RU" b="1" i="1" dirty="0" smtClean="0"/>
              <a:t>.</a:t>
            </a:r>
            <a:endParaRPr lang="ru-RU" dirty="0" smtClean="0"/>
          </a:p>
          <a:p>
            <a:endParaRPr lang="ru-RU" dirty="0"/>
          </a:p>
        </p:txBody>
      </p:sp>
      <p:pic>
        <p:nvPicPr>
          <p:cNvPr id="4" name="Рисунок 3" descr="Пов’язане зображення"/>
          <p:cNvPicPr/>
          <p:nvPr/>
        </p:nvPicPr>
        <p:blipFill>
          <a:blip r:embed="rId2" cstate="print"/>
          <a:srcRect/>
          <a:stretch>
            <a:fillRect/>
          </a:stretch>
        </p:blipFill>
        <p:spPr bwMode="auto">
          <a:xfrm>
            <a:off x="6804248" y="2060848"/>
            <a:ext cx="1900436" cy="1559818"/>
          </a:xfrm>
          <a:prstGeom prst="rect">
            <a:avLst/>
          </a:prstGeom>
          <a:noFill/>
          <a:ln w="9525">
            <a:noFill/>
            <a:miter lim="800000"/>
            <a:headEnd/>
            <a:tailEnd/>
          </a:ln>
        </p:spPr>
      </p:pic>
      <p:pic>
        <p:nvPicPr>
          <p:cNvPr id="5" name="Рисунок 4" descr="Результат пошуку зображень за запитом &quot;популяція зайців в україні&quot;"/>
          <p:cNvPicPr/>
          <p:nvPr/>
        </p:nvPicPr>
        <p:blipFill>
          <a:blip r:embed="rId3" cstate="print"/>
          <a:srcRect/>
          <a:stretch>
            <a:fillRect/>
          </a:stretch>
        </p:blipFill>
        <p:spPr bwMode="auto">
          <a:xfrm>
            <a:off x="6804248" y="3717032"/>
            <a:ext cx="1944216" cy="1440160"/>
          </a:xfrm>
          <a:prstGeom prst="rect">
            <a:avLst/>
          </a:prstGeom>
          <a:noFill/>
          <a:ln w="9525">
            <a:noFill/>
            <a:miter lim="800000"/>
            <a:headEnd/>
            <a:tailEnd/>
          </a:ln>
        </p:spPr>
      </p:pic>
      <p:pic>
        <p:nvPicPr>
          <p:cNvPr id="6" name="Рисунок 5" descr="Пов’язане зображення"/>
          <p:cNvPicPr/>
          <p:nvPr/>
        </p:nvPicPr>
        <p:blipFill>
          <a:blip r:embed="rId4" cstate="print"/>
          <a:srcRect/>
          <a:stretch>
            <a:fillRect/>
          </a:stretch>
        </p:blipFill>
        <p:spPr bwMode="auto">
          <a:xfrm>
            <a:off x="6804249" y="5229200"/>
            <a:ext cx="1944216" cy="151216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правило </a:t>
            </a:r>
            <a:r>
              <a:rPr lang="ru-RU" b="1" i="1" dirty="0" err="1" smtClean="0"/>
              <a:t>екологічної</a:t>
            </a:r>
            <a:r>
              <a:rPr lang="ru-RU" b="1" i="1" dirty="0" smtClean="0"/>
              <a:t> </a:t>
            </a:r>
            <a:r>
              <a:rPr lang="ru-RU" b="1" i="1" dirty="0" err="1" smtClean="0"/>
              <a:t>піраміди</a:t>
            </a:r>
            <a:endParaRPr lang="ru-RU" dirty="0"/>
          </a:p>
        </p:txBody>
      </p:sp>
      <p:sp>
        <p:nvSpPr>
          <p:cNvPr id="3" name="Содержимое 2"/>
          <p:cNvSpPr>
            <a:spLocks noGrp="1"/>
          </p:cNvSpPr>
          <p:nvPr>
            <p:ph sz="quarter" idx="1"/>
          </p:nvPr>
        </p:nvSpPr>
        <p:spPr>
          <a:xfrm>
            <a:off x="457200" y="1600200"/>
            <a:ext cx="3826768" cy="4572000"/>
          </a:xfrm>
        </p:spPr>
        <p:txBody>
          <a:bodyPr>
            <a:normAutofit fontScale="85000" lnSpcReduction="20000"/>
          </a:bodyPr>
          <a:lstStyle/>
          <a:p>
            <a:pPr lvl="0"/>
            <a:r>
              <a:rPr lang="ru-RU" b="1" dirty="0" smtClean="0"/>
              <a:t>закон</a:t>
            </a:r>
            <a:r>
              <a:rPr lang="ru-RU" b="1" dirty="0" smtClean="0"/>
              <a:t> </a:t>
            </a:r>
            <a:r>
              <a:rPr lang="ru-RU" b="1" dirty="0" err="1" smtClean="0"/>
              <a:t>піраміди</a:t>
            </a:r>
            <a:r>
              <a:rPr lang="ru-RU" b="1" dirty="0" smtClean="0"/>
              <a:t> </a:t>
            </a:r>
            <a:r>
              <a:rPr lang="ru-RU" b="1" dirty="0" err="1" smtClean="0"/>
              <a:t>енергій</a:t>
            </a:r>
            <a:r>
              <a:rPr lang="ru-RU" dirty="0" smtClean="0"/>
              <a:t>, </a:t>
            </a:r>
            <a:r>
              <a:rPr lang="ru-RU" dirty="0" err="1" smtClean="0"/>
              <a:t>або</a:t>
            </a:r>
            <a:r>
              <a:rPr lang="ru-RU" dirty="0" smtClean="0"/>
              <a:t> </a:t>
            </a:r>
            <a:r>
              <a:rPr lang="ru-RU" b="1" dirty="0" err="1" smtClean="0"/>
              <a:t>закон</a:t>
            </a:r>
            <a:r>
              <a:rPr lang="ru-RU" b="1" dirty="0" smtClean="0"/>
              <a:t> </a:t>
            </a:r>
            <a:r>
              <a:rPr lang="ru-RU" b="1" dirty="0" smtClean="0"/>
              <a:t>10% </a:t>
            </a:r>
            <a:r>
              <a:rPr lang="ru-RU" b="1" dirty="0" smtClean="0"/>
              <a:t>Раймонда </a:t>
            </a:r>
            <a:r>
              <a:rPr lang="ru-RU" b="1" dirty="0" err="1" smtClean="0"/>
              <a:t>Ліндемана</a:t>
            </a:r>
            <a:endParaRPr lang="ru-RU" dirty="0" smtClean="0"/>
          </a:p>
          <a:p>
            <a:pPr lvl="0"/>
            <a:r>
              <a:rPr lang="ru-RU" dirty="0" smtClean="0"/>
              <a:t> </a:t>
            </a:r>
            <a:r>
              <a:rPr lang="ru-RU" dirty="0" err="1" smtClean="0"/>
              <a:t>Більший</a:t>
            </a:r>
            <a:r>
              <a:rPr lang="ru-RU" dirty="0" smtClean="0"/>
              <a:t> </a:t>
            </a:r>
            <a:r>
              <a:rPr lang="ru-RU" dirty="0" err="1" smtClean="0"/>
              <a:t>перехід</a:t>
            </a:r>
            <a:r>
              <a:rPr lang="ru-RU" dirty="0" smtClean="0"/>
              <a:t> </a:t>
            </a:r>
            <a:r>
              <a:rPr lang="ru-RU" dirty="0" err="1" smtClean="0"/>
              <a:t>енергії</a:t>
            </a:r>
            <a:r>
              <a:rPr lang="ru-RU" dirty="0" smtClean="0"/>
              <a:t> (</a:t>
            </a:r>
            <a:r>
              <a:rPr lang="ru-RU" dirty="0" err="1" smtClean="0"/>
              <a:t>або</a:t>
            </a:r>
            <a:r>
              <a:rPr lang="ru-RU" dirty="0" smtClean="0"/>
              <a:t> </a:t>
            </a:r>
            <a:r>
              <a:rPr lang="ru-RU" dirty="0" err="1" smtClean="0"/>
              <a:t>речовини</a:t>
            </a:r>
            <a:r>
              <a:rPr lang="ru-RU" dirty="0" smtClean="0"/>
              <a:t> в </a:t>
            </a:r>
            <a:r>
              <a:rPr lang="ru-RU" dirty="0" err="1" smtClean="0"/>
              <a:t>енергетичному</a:t>
            </a:r>
            <a:r>
              <a:rPr lang="ru-RU" dirty="0" smtClean="0"/>
              <a:t> </a:t>
            </a:r>
            <a:r>
              <a:rPr lang="ru-RU" dirty="0" err="1" smtClean="0"/>
              <a:t>вираженні</a:t>
            </a:r>
            <a:r>
              <a:rPr lang="ru-RU" dirty="0" smtClean="0"/>
              <a:t>) </a:t>
            </a:r>
            <a:r>
              <a:rPr lang="ru-RU" dirty="0" err="1" smtClean="0"/>
              <a:t>веде</a:t>
            </a:r>
            <a:r>
              <a:rPr lang="ru-RU" dirty="0" smtClean="0"/>
              <a:t> до </a:t>
            </a:r>
            <a:r>
              <a:rPr lang="ru-RU" dirty="0" err="1" smtClean="0"/>
              <a:t>несприятливих</a:t>
            </a:r>
            <a:r>
              <a:rPr lang="ru-RU" dirty="0" smtClean="0"/>
              <a:t> для </a:t>
            </a:r>
            <a:r>
              <a:rPr lang="ru-RU" dirty="0" err="1" smtClean="0"/>
              <a:t>екосистеми</a:t>
            </a:r>
            <a:r>
              <a:rPr lang="ru-RU" dirty="0" smtClean="0"/>
              <a:t>  </a:t>
            </a:r>
            <a:r>
              <a:rPr lang="ru-RU" dirty="0" err="1" smtClean="0"/>
              <a:t>наслідків</a:t>
            </a:r>
            <a:r>
              <a:rPr lang="ru-RU" dirty="0" smtClean="0"/>
              <a:t>. </a:t>
            </a:r>
          </a:p>
          <a:p>
            <a:pPr lvl="0"/>
            <a:r>
              <a:rPr lang="ru-RU" dirty="0" smtClean="0"/>
              <a:t>Закон </a:t>
            </a:r>
            <a:r>
              <a:rPr lang="ru-RU" dirty="0" err="1" smtClean="0"/>
              <a:t>дозволяє</a:t>
            </a:r>
            <a:r>
              <a:rPr lang="ru-RU" dirty="0" smtClean="0"/>
              <a:t> </a:t>
            </a:r>
            <a:r>
              <a:rPr lang="ru-RU" dirty="0" err="1" smtClean="0"/>
              <a:t>робити</a:t>
            </a:r>
            <a:r>
              <a:rPr lang="ru-RU" dirty="0" smtClean="0"/>
              <a:t> </a:t>
            </a:r>
            <a:r>
              <a:rPr lang="ru-RU" dirty="0" err="1" smtClean="0"/>
              <a:t>розрахунки</a:t>
            </a:r>
            <a:r>
              <a:rPr lang="ru-RU" dirty="0" smtClean="0"/>
              <a:t> </a:t>
            </a:r>
            <a:r>
              <a:rPr lang="ru-RU" dirty="0" err="1" smtClean="0"/>
              <a:t>необхідної</a:t>
            </a:r>
            <a:r>
              <a:rPr lang="ru-RU" dirty="0" smtClean="0"/>
              <a:t> </a:t>
            </a:r>
            <a:r>
              <a:rPr lang="ru-RU" dirty="0" err="1" smtClean="0"/>
              <a:t>земельної</a:t>
            </a:r>
            <a:r>
              <a:rPr lang="ru-RU" dirty="0" smtClean="0"/>
              <a:t> </a:t>
            </a:r>
            <a:r>
              <a:rPr lang="ru-RU" dirty="0" err="1" smtClean="0"/>
              <a:t>площі</a:t>
            </a:r>
            <a:r>
              <a:rPr lang="ru-RU" dirty="0" smtClean="0"/>
              <a:t> для </a:t>
            </a:r>
            <a:r>
              <a:rPr lang="ru-RU" dirty="0" err="1" smtClean="0"/>
              <a:t>забезпечення</a:t>
            </a:r>
            <a:r>
              <a:rPr lang="ru-RU" dirty="0" smtClean="0"/>
              <a:t> диких </a:t>
            </a:r>
            <a:r>
              <a:rPr lang="ru-RU" dirty="0" err="1" smtClean="0"/>
              <a:t>і</a:t>
            </a:r>
            <a:r>
              <a:rPr lang="ru-RU" dirty="0" smtClean="0"/>
              <a:t> </a:t>
            </a:r>
            <a:r>
              <a:rPr lang="ru-RU" dirty="0" err="1" smtClean="0"/>
              <a:t>домашніх</a:t>
            </a:r>
            <a:r>
              <a:rPr lang="ru-RU" dirty="0" smtClean="0"/>
              <a:t> </a:t>
            </a:r>
            <a:r>
              <a:rPr lang="ru-RU" dirty="0" err="1" smtClean="0"/>
              <a:t>тварин</a:t>
            </a:r>
            <a:r>
              <a:rPr lang="ru-RU" dirty="0" smtClean="0"/>
              <a:t>, а </a:t>
            </a:r>
            <a:r>
              <a:rPr lang="ru-RU" dirty="0" err="1" smtClean="0"/>
              <a:t>також</a:t>
            </a:r>
            <a:r>
              <a:rPr lang="ru-RU" dirty="0" smtClean="0"/>
              <a:t> </a:t>
            </a:r>
            <a:r>
              <a:rPr lang="ru-RU" dirty="0" err="1" smtClean="0"/>
              <a:t>людини</a:t>
            </a:r>
            <a:r>
              <a:rPr lang="ru-RU" dirty="0" smtClean="0"/>
              <a:t> </a:t>
            </a:r>
            <a:r>
              <a:rPr lang="ru-RU" dirty="0" err="1" smtClean="0"/>
              <a:t>продовольством</a:t>
            </a:r>
            <a:r>
              <a:rPr lang="ru-RU" dirty="0" smtClean="0"/>
              <a:t> </a:t>
            </a:r>
            <a:r>
              <a:rPr lang="ru-RU" dirty="0" err="1" smtClean="0"/>
              <a:t>і</a:t>
            </a:r>
            <a:r>
              <a:rPr lang="ru-RU" dirty="0" smtClean="0"/>
              <a:t> </a:t>
            </a:r>
            <a:r>
              <a:rPr lang="ru-RU" dirty="0" err="1" smtClean="0"/>
              <a:t>інші</a:t>
            </a:r>
            <a:r>
              <a:rPr lang="ru-RU" dirty="0" smtClean="0"/>
              <a:t> </a:t>
            </a:r>
            <a:r>
              <a:rPr lang="ru-RU" dirty="0" err="1" smtClean="0"/>
              <a:t>еколого-економічні</a:t>
            </a:r>
            <a:r>
              <a:rPr lang="ru-RU" dirty="0" smtClean="0"/>
              <a:t> </a:t>
            </a:r>
            <a:r>
              <a:rPr lang="ru-RU" dirty="0" err="1" smtClean="0"/>
              <a:t>розрахунки</a:t>
            </a:r>
            <a:r>
              <a:rPr lang="ru-RU" dirty="0" smtClean="0"/>
              <a:t>.</a:t>
            </a:r>
          </a:p>
          <a:p>
            <a:endParaRPr lang="ru-RU" dirty="0"/>
          </a:p>
        </p:txBody>
      </p:sp>
      <p:pic>
        <p:nvPicPr>
          <p:cNvPr id="5" name="Picture 2"/>
          <p:cNvPicPr>
            <a:picLocks noGrp="1" noChangeAspect="1" noChangeArrowheads="1"/>
          </p:cNvPicPr>
          <p:nvPr>
            <p:ph sz="quarter" idx="2"/>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7200"/>
                    </a14:imgEffect>
                    <a14:imgEffect>
                      <a14:saturation sat="200000"/>
                    </a14:imgEffect>
                  </a14:imgLayer>
                </a14:imgProps>
              </a:ext>
              <a:ext uri="{28A0092B-C50C-407E-A947-70E740481C1C}">
                <a14:useLocalDpi xmlns:a14="http://schemas.microsoft.com/office/drawing/2010/main" xmlns="" val="0"/>
              </a:ext>
            </a:extLst>
          </a:blip>
          <a:srcRect l="5185" t="28472" r="7875" b="7177"/>
          <a:stretch/>
        </p:blipFill>
        <p:spPr bwMode="auto">
          <a:xfrm>
            <a:off x="4270374" y="1700808"/>
            <a:ext cx="4622106" cy="39716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закон </a:t>
            </a:r>
            <a:r>
              <a:rPr lang="ru-RU" b="1" i="1" dirty="0" err="1" smtClean="0"/>
              <a:t>односпрямованості</a:t>
            </a:r>
            <a:r>
              <a:rPr lang="ru-RU" b="1" i="1" dirty="0" smtClean="0"/>
              <a:t> </a:t>
            </a:r>
            <a:r>
              <a:rPr lang="ru-RU" b="1" i="1" dirty="0" smtClean="0"/>
              <a:t/>
            </a:r>
            <a:br>
              <a:rPr lang="ru-RU" b="1" i="1" dirty="0" smtClean="0"/>
            </a:br>
            <a:r>
              <a:rPr lang="ru-RU" b="1" i="1" dirty="0" smtClean="0"/>
              <a:t>потоку </a:t>
            </a:r>
            <a:r>
              <a:rPr lang="ru-RU" b="1" i="1" dirty="0" err="1" smtClean="0"/>
              <a:t>енергії</a:t>
            </a:r>
            <a:endParaRPr lang="ru-RU" dirty="0"/>
          </a:p>
        </p:txBody>
      </p:sp>
      <p:sp>
        <p:nvSpPr>
          <p:cNvPr id="3" name="Содержимое 2"/>
          <p:cNvSpPr>
            <a:spLocks noGrp="1"/>
          </p:cNvSpPr>
          <p:nvPr>
            <p:ph sz="quarter" idx="1"/>
          </p:nvPr>
        </p:nvSpPr>
        <p:spPr>
          <a:xfrm>
            <a:off x="457200" y="1600200"/>
            <a:ext cx="7787208" cy="2188840"/>
          </a:xfrm>
        </p:spPr>
        <p:txBody>
          <a:bodyPr>
            <a:normAutofit fontScale="77500" lnSpcReduction="20000"/>
          </a:bodyPr>
          <a:lstStyle/>
          <a:p>
            <a:r>
              <a:rPr lang="ru-RU" dirty="0" smtClean="0"/>
              <a:t>В </a:t>
            </a:r>
            <a:r>
              <a:rPr lang="ru-RU" dirty="0" err="1" smtClean="0"/>
              <a:t>угрупуваннях</a:t>
            </a:r>
            <a:r>
              <a:rPr lang="ru-RU" dirty="0" smtClean="0"/>
              <a:t> </a:t>
            </a:r>
            <a:r>
              <a:rPr lang="ru-RU" dirty="0" err="1" smtClean="0"/>
              <a:t>відбувається</a:t>
            </a:r>
            <a:r>
              <a:rPr lang="ru-RU" dirty="0" smtClean="0"/>
              <a:t> </a:t>
            </a:r>
            <a:r>
              <a:rPr lang="ru-RU" dirty="0" err="1" smtClean="0"/>
              <a:t>потік</a:t>
            </a:r>
            <a:r>
              <a:rPr lang="ru-RU" dirty="0" smtClean="0"/>
              <a:t> </a:t>
            </a:r>
            <a:r>
              <a:rPr lang="ru-RU" dirty="0" err="1" smtClean="0"/>
              <a:t>енергії</a:t>
            </a:r>
            <a:r>
              <a:rPr lang="ru-RU" dirty="0" smtClean="0"/>
              <a:t>  через</a:t>
            </a:r>
          </a:p>
          <a:p>
            <a:pPr>
              <a:buNone/>
            </a:pPr>
            <a:r>
              <a:rPr lang="ru-RU" dirty="0" smtClean="0"/>
              <a:t>    </a:t>
            </a:r>
            <a:r>
              <a:rPr lang="ru-RU" dirty="0" err="1" smtClean="0">
                <a:solidFill>
                  <a:srgbClr val="FF0000"/>
                </a:solidFill>
              </a:rPr>
              <a:t>продуценти</a:t>
            </a:r>
            <a:r>
              <a:rPr lang="ru-RU" dirty="0" smtClean="0"/>
              <a:t> до </a:t>
            </a:r>
            <a:r>
              <a:rPr lang="ru-RU" dirty="0" err="1" smtClean="0">
                <a:solidFill>
                  <a:srgbClr val="FF0000"/>
                </a:solidFill>
              </a:rPr>
              <a:t>консументів</a:t>
            </a:r>
            <a:r>
              <a:rPr lang="ru-RU" dirty="0" smtClean="0"/>
              <a:t> </a:t>
            </a:r>
            <a:r>
              <a:rPr lang="ru-RU" dirty="0" err="1" smtClean="0"/>
              <a:t>і</a:t>
            </a:r>
            <a:r>
              <a:rPr lang="ru-RU" dirty="0" smtClean="0"/>
              <a:t> </a:t>
            </a:r>
            <a:r>
              <a:rPr lang="ru-RU" dirty="0" err="1" smtClean="0">
                <a:solidFill>
                  <a:srgbClr val="FF0000"/>
                </a:solidFill>
              </a:rPr>
              <a:t>редуцентів</a:t>
            </a:r>
            <a:r>
              <a:rPr lang="ru-RU" dirty="0" smtClean="0"/>
              <a:t> </a:t>
            </a:r>
            <a:r>
              <a:rPr lang="ru-RU" dirty="0" err="1" smtClean="0"/>
              <a:t>з</a:t>
            </a:r>
            <a:r>
              <a:rPr lang="ru-RU" dirty="0" smtClean="0"/>
              <a:t> </a:t>
            </a:r>
            <a:r>
              <a:rPr lang="ru-RU" dirty="0" err="1" smtClean="0"/>
              <a:t>падінням</a:t>
            </a:r>
            <a:r>
              <a:rPr lang="ru-RU" dirty="0" smtClean="0"/>
              <a:t> </a:t>
            </a:r>
            <a:r>
              <a:rPr lang="ru-RU" dirty="0" err="1" smtClean="0"/>
              <a:t>величини</a:t>
            </a:r>
            <a:r>
              <a:rPr lang="ru-RU" dirty="0" smtClean="0"/>
              <a:t> потоку на кожному </a:t>
            </a:r>
            <a:r>
              <a:rPr lang="ru-RU" dirty="0" err="1" smtClean="0"/>
              <a:t>трофічному</a:t>
            </a:r>
            <a:r>
              <a:rPr lang="ru-RU" dirty="0" smtClean="0"/>
              <a:t> </a:t>
            </a:r>
            <a:r>
              <a:rPr lang="ru-RU" dirty="0" err="1" smtClean="0"/>
              <a:t>рівні</a:t>
            </a:r>
            <a:r>
              <a:rPr lang="ru-RU" dirty="0" smtClean="0"/>
              <a:t>.</a:t>
            </a:r>
          </a:p>
          <a:p>
            <a:r>
              <a:rPr lang="ru-RU" dirty="0" err="1" smtClean="0"/>
              <a:t>Ця</a:t>
            </a:r>
            <a:r>
              <a:rPr lang="ru-RU" dirty="0" smtClean="0"/>
              <a:t> </a:t>
            </a:r>
            <a:r>
              <a:rPr lang="ru-RU" dirty="0" err="1" smtClean="0"/>
              <a:t>гіпотеза</a:t>
            </a:r>
            <a:r>
              <a:rPr lang="ru-RU" dirty="0" smtClean="0"/>
              <a:t> </a:t>
            </a:r>
            <a:r>
              <a:rPr lang="ru-RU" dirty="0" err="1" smtClean="0"/>
              <a:t>являє</a:t>
            </a:r>
            <a:r>
              <a:rPr lang="ru-RU" dirty="0" smtClean="0"/>
              <a:t> собою «</a:t>
            </a:r>
            <a:r>
              <a:rPr lang="ru-RU" dirty="0" err="1" smtClean="0"/>
              <a:t>екологічну</a:t>
            </a:r>
            <a:r>
              <a:rPr lang="ru-RU" dirty="0" smtClean="0"/>
              <a:t> </a:t>
            </a:r>
            <a:r>
              <a:rPr lang="ru-RU" dirty="0" err="1" smtClean="0"/>
              <a:t>інтерпретацію</a:t>
            </a:r>
            <a:r>
              <a:rPr lang="ru-RU" dirty="0" smtClean="0"/>
              <a:t>» </a:t>
            </a:r>
            <a:r>
              <a:rPr lang="ru-RU" dirty="0" smtClean="0">
                <a:solidFill>
                  <a:srgbClr val="FF0000"/>
                </a:solidFill>
              </a:rPr>
              <a:t>другого закону </a:t>
            </a:r>
            <a:r>
              <a:rPr lang="ru-RU" dirty="0" err="1" smtClean="0">
                <a:solidFill>
                  <a:srgbClr val="FF0000"/>
                </a:solidFill>
              </a:rPr>
              <a:t>термодинаміки</a:t>
            </a:r>
            <a:r>
              <a:rPr lang="ru-RU" dirty="0" smtClean="0"/>
              <a:t>: </a:t>
            </a:r>
            <a:r>
              <a:rPr lang="ru-RU" dirty="0" err="1" smtClean="0"/>
              <a:t>будь-який</a:t>
            </a:r>
            <a:r>
              <a:rPr lang="ru-RU" dirty="0" smtClean="0"/>
              <a:t> вид </a:t>
            </a:r>
            <a:r>
              <a:rPr lang="ru-RU" dirty="0" err="1" smtClean="0"/>
              <a:t>енергії</a:t>
            </a:r>
            <a:r>
              <a:rPr lang="ru-RU" dirty="0" smtClean="0"/>
              <a:t> в </a:t>
            </a:r>
            <a:r>
              <a:rPr lang="ru-RU" dirty="0" err="1" smtClean="0"/>
              <a:t>кінцевому</a:t>
            </a:r>
            <a:r>
              <a:rPr lang="ru-RU" dirty="0" smtClean="0"/>
              <a:t> </a:t>
            </a:r>
            <a:r>
              <a:rPr lang="ru-RU" dirty="0" err="1" smtClean="0"/>
              <a:t>рахунку</a:t>
            </a:r>
            <a:r>
              <a:rPr lang="ru-RU" dirty="0" smtClean="0"/>
              <a:t> </a:t>
            </a:r>
            <a:r>
              <a:rPr lang="ru-RU" dirty="0" err="1" smtClean="0"/>
              <a:t>перетворюється</a:t>
            </a:r>
            <a:r>
              <a:rPr lang="ru-RU" dirty="0" smtClean="0"/>
              <a:t> на тепло - форму </a:t>
            </a:r>
            <a:r>
              <a:rPr lang="ru-RU" dirty="0" err="1" smtClean="0"/>
              <a:t>енергії</a:t>
            </a:r>
            <a:r>
              <a:rPr lang="ru-RU" dirty="0" smtClean="0"/>
              <a:t>, </a:t>
            </a:r>
            <a:r>
              <a:rPr lang="ru-RU" dirty="0" err="1" smtClean="0"/>
              <a:t>найменш</a:t>
            </a:r>
            <a:r>
              <a:rPr lang="ru-RU" dirty="0" smtClean="0"/>
              <a:t> </a:t>
            </a:r>
            <a:r>
              <a:rPr lang="ru-RU" dirty="0" err="1" smtClean="0"/>
              <a:t>придатну</a:t>
            </a:r>
            <a:r>
              <a:rPr lang="ru-RU" dirty="0" smtClean="0"/>
              <a:t> для </a:t>
            </a:r>
            <a:r>
              <a:rPr lang="ru-RU" dirty="0" err="1" smtClean="0"/>
              <a:t>перетворення</a:t>
            </a:r>
            <a:r>
              <a:rPr lang="ru-RU" dirty="0" smtClean="0"/>
              <a:t> в роботу </a:t>
            </a:r>
            <a:r>
              <a:rPr lang="ru-RU" dirty="0" err="1" smtClean="0"/>
              <a:t>і</a:t>
            </a:r>
            <a:r>
              <a:rPr lang="ru-RU" dirty="0" smtClean="0"/>
              <a:t> яка </a:t>
            </a:r>
            <a:r>
              <a:rPr lang="ru-RU" dirty="0" err="1" smtClean="0"/>
              <a:t>найбільш</a:t>
            </a:r>
            <a:r>
              <a:rPr lang="ru-RU" dirty="0" smtClean="0"/>
              <a:t> легко </a:t>
            </a:r>
            <a:r>
              <a:rPr lang="ru-RU" dirty="0" err="1" smtClean="0"/>
              <a:t>розсіюється</a:t>
            </a:r>
            <a:r>
              <a:rPr lang="ru-RU" dirty="0" smtClean="0"/>
              <a:t>.</a:t>
            </a:r>
          </a:p>
        </p:txBody>
      </p:sp>
      <p:pic>
        <p:nvPicPr>
          <p:cNvPr id="6" name="Picture 2"/>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Effect>
                      <a14:colorTemperature colorTemp="7200"/>
                    </a14:imgEffect>
                    <a14:imgEffect>
                      <a14:saturation sat="200000"/>
                    </a14:imgEffect>
                    <a14:imgEffect>
                      <a14:brightnessContrast contrast="-40000"/>
                    </a14:imgEffect>
                  </a14:imgLayer>
                </a14:imgProps>
              </a:ext>
              <a:ext uri="{28A0092B-C50C-407E-A947-70E740481C1C}">
                <a14:useLocalDpi xmlns:a14="http://schemas.microsoft.com/office/drawing/2010/main" xmlns="" val="0"/>
              </a:ext>
            </a:extLst>
          </a:blip>
          <a:srcRect l="4208" t="30643" r="1505" b="4056"/>
          <a:stretch/>
        </p:blipFill>
        <p:spPr bwMode="auto">
          <a:xfrm>
            <a:off x="1763688" y="3861048"/>
            <a:ext cx="4896544" cy="2808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Рисунок 4" descr="Пов’язане зображення"/>
          <p:cNvPicPr/>
          <p:nvPr/>
        </p:nvPicPr>
        <p:blipFill>
          <a:blip r:embed="rId5" cstate="print"/>
          <a:srcRect l="6217" r="32487" b="22722"/>
          <a:stretch>
            <a:fillRect/>
          </a:stretch>
        </p:blipFill>
        <p:spPr bwMode="auto">
          <a:xfrm>
            <a:off x="7812360" y="116632"/>
            <a:ext cx="1152128" cy="1067941"/>
          </a:xfrm>
          <a:prstGeom prst="rect">
            <a:avLst/>
          </a:prstGeom>
          <a:noFill/>
          <a:ln w="9525">
            <a:noFill/>
            <a:miter lim="800000"/>
            <a:headEnd/>
            <a:tailEnd/>
          </a:ln>
        </p:spPr>
      </p:pic>
      <p:sp>
        <p:nvSpPr>
          <p:cNvPr id="7" name="TextBox 6"/>
          <p:cNvSpPr txBox="1"/>
          <p:nvPr/>
        </p:nvSpPr>
        <p:spPr>
          <a:xfrm>
            <a:off x="7812360" y="1268760"/>
            <a:ext cx="1152128" cy="584775"/>
          </a:xfrm>
          <a:prstGeom prst="rect">
            <a:avLst/>
          </a:prstGeom>
          <a:noFill/>
        </p:spPr>
        <p:txBody>
          <a:bodyPr wrap="square" rtlCol="0">
            <a:spAutoFit/>
          </a:bodyPr>
          <a:lstStyle/>
          <a:p>
            <a:pPr algn="ctr"/>
            <a:r>
              <a:rPr lang="uk-UA" sz="1600" dirty="0" err="1" smtClean="0"/>
              <a:t>Юджин</a:t>
            </a:r>
            <a:r>
              <a:rPr lang="ru-RU" sz="1600" dirty="0" smtClean="0"/>
              <a:t> </a:t>
            </a:r>
            <a:r>
              <a:rPr lang="ru-RU" sz="1600" dirty="0" err="1" smtClean="0"/>
              <a:t>Одум</a:t>
            </a:r>
            <a:endParaRPr lang="ru-RU" sz="1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b="1" i="1" dirty="0" smtClean="0"/>
              <a:t/>
            </a:r>
            <a:br>
              <a:rPr lang="ru-RU" b="1" i="1" dirty="0" smtClean="0"/>
            </a:br>
            <a:r>
              <a:rPr lang="ru-RU" b="1" i="1" dirty="0" smtClean="0"/>
              <a:t/>
            </a:r>
            <a:br>
              <a:rPr lang="ru-RU" b="1" i="1" dirty="0" smtClean="0"/>
            </a:br>
            <a:r>
              <a:rPr lang="ru-RU" b="1" i="1" dirty="0" smtClean="0"/>
              <a:t/>
            </a:r>
            <a:br>
              <a:rPr lang="ru-RU" b="1" i="1" dirty="0" smtClean="0"/>
            </a:br>
            <a:r>
              <a:rPr lang="ru-RU" b="1" i="1" dirty="0" smtClean="0"/>
              <a:t>закон </a:t>
            </a:r>
            <a:r>
              <a:rPr lang="ru-RU" b="1" i="1" dirty="0" err="1" smtClean="0"/>
              <a:t>внутрішньої</a:t>
            </a:r>
            <a:r>
              <a:rPr lang="ru-RU" b="1" i="1" dirty="0" smtClean="0"/>
              <a:t> </a:t>
            </a:r>
            <a:r>
              <a:rPr lang="ru-RU" b="1" i="1" dirty="0" err="1" smtClean="0"/>
              <a:t>динамічної</a:t>
            </a:r>
            <a:r>
              <a:rPr lang="ru-RU" b="1" i="1" dirty="0" smtClean="0"/>
              <a:t> </a:t>
            </a:r>
            <a:r>
              <a:rPr lang="ru-RU" b="1" i="1" dirty="0" err="1" smtClean="0"/>
              <a:t>рівноваги</a:t>
            </a:r>
            <a:r>
              <a:rPr lang="ru-RU" dirty="0" smtClean="0"/>
              <a:t/>
            </a:r>
            <a:br>
              <a:rPr lang="ru-RU" dirty="0" smtClean="0"/>
            </a:br>
            <a:endParaRPr lang="ru-RU" dirty="0"/>
          </a:p>
        </p:txBody>
      </p:sp>
      <p:sp>
        <p:nvSpPr>
          <p:cNvPr id="3" name="Содержимое 2"/>
          <p:cNvSpPr>
            <a:spLocks noGrp="1"/>
          </p:cNvSpPr>
          <p:nvPr>
            <p:ph sz="quarter" idx="1"/>
          </p:nvPr>
        </p:nvSpPr>
        <p:spPr>
          <a:xfrm>
            <a:off x="457200" y="1600200"/>
            <a:ext cx="7467600" cy="2908920"/>
          </a:xfrm>
        </p:spPr>
        <p:txBody>
          <a:bodyPr>
            <a:normAutofit fontScale="77500" lnSpcReduction="20000"/>
          </a:bodyPr>
          <a:lstStyle/>
          <a:p>
            <a:r>
              <a:rPr lang="ru-RU" b="1" dirty="0" smtClean="0"/>
              <a:t>Закон </a:t>
            </a:r>
            <a:r>
              <a:rPr lang="ru-RU" b="1" dirty="0" err="1" smtClean="0"/>
              <a:t>внутрішньої</a:t>
            </a:r>
            <a:r>
              <a:rPr lang="ru-RU" b="1" dirty="0" smtClean="0"/>
              <a:t> </a:t>
            </a:r>
            <a:r>
              <a:rPr lang="ru-RU" b="1" dirty="0" err="1" smtClean="0"/>
              <a:t>динамічної</a:t>
            </a:r>
            <a:r>
              <a:rPr lang="ru-RU" b="1" dirty="0" smtClean="0"/>
              <a:t> </a:t>
            </a:r>
            <a:r>
              <a:rPr lang="ru-RU" b="1" dirty="0" err="1" smtClean="0"/>
              <a:t>рівноваги</a:t>
            </a:r>
            <a:r>
              <a:rPr lang="ru-RU" dirty="0" smtClean="0"/>
              <a:t> - </a:t>
            </a:r>
            <a:r>
              <a:rPr lang="ru-RU" dirty="0" err="1" smtClean="0"/>
              <a:t>речовина</a:t>
            </a:r>
            <a:r>
              <a:rPr lang="ru-RU" dirty="0" smtClean="0"/>
              <a:t>, </a:t>
            </a:r>
            <a:r>
              <a:rPr lang="ru-RU" dirty="0" err="1" smtClean="0"/>
              <a:t>енергія</a:t>
            </a:r>
            <a:r>
              <a:rPr lang="ru-RU" dirty="0" smtClean="0"/>
              <a:t>, </a:t>
            </a:r>
            <a:r>
              <a:rPr lang="ru-RU" dirty="0" err="1" smtClean="0"/>
              <a:t>інформація</a:t>
            </a:r>
            <a:r>
              <a:rPr lang="ru-RU" dirty="0" smtClean="0"/>
              <a:t> </a:t>
            </a:r>
            <a:r>
              <a:rPr lang="ru-RU" dirty="0" err="1" smtClean="0"/>
              <a:t>природних</a:t>
            </a:r>
            <a:r>
              <a:rPr lang="ru-RU" dirty="0" smtClean="0"/>
              <a:t> систем  </a:t>
            </a:r>
            <a:endParaRPr lang="ru-RU" dirty="0" smtClean="0"/>
          </a:p>
          <a:p>
            <a:pPr>
              <a:buNone/>
            </a:pPr>
            <a:r>
              <a:rPr lang="ru-RU" dirty="0" smtClean="0"/>
              <a:t> </a:t>
            </a:r>
            <a:r>
              <a:rPr lang="ru-RU" dirty="0" smtClean="0"/>
              <a:t>    </a:t>
            </a:r>
            <a:r>
              <a:rPr lang="ru-RU" dirty="0" err="1" smtClean="0"/>
              <a:t>взаємопов'язані</a:t>
            </a:r>
            <a:r>
              <a:rPr lang="ru-RU" dirty="0" smtClean="0"/>
              <a:t> </a:t>
            </a:r>
            <a:r>
              <a:rPr lang="ru-RU" dirty="0" err="1" smtClean="0"/>
              <a:t>настільки</a:t>
            </a:r>
            <a:r>
              <a:rPr lang="ru-RU" dirty="0" smtClean="0"/>
              <a:t>, </a:t>
            </a:r>
            <a:r>
              <a:rPr lang="ru-RU" dirty="0" err="1" smtClean="0"/>
              <a:t>що</a:t>
            </a:r>
            <a:r>
              <a:rPr lang="ru-RU" dirty="0" smtClean="0"/>
              <a:t> </a:t>
            </a:r>
            <a:r>
              <a:rPr lang="ru-RU" dirty="0" err="1" smtClean="0"/>
              <a:t>будь-яка</a:t>
            </a:r>
            <a:r>
              <a:rPr lang="ru-RU" dirty="0" smtClean="0"/>
              <a:t> </a:t>
            </a:r>
            <a:r>
              <a:rPr lang="ru-RU" dirty="0" err="1" smtClean="0"/>
              <a:t>зміна</a:t>
            </a:r>
            <a:r>
              <a:rPr lang="ru-RU" dirty="0" smtClean="0"/>
              <a:t> одного </a:t>
            </a:r>
            <a:r>
              <a:rPr lang="ru-RU" dirty="0" err="1" smtClean="0"/>
              <a:t>з</a:t>
            </a:r>
            <a:r>
              <a:rPr lang="ru-RU" dirty="0" smtClean="0"/>
              <a:t> </a:t>
            </a:r>
            <a:r>
              <a:rPr lang="ru-RU" dirty="0" err="1" smtClean="0"/>
              <a:t>цих</a:t>
            </a:r>
            <a:r>
              <a:rPr lang="ru-RU" dirty="0" smtClean="0"/>
              <a:t> </a:t>
            </a:r>
            <a:r>
              <a:rPr lang="ru-RU" dirty="0" err="1" smtClean="0"/>
              <a:t>показників</a:t>
            </a:r>
            <a:r>
              <a:rPr lang="ru-RU" dirty="0" smtClean="0"/>
              <a:t> </a:t>
            </a:r>
            <a:r>
              <a:rPr lang="ru-RU" dirty="0" err="1" smtClean="0"/>
              <a:t>викликає</a:t>
            </a:r>
            <a:r>
              <a:rPr lang="ru-RU" dirty="0" smtClean="0"/>
              <a:t>  </a:t>
            </a:r>
            <a:r>
              <a:rPr lang="ru-RU" dirty="0" err="1" smtClean="0"/>
              <a:t>супутні</a:t>
            </a:r>
            <a:r>
              <a:rPr lang="ru-RU" dirty="0" smtClean="0"/>
              <a:t> </a:t>
            </a:r>
            <a:r>
              <a:rPr lang="ru-RU" dirty="0" err="1" smtClean="0"/>
              <a:t>зміни</a:t>
            </a:r>
            <a:r>
              <a:rPr lang="ru-RU" dirty="0" smtClean="0"/>
              <a:t>.</a:t>
            </a:r>
          </a:p>
          <a:p>
            <a:pPr algn="just"/>
            <a:r>
              <a:rPr lang="uk-UA" dirty="0" smtClean="0"/>
              <a:t> </a:t>
            </a:r>
            <a:r>
              <a:rPr lang="ru-RU" dirty="0" err="1" smtClean="0"/>
              <a:t>Поки</a:t>
            </a:r>
            <a:r>
              <a:rPr lang="ru-RU" dirty="0" smtClean="0"/>
              <a:t> </a:t>
            </a:r>
            <a:r>
              <a:rPr lang="ru-RU" dirty="0" err="1" smtClean="0"/>
              <a:t>зміни</a:t>
            </a:r>
            <a:r>
              <a:rPr lang="ru-RU" dirty="0" smtClean="0"/>
              <a:t> </a:t>
            </a:r>
            <a:r>
              <a:rPr lang="ru-RU" dirty="0" err="1" smtClean="0"/>
              <a:t>середовища</a:t>
            </a:r>
            <a:r>
              <a:rPr lang="ru-RU" dirty="0" smtClean="0"/>
              <a:t> </a:t>
            </a:r>
            <a:r>
              <a:rPr lang="ru-RU" dirty="0" err="1" smtClean="0"/>
              <a:t>слабкі</a:t>
            </a:r>
            <a:r>
              <a:rPr lang="ru-RU" dirty="0" smtClean="0"/>
              <a:t> </a:t>
            </a:r>
            <a:r>
              <a:rPr lang="ru-RU" dirty="0" err="1" smtClean="0"/>
              <a:t>і</a:t>
            </a:r>
            <a:r>
              <a:rPr lang="ru-RU" dirty="0" smtClean="0"/>
              <a:t> </a:t>
            </a:r>
            <a:r>
              <a:rPr lang="ru-RU" dirty="0" err="1" smtClean="0"/>
              <a:t>відбуваються</a:t>
            </a:r>
            <a:r>
              <a:rPr lang="ru-RU" dirty="0" smtClean="0"/>
              <a:t> на </a:t>
            </a:r>
            <a:r>
              <a:rPr lang="ru-RU" dirty="0" err="1" smtClean="0"/>
              <a:t>відносно</a:t>
            </a:r>
            <a:r>
              <a:rPr lang="ru-RU" dirty="0" smtClean="0"/>
              <a:t> </a:t>
            </a:r>
            <a:r>
              <a:rPr lang="ru-RU" dirty="0" err="1" smtClean="0"/>
              <a:t>невеликій</a:t>
            </a:r>
            <a:r>
              <a:rPr lang="ru-RU" dirty="0" smtClean="0"/>
              <a:t> </a:t>
            </a:r>
            <a:r>
              <a:rPr lang="ru-RU" dirty="0" err="1" smtClean="0"/>
              <a:t>площі</a:t>
            </a:r>
            <a:r>
              <a:rPr lang="ru-RU" dirty="0" smtClean="0"/>
              <a:t>, вони </a:t>
            </a:r>
            <a:r>
              <a:rPr lang="ru-RU" dirty="0" err="1" smtClean="0"/>
              <a:t>або</a:t>
            </a:r>
            <a:r>
              <a:rPr lang="ru-RU" dirty="0" smtClean="0"/>
              <a:t> </a:t>
            </a:r>
            <a:r>
              <a:rPr lang="ru-RU" dirty="0" err="1" smtClean="0"/>
              <a:t>обмежуються</a:t>
            </a:r>
            <a:r>
              <a:rPr lang="ru-RU" dirty="0" smtClean="0"/>
              <a:t> </a:t>
            </a:r>
            <a:r>
              <a:rPr lang="ru-RU" dirty="0" err="1" smtClean="0"/>
              <a:t>конкретним</a:t>
            </a:r>
            <a:r>
              <a:rPr lang="ru-RU" dirty="0" smtClean="0"/>
              <a:t> </a:t>
            </a:r>
            <a:r>
              <a:rPr lang="ru-RU" dirty="0" err="1" smtClean="0"/>
              <a:t>місцем</a:t>
            </a:r>
            <a:r>
              <a:rPr lang="ru-RU" dirty="0" smtClean="0"/>
              <a:t>, </a:t>
            </a:r>
            <a:r>
              <a:rPr lang="ru-RU" dirty="0" err="1" smtClean="0"/>
              <a:t>або</a:t>
            </a:r>
            <a:r>
              <a:rPr lang="ru-RU" dirty="0" smtClean="0"/>
              <a:t> «гаснуть» в </a:t>
            </a:r>
            <a:r>
              <a:rPr lang="ru-RU" dirty="0" err="1" smtClean="0"/>
              <a:t>ланцюзі</a:t>
            </a:r>
            <a:r>
              <a:rPr lang="ru-RU" dirty="0" smtClean="0"/>
              <a:t> </a:t>
            </a:r>
            <a:r>
              <a:rPr lang="ru-RU" dirty="0" err="1" smtClean="0"/>
              <a:t>ієрархії</a:t>
            </a:r>
            <a:r>
              <a:rPr lang="ru-RU" dirty="0" smtClean="0"/>
              <a:t> </a:t>
            </a:r>
            <a:r>
              <a:rPr lang="ru-RU" dirty="0" err="1" smtClean="0"/>
              <a:t>екосистем</a:t>
            </a:r>
            <a:r>
              <a:rPr lang="ru-RU" dirty="0" smtClean="0"/>
              <a:t>. Але як </a:t>
            </a:r>
            <a:r>
              <a:rPr lang="ru-RU" dirty="0" err="1" smtClean="0"/>
              <a:t>тільки</a:t>
            </a:r>
            <a:r>
              <a:rPr lang="ru-RU" dirty="0" smtClean="0"/>
              <a:t> </a:t>
            </a:r>
            <a:r>
              <a:rPr lang="ru-RU" dirty="0" err="1" smtClean="0"/>
              <a:t>зміни</a:t>
            </a:r>
            <a:r>
              <a:rPr lang="ru-RU" dirty="0" smtClean="0"/>
              <a:t> </a:t>
            </a:r>
            <a:r>
              <a:rPr lang="ru-RU" dirty="0" err="1" smtClean="0"/>
              <a:t>досягають</a:t>
            </a:r>
            <a:r>
              <a:rPr lang="ru-RU" dirty="0" smtClean="0"/>
              <a:t> </a:t>
            </a:r>
            <a:r>
              <a:rPr lang="ru-RU" dirty="0" err="1" smtClean="0"/>
              <a:t>істотних</a:t>
            </a:r>
            <a:r>
              <a:rPr lang="ru-RU" dirty="0" smtClean="0"/>
              <a:t> </a:t>
            </a:r>
            <a:r>
              <a:rPr lang="ru-RU" dirty="0" err="1" smtClean="0"/>
              <a:t>значень</a:t>
            </a:r>
            <a:r>
              <a:rPr lang="ru-RU" dirty="0" smtClean="0"/>
              <a:t> для великих </a:t>
            </a:r>
            <a:r>
              <a:rPr lang="ru-RU" dirty="0" err="1" smtClean="0"/>
              <a:t>екосистем</a:t>
            </a:r>
            <a:r>
              <a:rPr lang="ru-RU" dirty="0" smtClean="0"/>
              <a:t>, вони </a:t>
            </a:r>
            <a:r>
              <a:rPr lang="ru-RU" dirty="0" err="1" smtClean="0"/>
              <a:t>призводять</a:t>
            </a:r>
            <a:r>
              <a:rPr lang="ru-RU" dirty="0" smtClean="0"/>
              <a:t> до </a:t>
            </a:r>
            <a:r>
              <a:rPr lang="ru-RU" dirty="0" err="1" smtClean="0"/>
              <a:t>суттєвих</a:t>
            </a:r>
            <a:r>
              <a:rPr lang="ru-RU" dirty="0" smtClean="0"/>
              <a:t> </a:t>
            </a:r>
            <a:r>
              <a:rPr lang="ru-RU" dirty="0" err="1" smtClean="0"/>
              <a:t>зрушень</a:t>
            </a:r>
            <a:r>
              <a:rPr lang="ru-RU" dirty="0" smtClean="0"/>
              <a:t> в </a:t>
            </a:r>
            <a:r>
              <a:rPr lang="ru-RU" dirty="0" err="1" smtClean="0"/>
              <a:t>цих</a:t>
            </a:r>
            <a:r>
              <a:rPr lang="ru-RU" dirty="0" smtClean="0"/>
              <a:t> великих </a:t>
            </a:r>
            <a:r>
              <a:rPr lang="ru-RU" dirty="0" err="1" smtClean="0"/>
              <a:t>природних</a:t>
            </a:r>
            <a:r>
              <a:rPr lang="ru-RU" dirty="0" smtClean="0"/>
              <a:t> </a:t>
            </a:r>
            <a:r>
              <a:rPr lang="ru-RU" dirty="0" err="1" smtClean="0"/>
              <a:t>утвореннях</a:t>
            </a:r>
            <a:r>
              <a:rPr lang="ru-RU" dirty="0" smtClean="0"/>
              <a:t>, а через них, </a:t>
            </a:r>
            <a:r>
              <a:rPr lang="ru-RU" dirty="0" err="1" smtClean="0"/>
              <a:t>і</a:t>
            </a:r>
            <a:r>
              <a:rPr lang="ru-RU" dirty="0" smtClean="0"/>
              <a:t> у </a:t>
            </a:r>
            <a:r>
              <a:rPr lang="ru-RU" dirty="0" err="1" smtClean="0"/>
              <a:t>всій</a:t>
            </a:r>
            <a:r>
              <a:rPr lang="ru-RU" dirty="0" smtClean="0"/>
              <a:t> </a:t>
            </a:r>
            <a:r>
              <a:rPr lang="ru-RU" dirty="0" err="1" smtClean="0"/>
              <a:t>біосфері</a:t>
            </a:r>
            <a:r>
              <a:rPr lang="ru-RU" dirty="0" smtClean="0"/>
              <a:t> </a:t>
            </a:r>
            <a:r>
              <a:rPr lang="ru-RU" dirty="0" err="1" smtClean="0"/>
              <a:t>Землі</a:t>
            </a:r>
            <a:r>
              <a:rPr lang="ru-RU" dirty="0" smtClean="0"/>
              <a:t>.</a:t>
            </a:r>
            <a:endParaRPr lang="ru-RU" dirty="0"/>
          </a:p>
        </p:txBody>
      </p:sp>
      <p:pic>
        <p:nvPicPr>
          <p:cNvPr id="5" name="Picture 3" descr="Synievyr"/>
          <p:cNvPicPr>
            <a:picLocks noChangeAspect="1" noChangeArrowheads="1"/>
          </p:cNvPicPr>
          <p:nvPr/>
        </p:nvPicPr>
        <p:blipFill>
          <a:blip r:embed="rId2" cstate="print"/>
          <a:srcRect/>
          <a:stretch>
            <a:fillRect/>
          </a:stretch>
        </p:blipFill>
        <p:spPr bwMode="auto">
          <a:xfrm>
            <a:off x="1979712" y="4509120"/>
            <a:ext cx="3828618" cy="224842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err="1" smtClean="0"/>
              <a:t>Біосферологічні</a:t>
            </a:r>
            <a:r>
              <a:rPr lang="ru-RU" b="1" dirty="0" smtClean="0"/>
              <a:t> </a:t>
            </a:r>
            <a:r>
              <a:rPr lang="ru-RU" b="1" dirty="0" err="1" smtClean="0"/>
              <a:t>закони</a:t>
            </a:r>
            <a:endParaRPr lang="ru-RU" dirty="0"/>
          </a:p>
        </p:txBody>
      </p:sp>
      <p:sp>
        <p:nvSpPr>
          <p:cNvPr id="3" name="Содержимое 2"/>
          <p:cNvSpPr>
            <a:spLocks noGrp="1"/>
          </p:cNvSpPr>
          <p:nvPr>
            <p:ph sz="quarter" idx="1"/>
          </p:nvPr>
        </p:nvSpPr>
        <p:spPr>
          <a:xfrm>
            <a:off x="457200" y="1600200"/>
            <a:ext cx="7467600" cy="2836912"/>
          </a:xfrm>
        </p:spPr>
        <p:txBody>
          <a:bodyPr>
            <a:normAutofit fontScale="92500"/>
          </a:bodyPr>
          <a:lstStyle/>
          <a:p>
            <a:r>
              <a:rPr lang="ru-RU" b="1" dirty="0" err="1" smtClean="0"/>
              <a:t>Біосферологічні</a:t>
            </a:r>
            <a:r>
              <a:rPr lang="ru-RU" b="1" dirty="0" smtClean="0"/>
              <a:t> </a:t>
            </a:r>
            <a:r>
              <a:rPr lang="ru-RU" b="1" dirty="0" err="1" smtClean="0"/>
              <a:t>закони</a:t>
            </a:r>
            <a:r>
              <a:rPr lang="ru-RU" dirty="0" smtClean="0"/>
              <a:t> </a:t>
            </a:r>
            <a:r>
              <a:rPr lang="ru-RU" dirty="0" err="1" smtClean="0"/>
              <a:t>мають</a:t>
            </a:r>
            <a:r>
              <a:rPr lang="ru-RU" dirty="0" smtClean="0"/>
              <a:t> </a:t>
            </a:r>
            <a:r>
              <a:rPr lang="ru-RU" dirty="0" err="1" smtClean="0"/>
              <a:t>найвищий</a:t>
            </a:r>
            <a:r>
              <a:rPr lang="ru-RU" dirty="0" smtClean="0"/>
              <a:t> статус </a:t>
            </a:r>
            <a:r>
              <a:rPr lang="ru-RU" dirty="0" err="1" smtClean="0"/>
              <a:t>серед</a:t>
            </a:r>
            <a:r>
              <a:rPr lang="ru-RU" dirty="0" smtClean="0"/>
              <a:t> </a:t>
            </a:r>
            <a:r>
              <a:rPr lang="ru-RU" dirty="0" err="1" smtClean="0"/>
              <a:t>екологічних</a:t>
            </a:r>
            <a:r>
              <a:rPr lang="ru-RU" dirty="0" smtClean="0"/>
              <a:t> </a:t>
            </a:r>
            <a:r>
              <a:rPr lang="ru-RU" dirty="0" err="1" smtClean="0"/>
              <a:t>закономірностей</a:t>
            </a:r>
            <a:r>
              <a:rPr lang="ru-RU" dirty="0" smtClean="0"/>
              <a:t>. </a:t>
            </a:r>
            <a:r>
              <a:rPr lang="ru-RU" dirty="0" err="1" smtClean="0"/>
              <a:t>Більшість</a:t>
            </a:r>
            <a:r>
              <a:rPr lang="ru-RU" dirty="0" smtClean="0"/>
              <a:t> </a:t>
            </a:r>
            <a:r>
              <a:rPr lang="ru-RU" dirty="0" err="1" smtClean="0"/>
              <a:t>із</a:t>
            </a:r>
            <a:r>
              <a:rPr lang="ru-RU" dirty="0" smtClean="0"/>
              <a:t> них </a:t>
            </a:r>
            <a:r>
              <a:rPr lang="ru-RU" dirty="0" err="1" smtClean="0"/>
              <a:t>сформулював</a:t>
            </a:r>
            <a:r>
              <a:rPr lang="ru-RU" dirty="0" smtClean="0"/>
              <a:t> В. І. </a:t>
            </a:r>
            <a:r>
              <a:rPr lang="ru-RU" dirty="0" err="1" smtClean="0"/>
              <a:t>Вернадський</a:t>
            </a:r>
            <a:r>
              <a:rPr lang="ru-RU" dirty="0" smtClean="0"/>
              <a:t>. </a:t>
            </a:r>
            <a:r>
              <a:rPr lang="ru-RU" dirty="0" err="1" smtClean="0"/>
              <a:t>Це</a:t>
            </a:r>
            <a:r>
              <a:rPr lang="ru-RU" dirty="0" smtClean="0"/>
              <a:t>:</a:t>
            </a:r>
          </a:p>
          <a:p>
            <a:r>
              <a:rPr lang="ru-RU" dirty="0" smtClean="0"/>
              <a:t> </a:t>
            </a:r>
            <a:r>
              <a:rPr lang="ru-RU" b="1" i="1" dirty="0" smtClean="0"/>
              <a:t>закон </a:t>
            </a:r>
            <a:r>
              <a:rPr lang="ru-RU" b="1" i="1" dirty="0" err="1" smtClean="0"/>
              <a:t>біогенної</a:t>
            </a:r>
            <a:r>
              <a:rPr lang="ru-RU" b="1" i="1" dirty="0" smtClean="0"/>
              <a:t> </a:t>
            </a:r>
            <a:r>
              <a:rPr lang="ru-RU" b="1" i="1" dirty="0" err="1" smtClean="0"/>
              <a:t>міграції</a:t>
            </a:r>
            <a:r>
              <a:rPr lang="ru-RU" b="1" i="1" dirty="0" smtClean="0"/>
              <a:t> </a:t>
            </a:r>
            <a:r>
              <a:rPr lang="ru-RU" b="1" i="1" dirty="0" err="1" smtClean="0"/>
              <a:t>хімічних</a:t>
            </a:r>
            <a:r>
              <a:rPr lang="ru-RU" b="1" i="1" dirty="0" smtClean="0"/>
              <a:t> </a:t>
            </a:r>
            <a:r>
              <a:rPr lang="ru-RU" b="1" i="1" dirty="0" err="1" smtClean="0"/>
              <a:t>елементів</a:t>
            </a:r>
            <a:r>
              <a:rPr lang="ru-RU" b="1" i="1" dirty="0" smtClean="0"/>
              <a:t>, </a:t>
            </a:r>
          </a:p>
          <a:p>
            <a:r>
              <a:rPr lang="ru-RU" b="1" i="1" dirty="0" smtClean="0"/>
              <a:t>закон </a:t>
            </a:r>
            <a:r>
              <a:rPr lang="ru-RU" b="1" i="1" dirty="0" err="1" smtClean="0"/>
              <a:t>єдності</a:t>
            </a:r>
            <a:r>
              <a:rPr lang="ru-RU" b="1" i="1" dirty="0" smtClean="0"/>
              <a:t> </a:t>
            </a:r>
            <a:r>
              <a:rPr lang="ru-RU" b="1" i="1" dirty="0" err="1" smtClean="0"/>
              <a:t>живої</a:t>
            </a:r>
            <a:r>
              <a:rPr lang="ru-RU" b="1" i="1" dirty="0" smtClean="0"/>
              <a:t> </a:t>
            </a:r>
            <a:r>
              <a:rPr lang="ru-RU" b="1" i="1" dirty="0" err="1" smtClean="0"/>
              <a:t>речовини</a:t>
            </a:r>
            <a:r>
              <a:rPr lang="ru-RU" b="1" i="1" dirty="0" smtClean="0"/>
              <a:t>, </a:t>
            </a:r>
          </a:p>
          <a:p>
            <a:r>
              <a:rPr lang="ru-RU" b="1" i="1" dirty="0" smtClean="0"/>
              <a:t>закон </a:t>
            </a:r>
            <a:r>
              <a:rPr lang="ru-RU" b="1" i="1" dirty="0" err="1" smtClean="0"/>
              <a:t>ноосфери</a:t>
            </a:r>
            <a:r>
              <a:rPr lang="ru-RU" b="1" i="1" dirty="0" smtClean="0"/>
              <a:t>.</a:t>
            </a:r>
            <a:endParaRPr lang="ru-RU" dirty="0" smtClean="0"/>
          </a:p>
          <a:p>
            <a:endParaRPr lang="ru-RU" dirty="0"/>
          </a:p>
        </p:txBody>
      </p:sp>
      <p:pic>
        <p:nvPicPr>
          <p:cNvPr id="4" name="Picture 2"/>
          <p:cNvPicPr>
            <a:picLocks noChangeAspect="1" noChangeArrowheads="1"/>
          </p:cNvPicPr>
          <p:nvPr/>
        </p:nvPicPr>
        <p:blipFill>
          <a:blip r:embed="rId2" cstate="print"/>
          <a:srcRect l="9418" r="9418"/>
          <a:stretch>
            <a:fillRect/>
          </a:stretch>
        </p:blipFill>
        <p:spPr bwMode="auto">
          <a:xfrm>
            <a:off x="323528" y="4077072"/>
            <a:ext cx="2664296" cy="2462727"/>
          </a:xfrm>
          <a:prstGeom prst="rect">
            <a:avLst/>
          </a:prstGeom>
          <a:noFill/>
          <a:ln w="9525">
            <a:noFill/>
            <a:miter lim="800000"/>
            <a:headEnd/>
            <a:tailEnd/>
          </a:ln>
        </p:spPr>
      </p:pic>
      <p:pic>
        <p:nvPicPr>
          <p:cNvPr id="5" name="Рисунок 4" descr="Похожее изображение"/>
          <p:cNvPicPr/>
          <p:nvPr/>
        </p:nvPicPr>
        <p:blipFill>
          <a:blip r:embed="rId3" cstate="print"/>
          <a:srcRect/>
          <a:stretch>
            <a:fillRect/>
          </a:stretch>
        </p:blipFill>
        <p:spPr bwMode="auto">
          <a:xfrm>
            <a:off x="6084168" y="4077072"/>
            <a:ext cx="2808312" cy="2448272"/>
          </a:xfrm>
          <a:prstGeom prst="rect">
            <a:avLst/>
          </a:prstGeom>
          <a:noFill/>
          <a:ln w="9525">
            <a:noFill/>
            <a:miter lim="800000"/>
            <a:headEnd/>
            <a:tailEnd/>
          </a:ln>
        </p:spPr>
      </p:pic>
      <p:pic>
        <p:nvPicPr>
          <p:cNvPr id="6" name="Рисунок 5" descr="http://rozchayka.com/wp-content/uploads/2014/06/lebedi.jpg"/>
          <p:cNvPicPr/>
          <p:nvPr/>
        </p:nvPicPr>
        <p:blipFill>
          <a:blip r:embed="rId4" cstate="print"/>
          <a:srcRect/>
          <a:stretch>
            <a:fillRect/>
          </a:stretch>
        </p:blipFill>
        <p:spPr bwMode="auto">
          <a:xfrm>
            <a:off x="3203848" y="4077072"/>
            <a:ext cx="2736304" cy="24482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закон </a:t>
            </a:r>
            <a:r>
              <a:rPr lang="ru-RU" b="1" i="1" dirty="0" err="1" smtClean="0"/>
              <a:t>біогенної</a:t>
            </a:r>
            <a:r>
              <a:rPr lang="ru-RU" b="1" i="1" dirty="0" smtClean="0"/>
              <a:t> </a:t>
            </a:r>
            <a:r>
              <a:rPr lang="ru-RU" b="1" i="1" dirty="0" err="1" smtClean="0"/>
              <a:t>міграції</a:t>
            </a:r>
            <a:r>
              <a:rPr lang="ru-RU" b="1" i="1" dirty="0" smtClean="0"/>
              <a:t> </a:t>
            </a:r>
            <a:br>
              <a:rPr lang="ru-RU" b="1" i="1" dirty="0" smtClean="0"/>
            </a:br>
            <a:r>
              <a:rPr lang="ru-RU" b="1" i="1" dirty="0" err="1" smtClean="0"/>
              <a:t>хімічних</a:t>
            </a:r>
            <a:r>
              <a:rPr lang="ru-RU" b="1" i="1" dirty="0" smtClean="0"/>
              <a:t> </a:t>
            </a:r>
            <a:r>
              <a:rPr lang="ru-RU" b="1" i="1" dirty="0" err="1" smtClean="0"/>
              <a:t>елементів</a:t>
            </a:r>
            <a:endParaRPr lang="ru-RU" dirty="0"/>
          </a:p>
        </p:txBody>
      </p:sp>
      <p:sp>
        <p:nvSpPr>
          <p:cNvPr id="3" name="Содержимое 2"/>
          <p:cNvSpPr>
            <a:spLocks noGrp="1"/>
          </p:cNvSpPr>
          <p:nvPr>
            <p:ph sz="quarter" idx="1"/>
          </p:nvPr>
        </p:nvSpPr>
        <p:spPr>
          <a:xfrm>
            <a:off x="457200" y="1600200"/>
            <a:ext cx="4186808" cy="4873752"/>
          </a:xfrm>
        </p:spPr>
        <p:txBody>
          <a:bodyPr/>
          <a:lstStyle/>
          <a:p>
            <a:r>
              <a:rPr lang="uk-UA" b="1" dirty="0" smtClean="0"/>
              <a:t>Закон біогенної міграції атомів (закон Вернадського)</a:t>
            </a:r>
            <a:r>
              <a:rPr lang="uk-UA" dirty="0" smtClean="0"/>
              <a:t>:міграція хімічних елементів на земній поверхні у біосфері в цілому здійснюється при особистій участі живої речовини – біогенна еміграція.</a:t>
            </a:r>
            <a:endParaRPr lang="ru-RU" dirty="0" smtClean="0"/>
          </a:p>
          <a:p>
            <a:endParaRPr lang="ru-RU" dirty="0"/>
          </a:p>
        </p:txBody>
      </p:sp>
      <p:pic>
        <p:nvPicPr>
          <p:cNvPr id="5" name="Picture 7"/>
          <p:cNvPicPr>
            <a:picLocks noChangeAspect="1" noChangeArrowheads="1"/>
          </p:cNvPicPr>
          <p:nvPr/>
        </p:nvPicPr>
        <p:blipFill>
          <a:blip r:embed="rId2" cstate="print"/>
          <a:srcRect/>
          <a:stretch>
            <a:fillRect/>
          </a:stretch>
        </p:blipFill>
        <p:spPr bwMode="auto">
          <a:xfrm>
            <a:off x="4572000" y="1988840"/>
            <a:ext cx="4014227" cy="3888432"/>
          </a:xfrm>
          <a:prstGeom prst="rect">
            <a:avLst/>
          </a:prstGeom>
          <a:noFill/>
          <a:ln w="9525">
            <a:noFill/>
            <a:miter lim="800000"/>
            <a:headEnd/>
            <a:tailEnd/>
          </a:ln>
          <a:effectLst/>
        </p:spPr>
      </p:pic>
      <p:pic>
        <p:nvPicPr>
          <p:cNvPr id="6" name="Рисунок 5" descr="Результат пошуку зображень за запитом &quot;володимир вернадський фото&quot;"/>
          <p:cNvPicPr/>
          <p:nvPr/>
        </p:nvPicPr>
        <p:blipFill>
          <a:blip r:embed="rId3" cstate="print"/>
          <a:srcRect/>
          <a:stretch>
            <a:fillRect/>
          </a:stretch>
        </p:blipFill>
        <p:spPr bwMode="auto">
          <a:xfrm>
            <a:off x="7236296" y="116632"/>
            <a:ext cx="1338851" cy="16764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i="1" dirty="0" smtClean="0"/>
              <a:t>закон </a:t>
            </a:r>
            <a:r>
              <a:rPr lang="ru-RU" b="1" i="1" dirty="0" err="1" smtClean="0"/>
              <a:t>єдності</a:t>
            </a:r>
            <a:r>
              <a:rPr lang="ru-RU" b="1" i="1" dirty="0" smtClean="0"/>
              <a:t> </a:t>
            </a:r>
            <a:r>
              <a:rPr lang="ru-RU" b="1" i="1" dirty="0" err="1" smtClean="0"/>
              <a:t>живої</a:t>
            </a:r>
            <a:r>
              <a:rPr lang="ru-RU" b="1" i="1" dirty="0" smtClean="0"/>
              <a:t> </a:t>
            </a:r>
            <a:r>
              <a:rPr lang="ru-RU" b="1" i="1" dirty="0" err="1" smtClean="0"/>
              <a:t>речовини</a:t>
            </a:r>
            <a:endParaRPr lang="ru-RU" dirty="0"/>
          </a:p>
        </p:txBody>
      </p:sp>
      <p:sp>
        <p:nvSpPr>
          <p:cNvPr id="3" name="Содержимое 2"/>
          <p:cNvSpPr>
            <a:spLocks noGrp="1"/>
          </p:cNvSpPr>
          <p:nvPr>
            <p:ph sz="quarter" idx="1"/>
          </p:nvPr>
        </p:nvSpPr>
        <p:spPr>
          <a:xfrm>
            <a:off x="457200" y="1600200"/>
            <a:ext cx="3898776" cy="4873752"/>
          </a:xfrm>
        </p:spPr>
        <p:txBody>
          <a:bodyPr/>
          <a:lstStyle/>
          <a:p>
            <a:pPr lvl="0"/>
            <a:r>
              <a:rPr lang="uk-UA" b="1" dirty="0" smtClean="0"/>
              <a:t>Закон фізико-хімічної єдності живої речовини (Вернадського):</a:t>
            </a:r>
          </a:p>
          <a:p>
            <a:pPr lvl="0"/>
            <a:r>
              <a:rPr lang="uk-UA" dirty="0" smtClean="0"/>
              <a:t>жива речовина хімічно єдина, при всіх різноякісності живих організмів вони настільки хімічно подібні, що шкідливе для одних не байдуже для інших. </a:t>
            </a:r>
            <a:endParaRPr lang="ru-RU" dirty="0" smtClean="0"/>
          </a:p>
          <a:p>
            <a:endParaRPr lang="ru-RU" dirty="0"/>
          </a:p>
        </p:txBody>
      </p:sp>
      <p:pic>
        <p:nvPicPr>
          <p:cNvPr id="4" name="Содержимое 3" descr="1260469498_trof-ryvn.jpg"/>
          <p:cNvPicPr>
            <a:picLocks noChangeAspect="1"/>
          </p:cNvPicPr>
          <p:nvPr/>
        </p:nvPicPr>
        <p:blipFill>
          <a:blip r:embed="rId2" cstate="print"/>
          <a:stretch>
            <a:fillRect/>
          </a:stretch>
        </p:blipFill>
        <p:spPr>
          <a:xfrm>
            <a:off x="5004048" y="1916832"/>
            <a:ext cx="3255431" cy="388843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775848"/>
          </a:xfrm>
          <a:solidFill>
            <a:srgbClr val="FFCCCC"/>
          </a:solidFill>
          <a:ln>
            <a:solidFill>
              <a:srgbClr val="49E8FD"/>
            </a:solidFill>
          </a:ln>
        </p:spPr>
        <p:txBody>
          <a:bodyPr>
            <a:normAutofit/>
          </a:bodyPr>
          <a:lstStyle/>
          <a:p>
            <a:pPr algn="ctr"/>
            <a:r>
              <a:rPr lang="uk-UA" dirty="0" smtClean="0">
                <a:solidFill>
                  <a:srgbClr val="0070C0"/>
                </a:solidFill>
                <a:effectLst/>
              </a:rPr>
              <a:t>Як діють екологічні фактори</a:t>
            </a:r>
            <a:endParaRPr lang="ru-RU" dirty="0">
              <a:solidFill>
                <a:srgbClr val="0070C0"/>
              </a:solidFill>
              <a:effectLst/>
            </a:endParaRPr>
          </a:p>
        </p:txBody>
      </p:sp>
      <p:sp>
        <p:nvSpPr>
          <p:cNvPr id="4" name="Содержимое 3"/>
          <p:cNvSpPr>
            <a:spLocks noGrp="1"/>
          </p:cNvSpPr>
          <p:nvPr>
            <p:ph sz="quarter" idx="1"/>
          </p:nvPr>
        </p:nvSpPr>
        <p:spPr>
          <a:xfrm>
            <a:off x="179512" y="1790253"/>
            <a:ext cx="3744416" cy="4663083"/>
          </a:xfrm>
        </p:spPr>
        <p:txBody>
          <a:bodyPr>
            <a:normAutofit/>
          </a:bodyPr>
          <a:lstStyle/>
          <a:p>
            <a:pPr marL="0" indent="0"/>
            <a:endParaRPr lang="uk-UA" sz="2800" b="1" dirty="0" smtClean="0">
              <a:latin typeface="Calibri" pitchFamily="34" charset="0"/>
              <a:cs typeface="Calibri" pitchFamily="34" charset="0"/>
            </a:endParaRPr>
          </a:p>
          <a:p>
            <a:pPr marL="0" indent="0"/>
            <a:endParaRPr lang="ru-RU" sz="2800" b="1" dirty="0">
              <a:latin typeface="Calibri" pitchFamily="34" charset="0"/>
              <a:cs typeface="Calibri" pitchFamily="34" charset="0"/>
            </a:endParaRPr>
          </a:p>
        </p:txBody>
      </p:sp>
      <p:pic>
        <p:nvPicPr>
          <p:cNvPr id="6" name="Picture 3"/>
          <p:cNvPicPr>
            <a:picLocks noChangeAspect="1" noChangeArrowheads="1"/>
          </p:cNvPicPr>
          <p:nvPr/>
        </p:nvPicPr>
        <p:blipFill>
          <a:blip r:embed="rId2" cstate="print"/>
          <a:srcRect/>
          <a:stretch>
            <a:fillRect/>
          </a:stretch>
        </p:blipFill>
        <p:spPr bwMode="auto">
          <a:xfrm>
            <a:off x="1547664" y="4725144"/>
            <a:ext cx="5904656" cy="1988209"/>
          </a:xfrm>
          <a:prstGeom prst="rect">
            <a:avLst/>
          </a:prstGeom>
          <a:noFill/>
          <a:ln w="9525">
            <a:noFill/>
            <a:miter lim="800000"/>
            <a:headEnd/>
            <a:tailEnd/>
          </a:ln>
        </p:spPr>
      </p:pic>
      <p:pic>
        <p:nvPicPr>
          <p:cNvPr id="7" name="Рисунок 6" descr="Результат пошуку зображень за запитом &quot;дія екологічних факторів на живі організми&quot;"/>
          <p:cNvPicPr/>
          <p:nvPr/>
        </p:nvPicPr>
        <p:blipFill>
          <a:blip r:embed="rId3" cstate="print"/>
          <a:srcRect/>
          <a:stretch>
            <a:fillRect/>
          </a:stretch>
        </p:blipFill>
        <p:spPr bwMode="auto">
          <a:xfrm>
            <a:off x="2123728" y="1412776"/>
            <a:ext cx="4176464"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Закон незамінності біосфери</a:t>
            </a:r>
            <a:endParaRPr lang="ru-RU" dirty="0"/>
          </a:p>
        </p:txBody>
      </p:sp>
      <p:sp>
        <p:nvSpPr>
          <p:cNvPr id="3" name="Содержимое 2"/>
          <p:cNvSpPr>
            <a:spLocks noGrp="1"/>
          </p:cNvSpPr>
          <p:nvPr>
            <p:ph sz="quarter" idx="1"/>
          </p:nvPr>
        </p:nvSpPr>
        <p:spPr>
          <a:xfrm>
            <a:off x="457200" y="1600200"/>
            <a:ext cx="5266928" cy="4873752"/>
          </a:xfrm>
        </p:spPr>
        <p:txBody>
          <a:bodyPr/>
          <a:lstStyle/>
          <a:p>
            <a:pPr lvl="0"/>
            <a:r>
              <a:rPr lang="uk-UA" b="1" dirty="0" smtClean="0"/>
              <a:t>Закон незамінності біосфери</a:t>
            </a:r>
            <a:r>
              <a:rPr lang="uk-UA" dirty="0" smtClean="0"/>
              <a:t>:біосфера - це єдина система,що забезпечує стійкість середовища існування при будь-яких виникаючих збурюванням. Немає ніяких підстав сподіватися на побудову штучних співтовариств, що забезпечують стабілізацію навколишнього середовища так само, як і природні спільноти.</a:t>
            </a:r>
            <a:endParaRPr lang="ru-RU" dirty="0" smtClean="0"/>
          </a:p>
          <a:p>
            <a:endParaRPr lang="ru-RU" dirty="0"/>
          </a:p>
        </p:txBody>
      </p:sp>
      <p:pic>
        <p:nvPicPr>
          <p:cNvPr id="4" name="Рисунок 2" descr="1782"/>
          <p:cNvPicPr>
            <a:picLocks noChangeAspect="1" noChangeArrowheads="1"/>
          </p:cNvPicPr>
          <p:nvPr/>
        </p:nvPicPr>
        <p:blipFill>
          <a:blip r:embed="rId2" cstate="print"/>
          <a:srcRect/>
          <a:stretch>
            <a:fillRect/>
          </a:stretch>
        </p:blipFill>
        <p:spPr bwMode="auto">
          <a:xfrm>
            <a:off x="5724128" y="2276872"/>
            <a:ext cx="2880320" cy="288031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закон </a:t>
            </a:r>
            <a:r>
              <a:rPr lang="ru-RU" b="1" i="1" dirty="0" err="1" smtClean="0"/>
              <a:t>ноосфери</a:t>
            </a:r>
            <a:endParaRPr lang="ru-RU" dirty="0"/>
          </a:p>
        </p:txBody>
      </p:sp>
      <p:sp>
        <p:nvSpPr>
          <p:cNvPr id="3" name="Содержимое 2"/>
          <p:cNvSpPr>
            <a:spLocks noGrp="1"/>
          </p:cNvSpPr>
          <p:nvPr>
            <p:ph sz="quarter" idx="1"/>
          </p:nvPr>
        </p:nvSpPr>
        <p:spPr>
          <a:xfrm>
            <a:off x="457200" y="1600200"/>
            <a:ext cx="3826768" cy="4572000"/>
          </a:xfrm>
        </p:spPr>
        <p:txBody>
          <a:bodyPr>
            <a:normAutofit/>
          </a:bodyPr>
          <a:lstStyle/>
          <a:p>
            <a:r>
              <a:rPr lang="ru-RU" sz="2000" b="1" dirty="0" err="1" smtClean="0"/>
              <a:t>Зако́н</a:t>
            </a:r>
            <a:r>
              <a:rPr lang="ru-RU" sz="2000" b="1" dirty="0" smtClean="0"/>
              <a:t> </a:t>
            </a:r>
            <a:r>
              <a:rPr lang="ru-RU" sz="2000" b="1" dirty="0" err="1" smtClean="0"/>
              <a:t>ноосфе́ри</a:t>
            </a:r>
            <a:r>
              <a:rPr lang="ru-RU" sz="2000" b="1" dirty="0" smtClean="0"/>
              <a:t> </a:t>
            </a:r>
            <a:r>
              <a:rPr lang="ru-RU" sz="2000" b="1" dirty="0" err="1" smtClean="0"/>
              <a:t>Верна́дського</a:t>
            </a:r>
            <a:r>
              <a:rPr lang="ru-RU" sz="2000" dirty="0" smtClean="0"/>
              <a:t> (1944) </a:t>
            </a:r>
          </a:p>
          <a:p>
            <a:r>
              <a:rPr lang="ru-RU" sz="2000" dirty="0" smtClean="0"/>
              <a:t>«на </a:t>
            </a:r>
            <a:r>
              <a:rPr lang="ru-RU" sz="2000" dirty="0" err="1" smtClean="0"/>
              <a:t>сучасному</a:t>
            </a:r>
            <a:r>
              <a:rPr lang="ru-RU" sz="2000" dirty="0" smtClean="0"/>
              <a:t> </a:t>
            </a:r>
            <a:r>
              <a:rPr lang="ru-RU" sz="2000" dirty="0" err="1" smtClean="0"/>
              <a:t>рівні</a:t>
            </a:r>
            <a:r>
              <a:rPr lang="ru-RU" sz="2000" dirty="0" smtClean="0"/>
              <a:t> </a:t>
            </a:r>
            <a:r>
              <a:rPr lang="ru-RU" sz="2000" dirty="0" err="1" smtClean="0"/>
              <a:t>розвитку</a:t>
            </a:r>
            <a:r>
              <a:rPr lang="ru-RU" sz="2000" dirty="0" smtClean="0"/>
              <a:t> </a:t>
            </a:r>
            <a:r>
              <a:rPr lang="ru-RU" sz="2000" dirty="0" err="1" smtClean="0"/>
              <a:t>людської</a:t>
            </a:r>
            <a:r>
              <a:rPr lang="ru-RU" sz="2000" dirty="0" smtClean="0"/>
              <a:t> </a:t>
            </a:r>
            <a:r>
              <a:rPr lang="ru-RU" sz="2000" dirty="0" err="1" smtClean="0"/>
              <a:t>цивілізації</a:t>
            </a:r>
            <a:r>
              <a:rPr lang="ru-RU" sz="2000" dirty="0" smtClean="0"/>
              <a:t> </a:t>
            </a:r>
            <a:r>
              <a:rPr lang="ru-RU" sz="2000" dirty="0" err="1" smtClean="0"/>
              <a:t>біосфера</a:t>
            </a:r>
            <a:r>
              <a:rPr lang="ru-RU" sz="2000" dirty="0" smtClean="0"/>
              <a:t> неминуче </a:t>
            </a:r>
            <a:r>
              <a:rPr lang="ru-RU" sz="2000" dirty="0" err="1" smtClean="0"/>
              <a:t>перетворюється</a:t>
            </a:r>
            <a:r>
              <a:rPr lang="ru-RU" sz="2000" dirty="0" smtClean="0"/>
              <a:t> в ноосферу, </a:t>
            </a:r>
            <a:r>
              <a:rPr lang="ru-RU" sz="2000" dirty="0" err="1" smtClean="0"/>
              <a:t>тобто</a:t>
            </a:r>
            <a:r>
              <a:rPr lang="ru-RU" sz="2000" dirty="0" smtClean="0"/>
              <a:t> в сферу, де </a:t>
            </a:r>
            <a:r>
              <a:rPr lang="ru-RU" sz="2000" dirty="0" err="1" smtClean="0"/>
              <a:t>найважливішу</a:t>
            </a:r>
            <a:r>
              <a:rPr lang="ru-RU" sz="2000" dirty="0" smtClean="0"/>
              <a:t> роль в </a:t>
            </a:r>
            <a:r>
              <a:rPr lang="ru-RU" sz="2000" dirty="0" err="1" smtClean="0"/>
              <a:t>розвитку</a:t>
            </a:r>
            <a:r>
              <a:rPr lang="ru-RU" sz="2000" dirty="0" smtClean="0"/>
              <a:t> </a:t>
            </a:r>
            <a:r>
              <a:rPr lang="ru-RU" sz="2000" dirty="0" err="1" smtClean="0"/>
              <a:t>природи</a:t>
            </a:r>
            <a:r>
              <a:rPr lang="ru-RU" sz="2000" dirty="0" smtClean="0"/>
              <a:t> </a:t>
            </a:r>
            <a:r>
              <a:rPr lang="ru-RU" sz="2000" dirty="0" err="1" smtClean="0"/>
              <a:t>відіграє</a:t>
            </a:r>
            <a:r>
              <a:rPr lang="ru-RU" sz="2000" dirty="0" smtClean="0"/>
              <a:t> </a:t>
            </a:r>
            <a:r>
              <a:rPr lang="ru-RU" sz="2000" dirty="0" err="1" smtClean="0"/>
              <a:t>розум</a:t>
            </a:r>
            <a:r>
              <a:rPr lang="ru-RU" sz="2000" dirty="0" smtClean="0"/>
              <a:t> </a:t>
            </a:r>
            <a:r>
              <a:rPr lang="ru-RU" sz="2000" dirty="0" err="1" smtClean="0"/>
              <a:t>людини</a:t>
            </a:r>
            <a:r>
              <a:rPr lang="ru-RU" sz="2000" dirty="0" smtClean="0"/>
              <a:t>.</a:t>
            </a:r>
          </a:p>
          <a:p>
            <a:endParaRPr lang="ru-RU" dirty="0"/>
          </a:p>
        </p:txBody>
      </p:sp>
      <p:pic>
        <p:nvPicPr>
          <p:cNvPr id="5" name="Содержимое 3" descr="tarasenko_anim.gif"/>
          <p:cNvPicPr>
            <a:picLocks noGrp="1" noChangeAspect="1"/>
          </p:cNvPicPr>
          <p:nvPr>
            <p:ph sz="quarter" idx="2"/>
          </p:nvPr>
        </p:nvPicPr>
        <p:blipFill>
          <a:blip r:embed="rId2" cstate="print"/>
          <a:stretch>
            <a:fillRect/>
          </a:stretch>
        </p:blipFill>
        <p:spPr>
          <a:xfrm>
            <a:off x="4788024" y="3738495"/>
            <a:ext cx="3657600" cy="3119505"/>
          </a:xfrm>
          <a:effectLst>
            <a:softEdge rad="112500"/>
          </a:effectLst>
        </p:spPr>
      </p:pic>
      <p:pic>
        <p:nvPicPr>
          <p:cNvPr id="6" name="Picture 6" descr="1268337163_title"/>
          <p:cNvPicPr>
            <a:picLocks noChangeAspect="1" noChangeArrowheads="1"/>
          </p:cNvPicPr>
          <p:nvPr/>
        </p:nvPicPr>
        <p:blipFill>
          <a:blip r:embed="rId3" cstate="print"/>
          <a:srcRect/>
          <a:stretch>
            <a:fillRect/>
          </a:stretch>
        </p:blipFill>
        <p:spPr bwMode="auto">
          <a:xfrm>
            <a:off x="5076056" y="476672"/>
            <a:ext cx="3030488" cy="3030488"/>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Закон необоротності еволюції </a:t>
            </a:r>
            <a:r>
              <a:rPr lang="uk-UA" b="1" dirty="0" smtClean="0"/>
              <a:t/>
            </a:r>
            <a:br>
              <a:rPr lang="uk-UA" b="1" dirty="0" smtClean="0"/>
            </a:br>
            <a:r>
              <a:rPr lang="uk-UA" b="1" dirty="0" smtClean="0"/>
              <a:t>Луї </a:t>
            </a:r>
            <a:r>
              <a:rPr lang="uk-UA" b="1" dirty="0" err="1" smtClean="0"/>
              <a:t>Долло</a:t>
            </a:r>
            <a:endParaRPr lang="ru-RU" dirty="0"/>
          </a:p>
        </p:txBody>
      </p:sp>
      <p:sp>
        <p:nvSpPr>
          <p:cNvPr id="5" name="Содержимое 4"/>
          <p:cNvSpPr>
            <a:spLocks noGrp="1"/>
          </p:cNvSpPr>
          <p:nvPr>
            <p:ph sz="quarter" idx="2"/>
          </p:nvPr>
        </p:nvSpPr>
        <p:spPr>
          <a:xfrm>
            <a:off x="539552" y="1600200"/>
            <a:ext cx="7704856" cy="2188840"/>
          </a:xfrm>
        </p:spPr>
        <p:txBody>
          <a:bodyPr>
            <a:normAutofit fontScale="70000" lnSpcReduction="20000"/>
          </a:bodyPr>
          <a:lstStyle/>
          <a:p>
            <a:r>
              <a:rPr lang="ru-RU" dirty="0" smtClean="0"/>
              <a:t>Закон </a:t>
            </a:r>
            <a:r>
              <a:rPr lang="ru-RU" dirty="0" err="1" smtClean="0"/>
              <a:t>сформульований</a:t>
            </a:r>
            <a:r>
              <a:rPr lang="ru-RU" dirty="0" smtClean="0"/>
              <a:t> </a:t>
            </a:r>
            <a:r>
              <a:rPr lang="ru-RU" dirty="0" err="1" smtClean="0"/>
              <a:t>бельгійським</a:t>
            </a:r>
            <a:r>
              <a:rPr lang="ru-RU" dirty="0" smtClean="0"/>
              <a:t> палеонтологом </a:t>
            </a:r>
            <a:r>
              <a:rPr lang="ru-RU" dirty="0" err="1" smtClean="0"/>
              <a:t>Луї</a:t>
            </a:r>
            <a:r>
              <a:rPr lang="ru-RU" dirty="0" smtClean="0"/>
              <a:t> </a:t>
            </a:r>
            <a:r>
              <a:rPr lang="ru-RU" dirty="0" err="1" smtClean="0"/>
              <a:t>Долло</a:t>
            </a:r>
            <a:r>
              <a:rPr lang="ru-RU" dirty="0" smtClean="0"/>
              <a:t> (1893): </a:t>
            </a:r>
          </a:p>
          <a:p>
            <a:pPr>
              <a:buNone/>
            </a:pPr>
            <a:r>
              <a:rPr lang="ru-RU" dirty="0" smtClean="0"/>
              <a:t> </a:t>
            </a:r>
            <a:r>
              <a:rPr lang="ru-RU" i="1" dirty="0" smtClean="0"/>
              <a:t>«</a:t>
            </a:r>
            <a:r>
              <a:rPr lang="ru-RU" i="1" dirty="0" err="1" smtClean="0"/>
              <a:t>Біологічний</a:t>
            </a:r>
            <a:r>
              <a:rPr lang="ru-RU" i="1" dirty="0" smtClean="0"/>
              <a:t> вид, </a:t>
            </a:r>
            <a:r>
              <a:rPr lang="ru-RU" i="1" dirty="0" err="1" smtClean="0"/>
              <a:t>який</a:t>
            </a:r>
            <a:r>
              <a:rPr lang="ru-RU" i="1" dirty="0" smtClean="0"/>
              <a:t> у </a:t>
            </a:r>
            <a:r>
              <a:rPr lang="ru-RU" i="1" dirty="0" err="1" smtClean="0"/>
              <a:t>ході</a:t>
            </a:r>
            <a:r>
              <a:rPr lang="ru-RU" i="1" dirty="0" smtClean="0"/>
              <a:t> </a:t>
            </a:r>
            <a:r>
              <a:rPr lang="ru-RU" i="1" dirty="0" err="1" smtClean="0"/>
              <a:t>еволюції</a:t>
            </a:r>
            <a:r>
              <a:rPr lang="ru-RU" i="1" dirty="0" smtClean="0"/>
              <a:t> </a:t>
            </a:r>
            <a:r>
              <a:rPr lang="ru-RU" i="1" dirty="0" err="1" smtClean="0"/>
              <a:t>зник</a:t>
            </a:r>
            <a:r>
              <a:rPr lang="ru-RU" i="1" dirty="0" smtClean="0"/>
              <a:t> </a:t>
            </a:r>
            <a:r>
              <a:rPr lang="ru-RU" i="1" dirty="0" err="1" smtClean="0"/>
              <a:t>з</a:t>
            </a:r>
            <a:r>
              <a:rPr lang="ru-RU" i="1" dirty="0" smtClean="0"/>
              <a:t> </a:t>
            </a:r>
            <a:r>
              <a:rPr lang="ru-RU" i="1" dirty="0" err="1" smtClean="0"/>
              <a:t>органічного</a:t>
            </a:r>
            <a:r>
              <a:rPr lang="ru-RU" i="1" dirty="0" smtClean="0"/>
              <a:t> </a:t>
            </a:r>
            <a:r>
              <a:rPr lang="ru-RU" i="1" dirty="0" err="1" smtClean="0"/>
              <a:t>світу</a:t>
            </a:r>
            <a:r>
              <a:rPr lang="ru-RU" i="1" dirty="0" smtClean="0"/>
              <a:t> </a:t>
            </a:r>
            <a:r>
              <a:rPr lang="ru-RU" i="1" dirty="0" err="1" smtClean="0"/>
              <a:t>Землі</a:t>
            </a:r>
            <a:r>
              <a:rPr lang="ru-RU" i="1" dirty="0" smtClean="0"/>
              <a:t> </a:t>
            </a:r>
            <a:r>
              <a:rPr lang="ru-RU" i="1" dirty="0" err="1" smtClean="0"/>
              <a:t>ніколи</a:t>
            </a:r>
            <a:r>
              <a:rPr lang="ru-RU" i="1" dirty="0" smtClean="0"/>
              <a:t> </a:t>
            </a:r>
            <a:r>
              <a:rPr lang="ru-RU" i="1" dirty="0" err="1" smtClean="0"/>
              <a:t>більше</a:t>
            </a:r>
            <a:r>
              <a:rPr lang="ru-RU" i="1" dirty="0" smtClean="0"/>
              <a:t> не </a:t>
            </a:r>
            <a:r>
              <a:rPr lang="ru-RU" i="1" dirty="0" err="1" smtClean="0"/>
              <a:t>з'явиться</a:t>
            </a:r>
            <a:r>
              <a:rPr lang="ru-RU" i="1" dirty="0" smtClean="0"/>
              <a:t>»</a:t>
            </a:r>
            <a:r>
              <a:rPr lang="ru-RU" dirty="0" smtClean="0"/>
              <a:t>. </a:t>
            </a:r>
            <a:endParaRPr lang="ru-RU" dirty="0" smtClean="0"/>
          </a:p>
          <a:p>
            <a:pPr>
              <a:buNone/>
            </a:pPr>
            <a:r>
              <a:rPr lang="ru-RU" dirty="0" smtClean="0"/>
              <a:t>Так</a:t>
            </a:r>
            <a:r>
              <a:rPr lang="ru-RU" dirty="0" smtClean="0"/>
              <a:t>, </a:t>
            </a:r>
            <a:r>
              <a:rPr lang="ru-RU" dirty="0" err="1" smtClean="0"/>
              <a:t>неконтрольоване</a:t>
            </a:r>
            <a:r>
              <a:rPr lang="ru-RU" dirty="0" smtClean="0"/>
              <a:t> </a:t>
            </a:r>
            <a:r>
              <a:rPr lang="ru-RU" dirty="0" err="1" smtClean="0"/>
              <a:t>полювання</a:t>
            </a:r>
            <a:r>
              <a:rPr lang="ru-RU" dirty="0" smtClean="0"/>
              <a:t> на стеллерову корову привело до </a:t>
            </a:r>
            <a:r>
              <a:rPr lang="ru-RU" dirty="0" err="1" smtClean="0"/>
              <a:t>її</a:t>
            </a:r>
            <a:r>
              <a:rPr lang="ru-RU" dirty="0" smtClean="0"/>
              <a:t> </a:t>
            </a:r>
            <a:r>
              <a:rPr lang="ru-RU" dirty="0" err="1" smtClean="0"/>
              <a:t>зникнення</a:t>
            </a:r>
            <a:r>
              <a:rPr lang="ru-RU" dirty="0" smtClean="0"/>
              <a:t> як </a:t>
            </a:r>
            <a:r>
              <a:rPr lang="ru-RU" dirty="0" err="1" smtClean="0"/>
              <a:t>біологічного</a:t>
            </a:r>
            <a:r>
              <a:rPr lang="ru-RU" dirty="0" smtClean="0"/>
              <a:t> виду. Те ж </a:t>
            </a:r>
            <a:r>
              <a:rPr lang="ru-RU" dirty="0" err="1" smtClean="0"/>
              <a:t>саме</a:t>
            </a:r>
            <a:r>
              <a:rPr lang="ru-RU" dirty="0" smtClean="0"/>
              <a:t> </a:t>
            </a:r>
            <a:r>
              <a:rPr lang="ru-RU" dirty="0" err="1" smtClean="0"/>
              <a:t>відбулося</a:t>
            </a:r>
            <a:r>
              <a:rPr lang="ru-RU" dirty="0" smtClean="0"/>
              <a:t> </a:t>
            </a:r>
            <a:r>
              <a:rPr lang="ru-RU" dirty="0" err="1" smtClean="0"/>
              <a:t>і</a:t>
            </a:r>
            <a:r>
              <a:rPr lang="ru-RU" dirty="0" smtClean="0"/>
              <a:t> </a:t>
            </a:r>
            <a:r>
              <a:rPr lang="ru-RU" dirty="0" err="1" smtClean="0"/>
              <a:t>з</a:t>
            </a:r>
            <a:r>
              <a:rPr lang="ru-RU" dirty="0" smtClean="0"/>
              <a:t> </a:t>
            </a:r>
            <a:r>
              <a:rPr lang="ru-RU" dirty="0" err="1" smtClean="0"/>
              <a:t>багатьма</a:t>
            </a:r>
            <a:r>
              <a:rPr lang="ru-RU" dirty="0" smtClean="0"/>
              <a:t> </a:t>
            </a:r>
            <a:r>
              <a:rPr lang="ru-RU" dirty="0" err="1" smtClean="0"/>
              <a:t>іншими</a:t>
            </a:r>
            <a:r>
              <a:rPr lang="ru-RU" dirty="0" smtClean="0"/>
              <a:t> видами </a:t>
            </a:r>
            <a:r>
              <a:rPr lang="ru-RU" dirty="0" err="1" smtClean="0"/>
              <a:t>тварин</a:t>
            </a:r>
            <a:r>
              <a:rPr lang="ru-RU" dirty="0" smtClean="0"/>
              <a:t> </a:t>
            </a:r>
            <a:r>
              <a:rPr lang="ru-RU" dirty="0" err="1" smtClean="0"/>
              <a:t>і</a:t>
            </a:r>
            <a:r>
              <a:rPr lang="ru-RU" dirty="0" smtClean="0"/>
              <a:t> </a:t>
            </a:r>
            <a:r>
              <a:rPr lang="ru-RU" dirty="0" err="1" smtClean="0"/>
              <a:t>рослин</a:t>
            </a:r>
            <a:r>
              <a:rPr lang="ru-RU" dirty="0" smtClean="0"/>
              <a:t>. В </a:t>
            </a:r>
            <a:r>
              <a:rPr lang="ru-RU" dirty="0" err="1" smtClean="0"/>
              <a:t>цілому</a:t>
            </a:r>
            <a:r>
              <a:rPr lang="ru-RU" dirty="0" smtClean="0"/>
              <a:t> за </a:t>
            </a:r>
            <a:r>
              <a:rPr lang="ru-RU" dirty="0" err="1" smtClean="0"/>
              <a:t>останні</a:t>
            </a:r>
            <a:r>
              <a:rPr lang="ru-RU" dirty="0" smtClean="0"/>
              <a:t> </a:t>
            </a:r>
            <a:r>
              <a:rPr lang="ru-RU" dirty="0" err="1" smtClean="0"/>
              <a:t>майже</a:t>
            </a:r>
            <a:r>
              <a:rPr lang="ru-RU" dirty="0" smtClean="0"/>
              <a:t> 400 </a:t>
            </a:r>
            <a:r>
              <a:rPr lang="ru-RU" dirty="0" err="1" smtClean="0"/>
              <a:t>років</a:t>
            </a:r>
            <a:r>
              <a:rPr lang="ru-RU" dirty="0" smtClean="0"/>
              <a:t> </a:t>
            </a:r>
            <a:r>
              <a:rPr lang="ru-RU" dirty="0" err="1" smtClean="0"/>
              <a:t>з</a:t>
            </a:r>
            <a:r>
              <a:rPr lang="ru-RU" dirty="0" smtClean="0"/>
              <a:t> </a:t>
            </a:r>
            <a:r>
              <a:rPr lang="ru-RU" dirty="0" err="1" smtClean="0"/>
              <a:t>лиця</a:t>
            </a:r>
            <a:r>
              <a:rPr lang="ru-RU" dirty="0" smtClean="0"/>
              <a:t> </a:t>
            </a:r>
            <a:r>
              <a:rPr lang="ru-RU" dirty="0" err="1" smtClean="0"/>
              <a:t>Землі</a:t>
            </a:r>
            <a:r>
              <a:rPr lang="ru-RU" dirty="0" smtClean="0"/>
              <a:t> </a:t>
            </a:r>
            <a:r>
              <a:rPr lang="ru-RU" dirty="0" err="1" smtClean="0"/>
              <a:t>зникло</a:t>
            </a:r>
            <a:r>
              <a:rPr lang="ru-RU" dirty="0" smtClean="0"/>
              <a:t> </a:t>
            </a:r>
            <a:r>
              <a:rPr lang="ru-RU" dirty="0" err="1" smtClean="0"/>
              <a:t>понад</a:t>
            </a:r>
            <a:r>
              <a:rPr lang="ru-RU" dirty="0" smtClean="0"/>
              <a:t> </a:t>
            </a:r>
            <a:r>
              <a:rPr lang="ru-RU" b="1" dirty="0" smtClean="0"/>
              <a:t>160 </a:t>
            </a:r>
            <a:r>
              <a:rPr lang="ru-RU" b="1" dirty="0" err="1" smtClean="0"/>
              <a:t>видів</a:t>
            </a:r>
            <a:r>
              <a:rPr lang="ru-RU" b="1" dirty="0" smtClean="0"/>
              <a:t> </a:t>
            </a:r>
            <a:r>
              <a:rPr lang="ru-RU" b="1" dirty="0" err="1" smtClean="0"/>
              <a:t>ссавців</a:t>
            </a:r>
            <a:r>
              <a:rPr lang="ru-RU" b="1" dirty="0" smtClean="0"/>
              <a:t> </a:t>
            </a:r>
            <a:r>
              <a:rPr lang="ru-RU" b="1" dirty="0" err="1" smtClean="0"/>
              <a:t>і</a:t>
            </a:r>
            <a:r>
              <a:rPr lang="ru-RU" b="1" dirty="0" smtClean="0"/>
              <a:t> </a:t>
            </a:r>
            <a:r>
              <a:rPr lang="ru-RU" b="1" dirty="0" err="1" smtClean="0"/>
              <a:t>птахів</a:t>
            </a:r>
            <a:r>
              <a:rPr lang="ru-RU" dirty="0" smtClean="0"/>
              <a:t>.</a:t>
            </a:r>
          </a:p>
          <a:p>
            <a:pPr>
              <a:buNone/>
            </a:pPr>
            <a:endParaRPr lang="ru-RU" dirty="0" smtClean="0"/>
          </a:p>
          <a:p>
            <a:endParaRPr lang="ru-RU" dirty="0"/>
          </a:p>
        </p:txBody>
      </p:sp>
      <p:pic>
        <p:nvPicPr>
          <p:cNvPr id="4" name="Рисунок 3" descr="Пов’язане зображення"/>
          <p:cNvPicPr/>
          <p:nvPr/>
        </p:nvPicPr>
        <p:blipFill>
          <a:blip r:embed="rId2" cstate="print">
            <a:grayscl/>
          </a:blip>
          <a:srcRect/>
          <a:stretch>
            <a:fillRect/>
          </a:stretch>
        </p:blipFill>
        <p:spPr bwMode="auto">
          <a:xfrm>
            <a:off x="7596336" y="116632"/>
            <a:ext cx="1095375" cy="1561492"/>
          </a:xfrm>
          <a:prstGeom prst="rect">
            <a:avLst/>
          </a:prstGeom>
          <a:noFill/>
          <a:ln w="9525">
            <a:noFill/>
            <a:miter lim="800000"/>
            <a:headEnd/>
            <a:tailEnd/>
          </a:ln>
        </p:spPr>
      </p:pic>
      <p:pic>
        <p:nvPicPr>
          <p:cNvPr id="6" name="Содержимое 5" descr="Результат пошуку зображень за запитом &quot;правило глогера фото&quot;"/>
          <p:cNvPicPr>
            <a:picLocks noGrp="1"/>
          </p:cNvPicPr>
          <p:nvPr>
            <p:ph sz="quarter" idx="1"/>
          </p:nvPr>
        </p:nvPicPr>
        <p:blipFill>
          <a:blip r:embed="rId3" cstate="print"/>
          <a:srcRect b="17391"/>
          <a:stretch>
            <a:fillRect/>
          </a:stretch>
        </p:blipFill>
        <p:spPr bwMode="auto">
          <a:xfrm>
            <a:off x="2051720" y="3645024"/>
            <a:ext cx="4680520" cy="3096344"/>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Закон </a:t>
            </a:r>
            <a:r>
              <a:rPr lang="ru-RU" b="1" dirty="0" err="1" smtClean="0"/>
              <a:t>незворотності</a:t>
            </a:r>
            <a:r>
              <a:rPr lang="ru-RU" b="1" dirty="0" smtClean="0"/>
              <a:t> </a:t>
            </a:r>
            <a:r>
              <a:rPr lang="ru-RU" b="1" dirty="0" err="1" smtClean="0"/>
              <a:t>взаємодії</a:t>
            </a:r>
            <a:r>
              <a:rPr lang="ru-RU" b="1" dirty="0" smtClean="0"/>
              <a:t> </a:t>
            </a:r>
            <a:r>
              <a:rPr lang="ru-RU" b="1" dirty="0" err="1" smtClean="0"/>
              <a:t>людина</a:t>
            </a:r>
            <a:r>
              <a:rPr lang="ru-RU" b="1" dirty="0" smtClean="0"/>
              <a:t> </a:t>
            </a:r>
            <a:r>
              <a:rPr lang="ru-RU" b="1" dirty="0" smtClean="0"/>
              <a:t>-</a:t>
            </a:r>
            <a:r>
              <a:rPr lang="ru-RU" b="1" dirty="0" smtClean="0"/>
              <a:t> </a:t>
            </a:r>
            <a:r>
              <a:rPr lang="ru-RU" b="1" dirty="0" err="1" smtClean="0"/>
              <a:t>біосфера</a:t>
            </a:r>
            <a:endParaRPr lang="ru-RU" dirty="0"/>
          </a:p>
        </p:txBody>
      </p:sp>
      <p:sp>
        <p:nvSpPr>
          <p:cNvPr id="3" name="Содержимое 2"/>
          <p:cNvSpPr>
            <a:spLocks noGrp="1"/>
          </p:cNvSpPr>
          <p:nvPr>
            <p:ph sz="quarter" idx="1"/>
          </p:nvPr>
        </p:nvSpPr>
        <p:spPr/>
        <p:txBody>
          <a:bodyPr>
            <a:normAutofit fontScale="85000" lnSpcReduction="10000"/>
          </a:bodyPr>
          <a:lstStyle/>
          <a:p>
            <a:pPr lvl="0"/>
            <a:r>
              <a:rPr lang="ru-RU" dirty="0" err="1" smtClean="0"/>
              <a:t>сформульований</a:t>
            </a:r>
            <a:r>
              <a:rPr lang="ru-RU" dirty="0" smtClean="0"/>
              <a:t> </a:t>
            </a:r>
            <a:r>
              <a:rPr lang="ru-RU" b="1" dirty="0" smtClean="0"/>
              <a:t>П’</a:t>
            </a:r>
            <a:r>
              <a:rPr lang="uk-UA" b="1" dirty="0" err="1" smtClean="0"/>
              <a:t>єром</a:t>
            </a:r>
            <a:r>
              <a:rPr lang="ru-RU" b="1" dirty="0" smtClean="0"/>
              <a:t> </a:t>
            </a:r>
            <a:r>
              <a:rPr lang="ru-RU" b="1" dirty="0" err="1" smtClean="0"/>
              <a:t>Дансеро</a:t>
            </a:r>
            <a:r>
              <a:rPr lang="ru-RU" b="1" dirty="0" smtClean="0"/>
              <a:t>  (</a:t>
            </a:r>
            <a:r>
              <a:rPr lang="ru-RU" b="1" dirty="0" smtClean="0"/>
              <a:t>1957</a:t>
            </a:r>
            <a:r>
              <a:rPr lang="ru-RU" dirty="0" smtClean="0"/>
              <a:t>) : </a:t>
            </a:r>
            <a:r>
              <a:rPr lang="ru-RU" dirty="0" err="1" smtClean="0"/>
              <a:t>частина</a:t>
            </a:r>
            <a:r>
              <a:rPr lang="ru-RU" dirty="0" smtClean="0"/>
              <a:t> </a:t>
            </a:r>
            <a:r>
              <a:rPr lang="ru-RU" dirty="0" err="1" smtClean="0"/>
              <a:t>відновлюваних</a:t>
            </a:r>
            <a:r>
              <a:rPr lang="ru-RU" dirty="0" smtClean="0"/>
              <a:t> </a:t>
            </a:r>
            <a:r>
              <a:rPr lang="ru-RU" dirty="0" err="1" smtClean="0"/>
              <a:t>природних</a:t>
            </a:r>
            <a:r>
              <a:rPr lang="ru-RU" dirty="0" smtClean="0"/>
              <a:t> </a:t>
            </a:r>
            <a:r>
              <a:rPr lang="ru-RU" dirty="0" err="1" smtClean="0"/>
              <a:t>ресурсів</a:t>
            </a:r>
            <a:r>
              <a:rPr lang="ru-RU" dirty="0" smtClean="0"/>
              <a:t> (</a:t>
            </a:r>
            <a:r>
              <a:rPr lang="ru-RU" dirty="0" err="1" smtClean="0"/>
              <a:t>тварин</a:t>
            </a:r>
            <a:r>
              <a:rPr lang="ru-RU" dirty="0" smtClean="0"/>
              <a:t>, </a:t>
            </a:r>
            <a:r>
              <a:rPr lang="ru-RU" dirty="0" err="1" smtClean="0"/>
              <a:t>рослин</a:t>
            </a:r>
            <a:r>
              <a:rPr lang="ru-RU" dirty="0" smtClean="0"/>
              <a:t>) </a:t>
            </a:r>
            <a:r>
              <a:rPr lang="ru-RU" dirty="0" err="1" smtClean="0"/>
              <a:t>може</a:t>
            </a:r>
            <a:r>
              <a:rPr lang="ru-RU" dirty="0" smtClean="0"/>
              <a:t> стати </a:t>
            </a:r>
            <a:r>
              <a:rPr lang="ru-RU" dirty="0" err="1" smtClean="0"/>
              <a:t>вичерпаною</a:t>
            </a:r>
            <a:r>
              <a:rPr lang="ru-RU" dirty="0" smtClean="0"/>
              <a:t>, </a:t>
            </a:r>
            <a:r>
              <a:rPr lang="ru-RU" dirty="0" err="1" smtClean="0"/>
              <a:t>невідновлюваною</a:t>
            </a:r>
            <a:r>
              <a:rPr lang="ru-RU" dirty="0" smtClean="0"/>
              <a:t>, </a:t>
            </a:r>
            <a:r>
              <a:rPr lang="ru-RU" dirty="0" err="1" smtClean="0"/>
              <a:t>якщо</a:t>
            </a:r>
            <a:r>
              <a:rPr lang="ru-RU" dirty="0" smtClean="0"/>
              <a:t> </a:t>
            </a:r>
            <a:r>
              <a:rPr lang="ru-RU" dirty="0" smtClean="0"/>
              <a:t> </a:t>
            </a:r>
            <a:r>
              <a:rPr lang="ru-RU" dirty="0" err="1" smtClean="0"/>
              <a:t>людина</a:t>
            </a:r>
            <a:r>
              <a:rPr lang="ru-RU" dirty="0" smtClean="0"/>
              <a:t> при </a:t>
            </a:r>
            <a:r>
              <a:rPr lang="ru-RU" dirty="0" err="1" smtClean="0"/>
              <a:t>нераціональних</a:t>
            </a:r>
            <a:r>
              <a:rPr lang="ru-RU" dirty="0" smtClean="0"/>
              <a:t> </a:t>
            </a:r>
            <a:r>
              <a:rPr lang="ru-RU" dirty="0" err="1" smtClean="0"/>
              <a:t>сільськогосподарських</a:t>
            </a:r>
            <a:r>
              <a:rPr lang="ru-RU" dirty="0" smtClean="0"/>
              <a:t>, </a:t>
            </a:r>
            <a:r>
              <a:rPr lang="ru-RU" dirty="0" err="1" smtClean="0"/>
              <a:t>гідротехнічних</a:t>
            </a:r>
            <a:r>
              <a:rPr lang="ru-RU" dirty="0" smtClean="0"/>
              <a:t>, </a:t>
            </a:r>
            <a:r>
              <a:rPr lang="ru-RU" dirty="0" err="1" smtClean="0"/>
              <a:t>промислових</a:t>
            </a:r>
            <a:r>
              <a:rPr lang="ru-RU" dirty="0" smtClean="0"/>
              <a:t> та </a:t>
            </a:r>
            <a:r>
              <a:rPr lang="ru-RU" dirty="0" err="1" smtClean="0"/>
              <a:t>ін</a:t>
            </a:r>
            <a:r>
              <a:rPr lang="ru-RU" dirty="0" smtClean="0"/>
              <a:t>. заходах </a:t>
            </a:r>
            <a:r>
              <a:rPr lang="ru-RU" dirty="0" err="1" smtClean="0"/>
              <a:t>зробить</a:t>
            </a:r>
            <a:r>
              <a:rPr lang="ru-RU" dirty="0" smtClean="0"/>
              <a:t> </a:t>
            </a:r>
            <a:r>
              <a:rPr lang="ru-RU" dirty="0" err="1" smtClean="0"/>
              <a:t>неможливими</a:t>
            </a:r>
            <a:r>
              <a:rPr lang="ru-RU" dirty="0" smtClean="0"/>
              <a:t> </a:t>
            </a:r>
            <a:r>
              <a:rPr lang="ru-RU" dirty="0" err="1" smtClean="0"/>
              <a:t>їх</a:t>
            </a:r>
            <a:r>
              <a:rPr lang="ru-RU" dirty="0" smtClean="0"/>
              <a:t> </a:t>
            </a:r>
            <a:r>
              <a:rPr lang="ru-RU" dirty="0" err="1" smtClean="0"/>
              <a:t>життєдіяльність</a:t>
            </a:r>
            <a:r>
              <a:rPr lang="ru-RU" dirty="0" smtClean="0"/>
              <a:t> </a:t>
            </a:r>
            <a:r>
              <a:rPr lang="ru-RU" dirty="0" err="1" smtClean="0"/>
              <a:t>і</a:t>
            </a:r>
            <a:r>
              <a:rPr lang="ru-RU" dirty="0" smtClean="0"/>
              <a:t> </a:t>
            </a:r>
            <a:r>
              <a:rPr lang="ru-RU" dirty="0" err="1" smtClean="0"/>
              <a:t>відтворення</a:t>
            </a:r>
            <a:r>
              <a:rPr lang="ru-RU" dirty="0" smtClean="0"/>
              <a:t>. </a:t>
            </a:r>
            <a:endParaRPr lang="ru-RU" dirty="0" smtClean="0"/>
          </a:p>
          <a:p>
            <a:endParaRPr lang="ru-RU" dirty="0"/>
          </a:p>
        </p:txBody>
      </p:sp>
      <p:sp>
        <p:nvSpPr>
          <p:cNvPr id="4" name="Содержимое 3"/>
          <p:cNvSpPr>
            <a:spLocks noGrp="1"/>
          </p:cNvSpPr>
          <p:nvPr>
            <p:ph sz="quarter" idx="2"/>
          </p:nvPr>
        </p:nvSpPr>
        <p:spPr/>
        <p:txBody>
          <a:bodyPr>
            <a:normAutofit fontScale="85000" lnSpcReduction="10000"/>
          </a:bodyPr>
          <a:lstStyle/>
          <a:p>
            <a:pPr lvl="0"/>
            <a:r>
              <a:rPr lang="ru-RU" dirty="0" smtClean="0"/>
              <a:t>У </a:t>
            </a:r>
            <a:r>
              <a:rPr lang="ru-RU" dirty="0" err="1" smtClean="0"/>
              <a:t>даний</a:t>
            </a:r>
            <a:r>
              <a:rPr lang="ru-RU" dirty="0" smtClean="0"/>
              <a:t> час, за </a:t>
            </a:r>
            <a:r>
              <a:rPr lang="ru-RU" dirty="0" err="1" smtClean="0"/>
              <a:t>даними</a:t>
            </a:r>
            <a:r>
              <a:rPr lang="ru-RU" dirty="0" smtClean="0"/>
              <a:t> МСОП, в </a:t>
            </a:r>
            <a:r>
              <a:rPr lang="ru-RU" dirty="0" err="1" smtClean="0"/>
              <a:t>результаті</a:t>
            </a:r>
            <a:r>
              <a:rPr lang="ru-RU" dirty="0" smtClean="0"/>
              <a:t> </a:t>
            </a:r>
            <a:r>
              <a:rPr lang="ru-RU" dirty="0" err="1" smtClean="0"/>
              <a:t>руйнівної</a:t>
            </a:r>
            <a:r>
              <a:rPr lang="ru-RU" dirty="0" smtClean="0"/>
              <a:t> </a:t>
            </a:r>
            <a:r>
              <a:rPr lang="ru-RU" dirty="0" err="1" smtClean="0"/>
              <a:t>людської</a:t>
            </a:r>
            <a:r>
              <a:rPr lang="ru-RU" dirty="0" smtClean="0"/>
              <a:t> </a:t>
            </a:r>
            <a:r>
              <a:rPr lang="ru-RU" dirty="0" err="1" smtClean="0"/>
              <a:t>діяльності</a:t>
            </a:r>
            <a:r>
              <a:rPr lang="ru-RU" dirty="0" smtClean="0"/>
              <a:t> </a:t>
            </a:r>
            <a:r>
              <a:rPr lang="ru-RU" dirty="0" err="1" smtClean="0"/>
              <a:t>щорічно</a:t>
            </a:r>
            <a:r>
              <a:rPr lang="ru-RU" dirty="0" smtClean="0"/>
              <a:t> </a:t>
            </a:r>
            <a:r>
              <a:rPr lang="ru-RU" dirty="0" err="1" smtClean="0"/>
              <a:t>зникає</a:t>
            </a:r>
            <a:r>
              <a:rPr lang="ru-RU" dirty="0" smtClean="0"/>
              <a:t> по одному виду </a:t>
            </a:r>
            <a:r>
              <a:rPr lang="ru-RU" dirty="0" err="1" smtClean="0"/>
              <a:t>тварин</a:t>
            </a:r>
            <a:r>
              <a:rPr lang="ru-RU" dirty="0" smtClean="0"/>
              <a:t> </a:t>
            </a:r>
            <a:r>
              <a:rPr lang="ru-RU" dirty="0" err="1" smtClean="0"/>
              <a:t>чи</a:t>
            </a:r>
            <a:r>
              <a:rPr lang="ru-RU" dirty="0" smtClean="0"/>
              <a:t> </a:t>
            </a:r>
            <a:r>
              <a:rPr lang="ru-RU" dirty="0" err="1" smtClean="0"/>
              <a:t>рослин</a:t>
            </a:r>
            <a:r>
              <a:rPr lang="ru-RU" dirty="0" smtClean="0"/>
              <a:t>. </a:t>
            </a:r>
            <a:r>
              <a:rPr lang="ru-RU" dirty="0" err="1" smtClean="0"/>
              <a:t>Необхідність</a:t>
            </a:r>
            <a:r>
              <a:rPr lang="ru-RU" dirty="0" smtClean="0"/>
              <a:t> </a:t>
            </a:r>
            <a:r>
              <a:rPr lang="ru-RU" dirty="0" err="1" smtClean="0"/>
              <a:t>охорони</a:t>
            </a:r>
            <a:r>
              <a:rPr lang="ru-RU" dirty="0" smtClean="0"/>
              <a:t> генофонду</a:t>
            </a:r>
            <a:r>
              <a:rPr lang="ru-RU" dirty="0" smtClean="0"/>
              <a:t> </a:t>
            </a:r>
            <a:r>
              <a:rPr lang="ru-RU" dirty="0" err="1" smtClean="0"/>
              <a:t>всіх</a:t>
            </a:r>
            <a:r>
              <a:rPr lang="ru-RU" dirty="0" smtClean="0"/>
              <a:t> </a:t>
            </a:r>
            <a:r>
              <a:rPr lang="ru-RU" dirty="0" err="1" smtClean="0"/>
              <a:t>видів</a:t>
            </a:r>
            <a:r>
              <a:rPr lang="ru-RU" dirty="0" smtClean="0"/>
              <a:t> </a:t>
            </a:r>
            <a:r>
              <a:rPr lang="ru-RU" dirty="0" err="1" smtClean="0"/>
              <a:t>рослин</a:t>
            </a:r>
            <a:r>
              <a:rPr lang="ru-RU" dirty="0" smtClean="0"/>
              <a:t> </a:t>
            </a:r>
            <a:r>
              <a:rPr lang="ru-RU" dirty="0" err="1" smtClean="0"/>
              <a:t>і</a:t>
            </a:r>
            <a:r>
              <a:rPr lang="ru-RU" dirty="0" smtClean="0"/>
              <a:t> </a:t>
            </a:r>
            <a:r>
              <a:rPr lang="ru-RU" dirty="0" err="1" smtClean="0"/>
              <a:t>тварин</a:t>
            </a:r>
            <a:r>
              <a:rPr lang="ru-RU" dirty="0" smtClean="0"/>
              <a:t>, </a:t>
            </a:r>
            <a:r>
              <a:rPr lang="ru-RU" dirty="0" err="1" smtClean="0"/>
              <a:t>що</a:t>
            </a:r>
            <a:r>
              <a:rPr lang="ru-RU" dirty="0" smtClean="0"/>
              <a:t> </a:t>
            </a:r>
            <a:r>
              <a:rPr lang="ru-RU" dirty="0" err="1" smtClean="0"/>
              <a:t>нині</a:t>
            </a:r>
            <a:r>
              <a:rPr lang="ru-RU" dirty="0" smtClean="0"/>
              <a:t> </a:t>
            </a:r>
            <a:r>
              <a:rPr lang="ru-RU" dirty="0" err="1" smtClean="0"/>
              <a:t>ростуть</a:t>
            </a:r>
            <a:r>
              <a:rPr lang="ru-RU" dirty="0" smtClean="0"/>
              <a:t> </a:t>
            </a:r>
            <a:r>
              <a:rPr lang="ru-RU" dirty="0" err="1" smtClean="0"/>
              <a:t>і</a:t>
            </a:r>
            <a:r>
              <a:rPr lang="ru-RU" dirty="0" smtClean="0"/>
              <a:t> </a:t>
            </a:r>
            <a:r>
              <a:rPr lang="ru-RU" dirty="0" err="1" smtClean="0"/>
              <a:t>живуть</a:t>
            </a:r>
            <a:r>
              <a:rPr lang="ru-RU" dirty="0" smtClean="0"/>
              <a:t> на </a:t>
            </a:r>
            <a:r>
              <a:rPr lang="ru-RU" dirty="0" err="1" smtClean="0"/>
              <a:t>нашій</a:t>
            </a:r>
            <a:r>
              <a:rPr lang="ru-RU" dirty="0" smtClean="0"/>
              <a:t> </a:t>
            </a:r>
            <a:r>
              <a:rPr lang="ru-RU" dirty="0" err="1" smtClean="0"/>
              <a:t>планеті</a:t>
            </a:r>
            <a:r>
              <a:rPr lang="ru-RU" dirty="0" smtClean="0"/>
              <a:t>, очевидна.</a:t>
            </a:r>
          </a:p>
          <a:p>
            <a:endParaRPr lang="ru-RU" dirty="0"/>
          </a:p>
        </p:txBody>
      </p:sp>
      <p:pic>
        <p:nvPicPr>
          <p:cNvPr id="5" name="Рисунок 4" descr="Пов’язане зображення"/>
          <p:cNvPicPr/>
          <p:nvPr/>
        </p:nvPicPr>
        <p:blipFill>
          <a:blip r:embed="rId2" cstate="print"/>
          <a:srcRect/>
          <a:stretch>
            <a:fillRect/>
          </a:stretch>
        </p:blipFill>
        <p:spPr bwMode="auto">
          <a:xfrm>
            <a:off x="7812360" y="116633"/>
            <a:ext cx="1117476" cy="1584176"/>
          </a:xfrm>
          <a:prstGeom prst="rect">
            <a:avLst/>
          </a:prstGeom>
          <a:noFill/>
          <a:ln w="9525">
            <a:noFill/>
            <a:miter lim="800000"/>
            <a:headEnd/>
            <a:tailEnd/>
          </a:ln>
        </p:spPr>
      </p:pic>
      <p:pic>
        <p:nvPicPr>
          <p:cNvPr id="6" name="Рисунок 5" descr="Результат пошуку зображень за запитом &quot;популяція зайців в україні&quot;"/>
          <p:cNvPicPr/>
          <p:nvPr/>
        </p:nvPicPr>
        <p:blipFill>
          <a:blip r:embed="rId3" cstate="print"/>
          <a:srcRect/>
          <a:stretch>
            <a:fillRect/>
          </a:stretch>
        </p:blipFill>
        <p:spPr bwMode="auto">
          <a:xfrm>
            <a:off x="4716016" y="4869160"/>
            <a:ext cx="2592288" cy="1656184"/>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Закон </a:t>
            </a:r>
            <a:r>
              <a:rPr lang="ru-RU" b="1" dirty="0" err="1" smtClean="0"/>
              <a:t>оборотності</a:t>
            </a:r>
            <a:r>
              <a:rPr lang="ru-RU" b="1" dirty="0" smtClean="0"/>
              <a:t> </a:t>
            </a:r>
            <a:r>
              <a:rPr lang="ru-RU" b="1" dirty="0" err="1" smtClean="0"/>
              <a:t>біосфери</a:t>
            </a:r>
            <a:endParaRPr lang="ru-RU" dirty="0"/>
          </a:p>
        </p:txBody>
      </p:sp>
      <p:sp>
        <p:nvSpPr>
          <p:cNvPr id="3" name="Содержимое 2"/>
          <p:cNvSpPr>
            <a:spLocks noGrp="1"/>
          </p:cNvSpPr>
          <p:nvPr>
            <p:ph sz="quarter" idx="1"/>
          </p:nvPr>
        </p:nvSpPr>
        <p:spPr/>
        <p:txBody>
          <a:bodyPr>
            <a:normAutofit fontScale="77500" lnSpcReduction="20000"/>
          </a:bodyPr>
          <a:lstStyle/>
          <a:p>
            <a:r>
              <a:rPr lang="ru-RU" dirty="0" err="1" smtClean="0"/>
              <a:t>сформульований</a:t>
            </a:r>
            <a:r>
              <a:rPr lang="ru-RU" dirty="0" smtClean="0"/>
              <a:t> </a:t>
            </a:r>
            <a:r>
              <a:rPr lang="ru-RU" b="1" dirty="0" smtClean="0"/>
              <a:t>П’</a:t>
            </a:r>
            <a:r>
              <a:rPr lang="uk-UA" b="1" dirty="0" err="1" smtClean="0"/>
              <a:t>єром</a:t>
            </a:r>
            <a:r>
              <a:rPr lang="ru-RU" b="1" dirty="0" smtClean="0"/>
              <a:t> </a:t>
            </a:r>
            <a:r>
              <a:rPr lang="ru-RU" dirty="0" smtClean="0"/>
              <a:t> </a:t>
            </a:r>
            <a:r>
              <a:rPr lang="ru-RU" b="1" dirty="0" err="1" smtClean="0"/>
              <a:t>Дансеро</a:t>
            </a:r>
            <a:r>
              <a:rPr lang="ru-RU" b="1" dirty="0" smtClean="0"/>
              <a:t> (</a:t>
            </a:r>
            <a:r>
              <a:rPr lang="ru-RU" b="1" dirty="0" smtClean="0"/>
              <a:t>1957):</a:t>
            </a:r>
            <a:r>
              <a:rPr lang="en-US" dirty="0" smtClean="0"/>
              <a:t> </a:t>
            </a:r>
            <a:endParaRPr lang="ru-RU" dirty="0" smtClean="0"/>
          </a:p>
          <a:p>
            <a:r>
              <a:rPr lang="ru-RU" dirty="0" err="1" smtClean="0"/>
              <a:t>Біосфера</a:t>
            </a:r>
            <a:r>
              <a:rPr lang="ru-RU" dirty="0" smtClean="0"/>
              <a:t> </a:t>
            </a:r>
            <a:r>
              <a:rPr lang="ru-RU" dirty="0" err="1" smtClean="0"/>
              <a:t>після</a:t>
            </a:r>
            <a:r>
              <a:rPr lang="ru-RU" dirty="0" smtClean="0"/>
              <a:t> </a:t>
            </a:r>
            <a:r>
              <a:rPr lang="ru-RU" dirty="0" err="1" smtClean="0"/>
              <a:t>припинення</a:t>
            </a:r>
            <a:r>
              <a:rPr lang="ru-RU" dirty="0" smtClean="0"/>
              <a:t> </a:t>
            </a:r>
            <a:r>
              <a:rPr lang="ru-RU" dirty="0" err="1" smtClean="0"/>
              <a:t>впливу</a:t>
            </a:r>
            <a:r>
              <a:rPr lang="ru-RU" dirty="0" smtClean="0"/>
              <a:t> на </a:t>
            </a:r>
            <a:r>
              <a:rPr lang="ru-RU" dirty="0" err="1" smtClean="0"/>
              <a:t>її</a:t>
            </a:r>
            <a:r>
              <a:rPr lang="ru-RU" dirty="0" smtClean="0"/>
              <a:t> </a:t>
            </a:r>
            <a:r>
              <a:rPr lang="ru-RU" dirty="0" err="1" smtClean="0"/>
              <a:t>компоненти</a:t>
            </a:r>
            <a:r>
              <a:rPr lang="ru-RU" dirty="0" smtClean="0"/>
              <a:t> </a:t>
            </a:r>
            <a:r>
              <a:rPr lang="ru-RU" dirty="0" err="1" smtClean="0"/>
              <a:t>антропогенних</a:t>
            </a:r>
            <a:r>
              <a:rPr lang="ru-RU" dirty="0" smtClean="0"/>
              <a:t> </a:t>
            </a:r>
            <a:r>
              <a:rPr lang="ru-RU" dirty="0" err="1" smtClean="0"/>
              <a:t>факторів</a:t>
            </a:r>
            <a:r>
              <a:rPr lang="ru-RU" dirty="0" smtClean="0"/>
              <a:t> </a:t>
            </a:r>
            <a:r>
              <a:rPr lang="ru-RU" dirty="0" err="1" smtClean="0"/>
              <a:t>обов'язково</a:t>
            </a:r>
            <a:r>
              <a:rPr lang="ru-RU" dirty="0" smtClean="0"/>
              <a:t> </a:t>
            </a:r>
            <a:r>
              <a:rPr lang="ru-RU" dirty="0" err="1" smtClean="0"/>
              <a:t>прагне</a:t>
            </a:r>
            <a:r>
              <a:rPr lang="ru-RU" dirty="0" smtClean="0"/>
              <a:t> </a:t>
            </a:r>
            <a:r>
              <a:rPr lang="ru-RU" dirty="0" err="1" smtClean="0"/>
              <a:t>завоювати</a:t>
            </a:r>
            <a:r>
              <a:rPr lang="ru-RU" dirty="0" smtClean="0"/>
              <a:t> «</a:t>
            </a:r>
            <a:r>
              <a:rPr lang="ru-RU" dirty="0" err="1" smtClean="0"/>
              <a:t>втрачені</a:t>
            </a:r>
            <a:r>
              <a:rPr lang="ru-RU" dirty="0" smtClean="0"/>
              <a:t> </a:t>
            </a:r>
            <a:r>
              <a:rPr lang="ru-RU" dirty="0" err="1" smtClean="0"/>
              <a:t>позиції</a:t>
            </a:r>
            <a:r>
              <a:rPr lang="ru-RU" dirty="0" smtClean="0"/>
              <a:t>», </a:t>
            </a:r>
            <a:r>
              <a:rPr lang="ru-RU" dirty="0" err="1" smtClean="0"/>
              <a:t>тобто</a:t>
            </a:r>
            <a:r>
              <a:rPr lang="ru-RU" dirty="0" smtClean="0"/>
              <a:t> </a:t>
            </a:r>
            <a:r>
              <a:rPr lang="ru-RU" dirty="0" err="1" smtClean="0"/>
              <a:t>зберегти</a:t>
            </a:r>
            <a:r>
              <a:rPr lang="ru-RU" dirty="0" smtClean="0"/>
              <a:t> (</a:t>
            </a:r>
            <a:r>
              <a:rPr lang="ru-RU" dirty="0" err="1" smtClean="0"/>
              <a:t>відновити</a:t>
            </a:r>
            <a:r>
              <a:rPr lang="ru-RU" dirty="0" smtClean="0"/>
              <a:t>) </a:t>
            </a:r>
            <a:r>
              <a:rPr lang="ru-RU" dirty="0" err="1" smtClean="0"/>
              <a:t>свої</a:t>
            </a:r>
            <a:r>
              <a:rPr lang="en-US" dirty="0" smtClean="0"/>
              <a:t> </a:t>
            </a:r>
            <a:r>
              <a:rPr lang="ru-RU" dirty="0" err="1" smtClean="0"/>
              <a:t>екологічну</a:t>
            </a:r>
            <a:r>
              <a:rPr lang="ru-RU" dirty="0" smtClean="0"/>
              <a:t> </a:t>
            </a:r>
            <a:r>
              <a:rPr lang="ru-RU" dirty="0" err="1" smtClean="0"/>
              <a:t>рівновагу</a:t>
            </a:r>
            <a:r>
              <a:rPr lang="en-US" dirty="0" smtClean="0"/>
              <a:t> </a:t>
            </a:r>
            <a:r>
              <a:rPr lang="ru-RU" dirty="0" err="1" smtClean="0"/>
              <a:t>і</a:t>
            </a:r>
            <a:r>
              <a:rPr lang="en-US" dirty="0" smtClean="0"/>
              <a:t> </a:t>
            </a:r>
            <a:r>
              <a:rPr lang="ru-RU" dirty="0" err="1" smtClean="0"/>
              <a:t>стійкість</a:t>
            </a:r>
            <a:r>
              <a:rPr lang="ru-RU" dirty="0" smtClean="0"/>
              <a:t>. </a:t>
            </a:r>
            <a:endParaRPr lang="ru-RU" dirty="0" smtClean="0"/>
          </a:p>
          <a:p>
            <a:r>
              <a:rPr lang="ru-RU" dirty="0" smtClean="0"/>
              <a:t>Так</a:t>
            </a:r>
            <a:r>
              <a:rPr lang="ru-RU" dirty="0" smtClean="0"/>
              <a:t>, </a:t>
            </a:r>
            <a:r>
              <a:rPr lang="ru-RU" dirty="0" err="1" smtClean="0"/>
              <a:t>занедбані</a:t>
            </a:r>
            <a:r>
              <a:rPr lang="ru-RU" dirty="0" smtClean="0"/>
              <a:t> </a:t>
            </a:r>
            <a:r>
              <a:rPr lang="ru-RU" dirty="0" err="1" smtClean="0"/>
              <a:t>сільськогосподарські</a:t>
            </a:r>
            <a:r>
              <a:rPr lang="ru-RU" dirty="0" smtClean="0"/>
              <a:t> поля </a:t>
            </a:r>
            <a:r>
              <a:rPr lang="ru-RU" dirty="0" err="1" smtClean="0"/>
              <a:t>поступово</a:t>
            </a:r>
            <a:r>
              <a:rPr lang="ru-RU" dirty="0" smtClean="0"/>
              <a:t> (шляхом </a:t>
            </a:r>
            <a:r>
              <a:rPr lang="ru-RU" dirty="0" err="1" smtClean="0"/>
              <a:t>сукцесії</a:t>
            </a:r>
            <a:r>
              <a:rPr lang="ru-RU" dirty="0" smtClean="0"/>
              <a:t>) </a:t>
            </a:r>
            <a:r>
              <a:rPr lang="ru-RU" dirty="0" err="1" smtClean="0"/>
              <a:t>повертаються</a:t>
            </a:r>
            <a:r>
              <a:rPr lang="ru-RU" dirty="0" smtClean="0"/>
              <a:t> у стан </a:t>
            </a:r>
            <a:r>
              <a:rPr lang="ru-RU" dirty="0" err="1" smtClean="0"/>
              <a:t>дикої</a:t>
            </a:r>
            <a:r>
              <a:rPr lang="ru-RU" dirty="0" smtClean="0"/>
              <a:t> </a:t>
            </a:r>
            <a:r>
              <a:rPr lang="ru-RU" dirty="0" err="1" smtClean="0"/>
              <a:t>природи</a:t>
            </a:r>
            <a:r>
              <a:rPr lang="ru-RU" dirty="0" smtClean="0"/>
              <a:t>.</a:t>
            </a:r>
          </a:p>
          <a:p>
            <a:endParaRPr lang="ru-RU" dirty="0"/>
          </a:p>
        </p:txBody>
      </p:sp>
      <p:pic>
        <p:nvPicPr>
          <p:cNvPr id="5" name="Содержимое 4" descr="Пов’язане зображення"/>
          <p:cNvPicPr>
            <a:picLocks noGrp="1"/>
          </p:cNvPicPr>
          <p:nvPr>
            <p:ph sz="quarter" idx="2"/>
          </p:nvPr>
        </p:nvPicPr>
        <p:blipFill>
          <a:blip r:embed="rId2" cstate="print"/>
          <a:srcRect b="26822"/>
          <a:stretch>
            <a:fillRect/>
          </a:stretch>
        </p:blipFill>
        <p:spPr bwMode="auto">
          <a:xfrm>
            <a:off x="4499992" y="1988840"/>
            <a:ext cx="4104456" cy="316835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sz="quarter" idx="4294967295"/>
          </p:nvPr>
        </p:nvSpPr>
        <p:spPr>
          <a:xfrm>
            <a:off x="395536" y="332656"/>
            <a:ext cx="8280920" cy="6141169"/>
          </a:xfrm>
        </p:spPr>
        <p:style>
          <a:lnRef idx="1">
            <a:schemeClr val="accent1"/>
          </a:lnRef>
          <a:fillRef idx="2">
            <a:schemeClr val="accent1"/>
          </a:fillRef>
          <a:effectRef idx="1">
            <a:schemeClr val="accent1"/>
          </a:effectRef>
          <a:fontRef idx="minor">
            <a:schemeClr val="dk1"/>
          </a:fontRef>
        </p:style>
        <p:txBody>
          <a:bodyPr>
            <a:normAutofit/>
          </a:bodyPr>
          <a:lstStyle/>
          <a:p>
            <a:pPr algn="ctr"/>
            <a:endParaRPr lang="uk-UA" sz="6000" dirty="0" smtClean="0"/>
          </a:p>
          <a:p>
            <a:pPr algn="ctr"/>
            <a:endParaRPr lang="uk-UA" sz="6000" dirty="0" smtClean="0"/>
          </a:p>
          <a:p>
            <a:pPr algn="ctr"/>
            <a:r>
              <a:rPr lang="uk-UA" sz="6000" dirty="0" smtClean="0"/>
              <a:t>Різні біологічні закони</a:t>
            </a:r>
            <a:endParaRPr lang="ru-RU" sz="6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pPr algn="ctr"/>
            <a:r>
              <a:rPr lang="ru-RU" dirty="0" smtClean="0">
                <a:solidFill>
                  <a:schemeClr val="tx1"/>
                </a:solidFill>
              </a:rPr>
              <a:t/>
            </a:r>
            <a:br>
              <a:rPr lang="ru-RU" dirty="0" smtClean="0">
                <a:solidFill>
                  <a:schemeClr val="tx1"/>
                </a:solidFill>
              </a:rPr>
            </a:br>
            <a:r>
              <a:rPr lang="ru-RU" dirty="0" err="1" smtClean="0">
                <a:solidFill>
                  <a:schemeClr val="tx1"/>
                </a:solidFill>
              </a:rPr>
              <a:t>Біогенетичний</a:t>
            </a:r>
            <a:r>
              <a:rPr lang="ru-RU" dirty="0" smtClean="0">
                <a:solidFill>
                  <a:schemeClr val="tx1"/>
                </a:solidFill>
              </a:rPr>
              <a:t> закон  </a:t>
            </a:r>
            <a:br>
              <a:rPr lang="ru-RU" dirty="0" smtClean="0">
                <a:solidFill>
                  <a:schemeClr val="tx1"/>
                </a:solidFill>
              </a:rPr>
            </a:br>
            <a:r>
              <a:rPr lang="ru-RU" dirty="0" smtClean="0">
                <a:solidFill>
                  <a:schemeClr val="tx1"/>
                </a:solidFill>
              </a:rPr>
              <a:t>(Геккель, Мюллер)</a:t>
            </a:r>
            <a:br>
              <a:rPr lang="ru-RU" dirty="0" smtClean="0">
                <a:solidFill>
                  <a:schemeClr val="tx1"/>
                </a:solidFill>
              </a:rPr>
            </a:br>
            <a:endParaRPr lang="ru-RU" dirty="0">
              <a:solidFill>
                <a:schemeClr val="tx1"/>
              </a:solidFill>
            </a:endParaRPr>
          </a:p>
        </p:txBody>
      </p:sp>
      <p:pic>
        <p:nvPicPr>
          <p:cNvPr id="6"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7200"/>
                    </a14:imgEffect>
                    <a14:imgEffect>
                      <a14:saturation sat="200000"/>
                    </a14:imgEffect>
                    <a14:imgEffect>
                      <a14:brightnessContrast contrast="-20000"/>
                    </a14:imgEffect>
                  </a14:imgLayer>
                </a14:imgProps>
              </a:ext>
              <a:ext uri="{28A0092B-C50C-407E-A947-70E740481C1C}">
                <a14:useLocalDpi xmlns:a14="http://schemas.microsoft.com/office/drawing/2010/main" xmlns="" val="0"/>
              </a:ext>
            </a:extLst>
          </a:blip>
          <a:srcRect l="8622" t="26947" r="9903" b="2944"/>
          <a:stretch/>
        </p:blipFill>
        <p:spPr bwMode="auto">
          <a:xfrm>
            <a:off x="683568" y="1196752"/>
            <a:ext cx="7452489" cy="4813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680426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chemeClr val="tx1"/>
                </a:solidFill>
              </a:rPr>
              <a:t>Закон </a:t>
            </a:r>
            <a:r>
              <a:rPr lang="ru-RU" dirty="0" err="1" smtClean="0">
                <a:solidFill>
                  <a:schemeClr val="tx1"/>
                </a:solidFill>
              </a:rPr>
              <a:t>генетичної</a:t>
            </a:r>
            <a:r>
              <a:rPr lang="ru-RU" dirty="0" smtClean="0">
                <a:solidFill>
                  <a:schemeClr val="tx1"/>
                </a:solidFill>
              </a:rPr>
              <a:t> </a:t>
            </a:r>
            <a:r>
              <a:rPr lang="ru-RU" dirty="0" err="1" smtClean="0">
                <a:solidFill>
                  <a:schemeClr val="tx1"/>
                </a:solidFill>
              </a:rPr>
              <a:t>різноманітності</a:t>
            </a:r>
            <a:r>
              <a:rPr lang="ru-RU" dirty="0" smtClean="0">
                <a:solidFill>
                  <a:srgbClr val="FF0000"/>
                </a:solidFill>
              </a:rPr>
              <a:t/>
            </a:r>
            <a:br>
              <a:rPr lang="ru-RU" dirty="0" smtClean="0">
                <a:solidFill>
                  <a:srgbClr val="FF0000"/>
                </a:solidFill>
              </a:rPr>
            </a:br>
            <a:endParaRPr lang="ru-RU" dirty="0"/>
          </a:p>
        </p:txBody>
      </p:sp>
      <p:pic>
        <p:nvPicPr>
          <p:cNvPr id="7" name="Picture 2"/>
          <p:cNvPicPr>
            <a:picLocks noGrp="1" noChangeAspect="1" noChangeArrowheads="1"/>
          </p:cNvPicPr>
          <p:nvPr>
            <p:ph sz="quarter" idx="1"/>
          </p:nvPr>
        </p:nvPicPr>
        <p:blipFill rotWithShape="1">
          <a:blip r:embed="rId2" cstate="print">
            <a:extLst>
              <a:ext uri="{BEBA8EAE-BF5A-486C-A8C5-ECC9F3942E4B}">
                <a14:imgProps xmlns:a14="http://schemas.microsoft.com/office/drawing/2010/main" xmlns="">
                  <a14:imgLayer r:embed="rId3">
                    <a14:imgEffect>
                      <a14:sharpenSoften amount="25000"/>
                    </a14:imgEffect>
                    <a14:imgEffect>
                      <a14:colorTemperature colorTemp="7200"/>
                    </a14:imgEffect>
                    <a14:imgEffect>
                      <a14:brightnessContrast contrast="20000"/>
                    </a14:imgEffect>
                  </a14:imgLayer>
                </a14:imgProps>
              </a:ext>
              <a:ext uri="{28A0092B-C50C-407E-A947-70E740481C1C}">
                <a14:useLocalDpi xmlns:a14="http://schemas.microsoft.com/office/drawing/2010/main" xmlns="" val="0"/>
              </a:ext>
            </a:extLst>
          </a:blip>
          <a:srcRect l="3534" t="25276" r="4525" b="3465"/>
          <a:stretch/>
        </p:blipFill>
        <p:spPr bwMode="auto">
          <a:xfrm>
            <a:off x="525212" y="1484785"/>
            <a:ext cx="5126908" cy="42484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Рисунок 7" descr="Результат пошуку зображень за запитом &quot;популяція білок&quot;"/>
          <p:cNvPicPr/>
          <p:nvPr/>
        </p:nvPicPr>
        <p:blipFill>
          <a:blip r:embed="rId4" cstate="print"/>
          <a:srcRect/>
          <a:stretch>
            <a:fillRect/>
          </a:stretch>
        </p:blipFill>
        <p:spPr bwMode="auto">
          <a:xfrm>
            <a:off x="5796136" y="4293096"/>
            <a:ext cx="2808312" cy="2016224"/>
          </a:xfrm>
          <a:prstGeom prst="rect">
            <a:avLst/>
          </a:prstGeom>
          <a:noFill/>
          <a:ln w="9525">
            <a:noFill/>
            <a:miter lim="800000"/>
            <a:headEnd/>
            <a:tailEnd/>
          </a:ln>
        </p:spPr>
      </p:pic>
      <p:pic>
        <p:nvPicPr>
          <p:cNvPr id="9" name="Рисунок 8" descr="Результат пошуку зображень за запитом &quot;метелик огнівка розвиток&quot;"/>
          <p:cNvPicPr/>
          <p:nvPr/>
        </p:nvPicPr>
        <p:blipFill>
          <a:blip r:embed="rId5" cstate="print"/>
          <a:srcRect l="32903"/>
          <a:stretch>
            <a:fillRect/>
          </a:stretch>
        </p:blipFill>
        <p:spPr bwMode="auto">
          <a:xfrm>
            <a:off x="6084168" y="1340768"/>
            <a:ext cx="2016224" cy="2736304"/>
          </a:xfrm>
          <a:prstGeom prst="rect">
            <a:avLst/>
          </a:prstGeom>
          <a:noFill/>
          <a:ln w="9525">
            <a:noFill/>
            <a:miter lim="800000"/>
            <a:headEnd/>
            <a:tailEnd/>
          </a:ln>
        </p:spPr>
      </p:pic>
    </p:spTree>
    <p:extLst>
      <p:ext uri="{BB962C8B-B14F-4D97-AF65-F5344CB8AC3E}">
        <p14:creationId xmlns:p14="http://schemas.microsoft.com/office/powerpoint/2010/main" xmlns="" val="9935130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pPr algn="ctr"/>
            <a:r>
              <a:rPr lang="ru-RU" dirty="0" smtClean="0">
                <a:solidFill>
                  <a:schemeClr val="tx1"/>
                </a:solidFill>
              </a:rPr>
              <a:t>Закон </a:t>
            </a:r>
            <a:r>
              <a:rPr lang="ru-RU" dirty="0" err="1" smtClean="0">
                <a:solidFill>
                  <a:schemeClr val="tx1"/>
                </a:solidFill>
              </a:rPr>
              <a:t>історичної</a:t>
            </a:r>
            <a:r>
              <a:rPr lang="ru-RU" dirty="0" smtClean="0">
                <a:solidFill>
                  <a:schemeClr val="tx1"/>
                </a:solidFill>
              </a:rPr>
              <a:t> </a:t>
            </a:r>
            <a:r>
              <a:rPr lang="ru-RU" dirty="0" err="1" smtClean="0">
                <a:solidFill>
                  <a:schemeClr val="tx1"/>
                </a:solidFill>
              </a:rPr>
              <a:t>незворотності</a:t>
            </a:r>
            <a:r>
              <a:rPr lang="ru-RU" dirty="0" smtClean="0">
                <a:solidFill>
                  <a:srgbClr val="FF0000"/>
                </a:solidFill>
              </a:rPr>
              <a:t/>
            </a:r>
            <a:br>
              <a:rPr lang="ru-RU" dirty="0" smtClean="0">
                <a:solidFill>
                  <a:srgbClr val="FF0000"/>
                </a:solidFill>
              </a:rPr>
            </a:br>
            <a:endParaRPr lang="ru-RU" dirty="0"/>
          </a:p>
        </p:txBody>
      </p:sp>
      <p:pic>
        <p:nvPicPr>
          <p:cNvPr id="6" name="Picture 2"/>
          <p:cNvPicPr>
            <a:picLocks noGrp="1" noChangeAspect="1" noChangeArrowheads="1"/>
          </p:cNvPicPr>
          <p:nvPr>
            <p:ph sz="quarter" idx="1"/>
          </p:nvPr>
        </p:nvPicPr>
        <p:blipFill rotWithShape="1">
          <a:blip r:embed="rId2" cstate="print">
            <a:extLst>
              <a:ext uri="{28A0092B-C50C-407E-A947-70E740481C1C}">
                <a14:useLocalDpi xmlns:a14="http://schemas.microsoft.com/office/drawing/2010/main" xmlns="" val="0"/>
              </a:ext>
            </a:extLst>
          </a:blip>
          <a:srcRect l="7017" t="26355" r="6071" b="4811"/>
          <a:stretch/>
        </p:blipFill>
        <p:spPr bwMode="auto">
          <a:xfrm>
            <a:off x="693389" y="1196753"/>
            <a:ext cx="5390779" cy="4836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Рисунок 6" descr="http://3.bp.blogspot.com/-_kr85k8-zNU/Uci9Fa39i4I/AAAAAAAAA00/HTtFOq6Bv24/s1600/evolution-tree.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084168" y="1052736"/>
            <a:ext cx="2540893" cy="2865685"/>
          </a:xfrm>
          <a:prstGeom prst="rect">
            <a:avLst/>
          </a:prstGeom>
          <a:noFill/>
          <a:ln>
            <a:noFill/>
          </a:ln>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7408" t="24873" r="14629" b="6592"/>
          <a:stretch/>
        </p:blipFill>
        <p:spPr bwMode="auto">
          <a:xfrm>
            <a:off x="5868144" y="4293096"/>
            <a:ext cx="3096344" cy="2232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88417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020" t="25792" r="4497" b="5117"/>
          <a:stretch/>
        </p:blipFill>
        <p:spPr bwMode="auto">
          <a:xfrm>
            <a:off x="395536" y="1556792"/>
            <a:ext cx="4536504"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 name="Рисунок 3" descr="http://evoldar.com/evo20_files/image001.jpg"/>
          <p:cNvPicPr/>
          <p:nvPr/>
        </p:nvPicPr>
        <p:blipFill>
          <a:blip r:embed="rId3"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14="http://schemas.microsoft.com/office/word/2010/wordprocessingDrawing" xmlns:v="urn:schemas-microsoft-com:vml" xmlns:o="urn:schemas-microsoft-com:office:office" xmlns:mc="http://schemas.openxmlformats.org/markup-compatibility/2006" xmlns:wpc="http://schemas.microsoft.com/office/word/2010/wordprocessingCanvas" xmlns=""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5148064" y="1340768"/>
            <a:ext cx="3524250" cy="2667000"/>
          </a:xfrm>
          <a:prstGeom prst="rect">
            <a:avLst/>
          </a:prstGeom>
          <a:noFill/>
          <a:ln>
            <a:noFill/>
          </a:ln>
        </p:spPr>
      </p:pic>
      <p:sp>
        <p:nvSpPr>
          <p:cNvPr id="5" name="Заголовок 4"/>
          <p:cNvSpPr>
            <a:spLocks noGrp="1"/>
          </p:cNvSpPr>
          <p:nvPr>
            <p:ph type="title" idx="4294967295"/>
          </p:nvPr>
        </p:nvSpPr>
        <p:spPr>
          <a:xfrm>
            <a:off x="0" y="274638"/>
            <a:ext cx="7467600" cy="1143000"/>
          </a:xfrm>
        </p:spPr>
        <p:txBody>
          <a:bodyPr/>
          <a:lstStyle/>
          <a:p>
            <a:pPr algn="ctr"/>
            <a:r>
              <a:rPr lang="ru-RU" dirty="0" smtClean="0">
                <a:solidFill>
                  <a:schemeClr val="tx1"/>
                </a:solidFill>
              </a:rPr>
              <a:t>Закон </a:t>
            </a:r>
            <a:r>
              <a:rPr lang="ru-RU" dirty="0" err="1" smtClean="0">
                <a:solidFill>
                  <a:schemeClr val="tx1"/>
                </a:solidFill>
              </a:rPr>
              <a:t>кореляції</a:t>
            </a:r>
            <a:r>
              <a:rPr lang="ru-RU" dirty="0" smtClean="0">
                <a:solidFill>
                  <a:schemeClr val="tx1"/>
                </a:solidFill>
              </a:rPr>
              <a:t> (</a:t>
            </a:r>
            <a:r>
              <a:rPr lang="ru-RU" dirty="0" err="1" smtClean="0">
                <a:solidFill>
                  <a:schemeClr val="tx1"/>
                </a:solidFill>
              </a:rPr>
              <a:t>Кюв’є</a:t>
            </a:r>
            <a:r>
              <a:rPr lang="ru-RU" dirty="0" smtClean="0">
                <a:solidFill>
                  <a:schemeClr val="tx1"/>
                </a:solidFill>
              </a:rPr>
              <a:t>)</a:t>
            </a:r>
            <a:br>
              <a:rPr lang="ru-RU" dirty="0" smtClean="0">
                <a:solidFill>
                  <a:schemeClr val="tx1"/>
                </a:solidFill>
              </a:rPr>
            </a:br>
            <a:endParaRPr lang="ru-RU" dirty="0">
              <a:solidFill>
                <a:schemeClr val="tx1"/>
              </a:solidFill>
            </a:endParaRPr>
          </a:p>
        </p:txBody>
      </p:sp>
    </p:spTree>
    <p:extLst>
      <p:ext uri="{BB962C8B-B14F-4D97-AF65-F5344CB8AC3E}">
        <p14:creationId xmlns:p14="http://schemas.microsoft.com/office/powerpoint/2010/main" xmlns="" val="188875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t>Що таке екологічний закон?</a:t>
            </a:r>
            <a:endParaRPr lang="ru-RU" dirty="0"/>
          </a:p>
        </p:txBody>
      </p:sp>
      <p:sp>
        <p:nvSpPr>
          <p:cNvPr id="3" name="Содержимое 2"/>
          <p:cNvSpPr>
            <a:spLocks noGrp="1"/>
          </p:cNvSpPr>
          <p:nvPr>
            <p:ph sz="quarter" idx="1"/>
          </p:nvPr>
        </p:nvSpPr>
        <p:spPr/>
        <p:txBody>
          <a:bodyPr>
            <a:normAutofit fontScale="92500" lnSpcReduction="10000"/>
          </a:bodyPr>
          <a:lstStyle/>
          <a:p>
            <a:r>
              <a:rPr lang="uk-UA" b="1" dirty="0" smtClean="0"/>
              <a:t>Екологічний закон</a:t>
            </a:r>
            <a:r>
              <a:rPr lang="ru-RU" dirty="0" smtClean="0"/>
              <a:t> </a:t>
            </a:r>
            <a:r>
              <a:rPr lang="uk-UA" dirty="0" smtClean="0"/>
              <a:t>- це об'єктивний, постійний і необхідний взаємозв'язок між біосистемами та навколишнім середовищем, що випливає з їх внутрішньої екологічної сутності. </a:t>
            </a:r>
            <a:endParaRPr lang="ru-RU" dirty="0" smtClean="0"/>
          </a:p>
        </p:txBody>
      </p:sp>
      <p:sp>
        <p:nvSpPr>
          <p:cNvPr id="4" name="Содержимое 3"/>
          <p:cNvSpPr>
            <a:spLocks noGrp="1"/>
          </p:cNvSpPr>
          <p:nvPr>
            <p:ph sz="quarter" idx="2"/>
          </p:nvPr>
        </p:nvSpPr>
        <p:spPr>
          <a:xfrm>
            <a:off x="4270248" y="1600200"/>
            <a:ext cx="4262192" cy="4572000"/>
          </a:xfrm>
        </p:spPr>
        <p:txBody>
          <a:bodyPr>
            <a:normAutofit fontScale="92500" lnSpcReduction="10000"/>
          </a:bodyPr>
          <a:lstStyle/>
          <a:p>
            <a:r>
              <a:rPr lang="uk-UA" dirty="0" smtClean="0"/>
              <a:t>Більшість екологічних законів вдало узагальнив американський </a:t>
            </a:r>
            <a:r>
              <a:rPr lang="uk-UA" b="1" dirty="0" smtClean="0"/>
              <a:t>еколог </a:t>
            </a:r>
          </a:p>
          <a:p>
            <a:pPr>
              <a:buNone/>
            </a:pPr>
            <a:r>
              <a:rPr lang="uk-UA" b="1" dirty="0" smtClean="0"/>
              <a:t>   Б. </a:t>
            </a:r>
            <a:r>
              <a:rPr lang="uk-UA" b="1" dirty="0" err="1" smtClean="0"/>
              <a:t>Коммонер</a:t>
            </a:r>
            <a:r>
              <a:rPr lang="uk-UA" b="1" dirty="0" smtClean="0"/>
              <a:t> у 1974 р.,</a:t>
            </a:r>
            <a:r>
              <a:rPr lang="uk-UA" dirty="0" smtClean="0"/>
              <a:t> звівши їх до чотирьох законів:</a:t>
            </a:r>
          </a:p>
          <a:p>
            <a:r>
              <a:rPr lang="uk-UA" dirty="0" smtClean="0"/>
              <a:t> </a:t>
            </a:r>
            <a:r>
              <a:rPr lang="uk-UA" b="1" dirty="0" smtClean="0"/>
              <a:t>«Усе пов'язане з усім»;  «Усе має кудись подітися»;   </a:t>
            </a:r>
            <a:endParaRPr lang="ru-RU" dirty="0" smtClean="0"/>
          </a:p>
          <a:p>
            <a:r>
              <a:rPr lang="uk-UA" b="1" dirty="0" smtClean="0"/>
              <a:t>  «Природа </a:t>
            </a:r>
            <a:r>
              <a:rPr lang="uk-UA" b="1" dirty="0" err="1" smtClean="0"/>
              <a:t>“знає”</a:t>
            </a:r>
            <a:r>
              <a:rPr lang="uk-UA" b="1" dirty="0" smtClean="0"/>
              <a:t> краще»;</a:t>
            </a:r>
            <a:r>
              <a:rPr lang="ru-RU" b="1" dirty="0" smtClean="0"/>
              <a:t>    </a:t>
            </a:r>
          </a:p>
          <a:p>
            <a:r>
              <a:rPr lang="uk-UA" b="1" dirty="0" smtClean="0"/>
              <a:t> «Ніщо не дається задарма».</a:t>
            </a:r>
            <a:r>
              <a:rPr lang="uk-UA" dirty="0" smtClean="0"/>
              <a:t> </a:t>
            </a:r>
            <a:endParaRPr lang="ru-RU" dirty="0" smtClean="0"/>
          </a:p>
          <a:p>
            <a:pPr>
              <a:buNone/>
            </a:pPr>
            <a:endParaRPr lang="ru-RU" dirty="0" smtClean="0"/>
          </a:p>
        </p:txBody>
      </p:sp>
      <p:pic>
        <p:nvPicPr>
          <p:cNvPr id="5" name="Рисунок 4" descr="Пов’язане зображення"/>
          <p:cNvPicPr/>
          <p:nvPr/>
        </p:nvPicPr>
        <p:blipFill>
          <a:blip r:embed="rId2" cstate="print"/>
          <a:srcRect/>
          <a:stretch>
            <a:fillRect/>
          </a:stretch>
        </p:blipFill>
        <p:spPr bwMode="auto">
          <a:xfrm>
            <a:off x="827584" y="4869160"/>
            <a:ext cx="2808312" cy="18002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r"/>
            <a:r>
              <a:rPr lang="ru-RU" b="1" dirty="0" err="1" smtClean="0"/>
              <a:t>П'ять</a:t>
            </a:r>
            <a:r>
              <a:rPr lang="ru-RU" b="1" dirty="0" smtClean="0"/>
              <a:t> </a:t>
            </a:r>
            <a:r>
              <a:rPr lang="ru-RU" b="1" dirty="0" err="1" smtClean="0"/>
              <a:t>принципів</a:t>
            </a:r>
            <a:r>
              <a:rPr lang="ru-RU" b="1" dirty="0" smtClean="0"/>
              <a:t> </a:t>
            </a:r>
            <a:r>
              <a:rPr lang="ru-RU" b="1" dirty="0" err="1" smtClean="0"/>
              <a:t>або</a:t>
            </a:r>
            <a:r>
              <a:rPr lang="ru-RU" b="1" dirty="0" smtClean="0"/>
              <a:t> «</a:t>
            </a:r>
            <a:r>
              <a:rPr lang="ru-RU" b="1" dirty="0" err="1" smtClean="0"/>
              <a:t>залізних</a:t>
            </a:r>
            <a:r>
              <a:rPr lang="ru-RU" b="1" dirty="0" smtClean="0"/>
              <a:t> </a:t>
            </a:r>
            <a:r>
              <a:rPr lang="ru-RU" b="1" dirty="0" err="1" smtClean="0"/>
              <a:t>законів</a:t>
            </a:r>
            <a:r>
              <a:rPr lang="ru-RU" b="1" dirty="0" smtClean="0"/>
              <a:t>» </a:t>
            </a:r>
            <a:r>
              <a:rPr lang="ru-RU" b="1" dirty="0" err="1" smtClean="0"/>
              <a:t>охорони</a:t>
            </a:r>
            <a:r>
              <a:rPr lang="ru-RU" b="1" dirty="0" smtClean="0"/>
              <a:t> </a:t>
            </a:r>
            <a:r>
              <a:rPr lang="ru-RU" b="1" dirty="0" err="1" smtClean="0"/>
              <a:t>природи</a:t>
            </a:r>
            <a:r>
              <a:rPr lang="ru-RU" b="1" dirty="0" smtClean="0"/>
              <a:t> П</a:t>
            </a:r>
            <a:r>
              <a:rPr lang="uk-UA" b="1" dirty="0" err="1" smtClean="0"/>
              <a:t>ауль</a:t>
            </a:r>
            <a:r>
              <a:rPr lang="ru-RU" b="1" dirty="0" smtClean="0"/>
              <a:t> </a:t>
            </a:r>
            <a:r>
              <a:rPr lang="ru-RU" b="1" dirty="0" err="1" smtClean="0"/>
              <a:t>Ерліха</a:t>
            </a:r>
            <a:r>
              <a:rPr lang="ru-RU" dirty="0" smtClean="0"/>
              <a:t>:</a:t>
            </a:r>
            <a:endParaRPr lang="ru-RU" dirty="0"/>
          </a:p>
        </p:txBody>
      </p:sp>
      <p:sp>
        <p:nvSpPr>
          <p:cNvPr id="3" name="Содержимое 2"/>
          <p:cNvSpPr>
            <a:spLocks noGrp="1"/>
          </p:cNvSpPr>
          <p:nvPr>
            <p:ph sz="quarter" idx="1"/>
          </p:nvPr>
        </p:nvSpPr>
        <p:spPr/>
        <p:txBody>
          <a:bodyPr>
            <a:normAutofit fontScale="77500" lnSpcReduction="20000"/>
          </a:bodyPr>
          <a:lstStyle/>
          <a:p>
            <a:pPr lvl="0"/>
            <a:r>
              <a:rPr lang="ru-RU" dirty="0" smtClean="0"/>
              <a:t>В </a:t>
            </a:r>
            <a:r>
              <a:rPr lang="ru-RU" dirty="0" err="1" smtClean="0"/>
              <a:t>охороні</a:t>
            </a:r>
            <a:r>
              <a:rPr lang="ru-RU" dirty="0" smtClean="0"/>
              <a:t> </a:t>
            </a:r>
            <a:r>
              <a:rPr lang="ru-RU" dirty="0" err="1" smtClean="0"/>
              <a:t>природи</a:t>
            </a:r>
            <a:r>
              <a:rPr lang="ru-RU" dirty="0" smtClean="0"/>
              <a:t> </a:t>
            </a:r>
            <a:r>
              <a:rPr lang="ru-RU" dirty="0" err="1" smtClean="0"/>
              <a:t>можливі</a:t>
            </a:r>
            <a:r>
              <a:rPr lang="ru-RU" dirty="0" smtClean="0"/>
              <a:t> </a:t>
            </a:r>
            <a:r>
              <a:rPr lang="ru-RU" dirty="0" err="1" smtClean="0"/>
              <a:t>тільки</a:t>
            </a:r>
            <a:r>
              <a:rPr lang="ru-RU" dirty="0" smtClean="0"/>
              <a:t> </a:t>
            </a:r>
            <a:r>
              <a:rPr lang="ru-RU" dirty="0" err="1" smtClean="0"/>
              <a:t>успішна</a:t>
            </a:r>
            <a:r>
              <a:rPr lang="ru-RU" dirty="0" smtClean="0"/>
              <a:t> оборона </a:t>
            </a:r>
            <a:r>
              <a:rPr lang="ru-RU" dirty="0" err="1" smtClean="0"/>
              <a:t>або</a:t>
            </a:r>
            <a:r>
              <a:rPr lang="ru-RU" dirty="0" smtClean="0"/>
              <a:t> </a:t>
            </a:r>
            <a:r>
              <a:rPr lang="ru-RU" dirty="0" err="1" smtClean="0"/>
              <a:t>відступ</a:t>
            </a:r>
            <a:r>
              <a:rPr lang="ru-RU" dirty="0" smtClean="0"/>
              <a:t>. </a:t>
            </a:r>
            <a:r>
              <a:rPr lang="ru-RU" dirty="0" err="1" smtClean="0"/>
              <a:t>Наступ</a:t>
            </a:r>
            <a:r>
              <a:rPr lang="ru-RU" dirty="0" smtClean="0"/>
              <a:t> </a:t>
            </a:r>
            <a:r>
              <a:rPr lang="ru-RU" dirty="0" err="1" smtClean="0"/>
              <a:t>неможливий</a:t>
            </a:r>
            <a:r>
              <a:rPr lang="ru-RU" dirty="0" smtClean="0"/>
              <a:t>: вид </a:t>
            </a:r>
            <a:r>
              <a:rPr lang="ru-RU" dirty="0" err="1" smtClean="0"/>
              <a:t>або</a:t>
            </a:r>
            <a:r>
              <a:rPr lang="ru-RU" dirty="0" smtClean="0"/>
              <a:t> </a:t>
            </a:r>
            <a:r>
              <a:rPr lang="ru-RU" dirty="0" err="1" smtClean="0"/>
              <a:t>екосистема</a:t>
            </a:r>
            <a:r>
              <a:rPr lang="ru-RU" dirty="0" smtClean="0"/>
              <a:t> одного разу </a:t>
            </a:r>
            <a:r>
              <a:rPr lang="ru-RU" dirty="0" err="1" smtClean="0"/>
              <a:t>знищені</a:t>
            </a:r>
            <a:r>
              <a:rPr lang="ru-RU" dirty="0" smtClean="0"/>
              <a:t>, не </a:t>
            </a:r>
            <a:r>
              <a:rPr lang="ru-RU" dirty="0" err="1" smtClean="0"/>
              <a:t>можуть</a:t>
            </a:r>
            <a:r>
              <a:rPr lang="ru-RU" dirty="0" smtClean="0"/>
              <a:t> бути </a:t>
            </a:r>
            <a:r>
              <a:rPr lang="ru-RU" dirty="0" err="1" smtClean="0"/>
              <a:t>відновлені</a:t>
            </a:r>
            <a:r>
              <a:rPr lang="ru-RU" dirty="0" smtClean="0"/>
              <a:t>.</a:t>
            </a:r>
          </a:p>
          <a:p>
            <a:pPr lvl="0"/>
            <a:r>
              <a:rPr lang="ru-RU" dirty="0" err="1" smtClean="0"/>
              <a:t>Тривале</a:t>
            </a:r>
            <a:r>
              <a:rPr lang="ru-RU" dirty="0" smtClean="0"/>
              <a:t> </a:t>
            </a:r>
            <a:r>
              <a:rPr lang="ru-RU" dirty="0" err="1" smtClean="0"/>
              <a:t>зростання</a:t>
            </a:r>
            <a:r>
              <a:rPr lang="ru-RU" dirty="0" smtClean="0"/>
              <a:t> </a:t>
            </a:r>
            <a:r>
              <a:rPr lang="ru-RU" dirty="0" err="1" smtClean="0"/>
              <a:t>народонаселення</a:t>
            </a:r>
            <a:r>
              <a:rPr lang="ru-RU" dirty="0" smtClean="0"/>
              <a:t> </a:t>
            </a:r>
            <a:r>
              <a:rPr lang="ru-RU" dirty="0" err="1" smtClean="0"/>
              <a:t>світу</a:t>
            </a:r>
            <a:r>
              <a:rPr lang="ru-RU" dirty="0" smtClean="0"/>
              <a:t> та </a:t>
            </a:r>
            <a:r>
              <a:rPr lang="ru-RU" dirty="0" err="1" smtClean="0"/>
              <a:t>охорона</a:t>
            </a:r>
            <a:r>
              <a:rPr lang="ru-RU" dirty="0" smtClean="0"/>
              <a:t> </a:t>
            </a:r>
            <a:r>
              <a:rPr lang="ru-RU" dirty="0" err="1" smtClean="0"/>
              <a:t>природи</a:t>
            </a:r>
            <a:r>
              <a:rPr lang="ru-RU" dirty="0" smtClean="0"/>
              <a:t> </a:t>
            </a:r>
            <a:r>
              <a:rPr lang="ru-RU" dirty="0" err="1" smtClean="0"/>
              <a:t>принципово</a:t>
            </a:r>
            <a:r>
              <a:rPr lang="ru-RU" dirty="0" smtClean="0"/>
              <a:t> </a:t>
            </a:r>
            <a:r>
              <a:rPr lang="ru-RU" dirty="0" err="1" smtClean="0"/>
              <a:t>суперечать</a:t>
            </a:r>
            <a:r>
              <a:rPr lang="ru-RU" dirty="0" smtClean="0"/>
              <a:t> </a:t>
            </a:r>
            <a:r>
              <a:rPr lang="ru-RU" dirty="0" err="1" smtClean="0"/>
              <a:t>одне</a:t>
            </a:r>
            <a:r>
              <a:rPr lang="ru-RU" dirty="0" smtClean="0"/>
              <a:t> одному.</a:t>
            </a:r>
          </a:p>
          <a:p>
            <a:pPr lvl="0"/>
            <a:r>
              <a:rPr lang="ru-RU" dirty="0" err="1" smtClean="0"/>
              <a:t>Економічна</a:t>
            </a:r>
            <a:r>
              <a:rPr lang="ru-RU" dirty="0" smtClean="0"/>
              <a:t> система, </a:t>
            </a:r>
            <a:r>
              <a:rPr lang="ru-RU" dirty="0" err="1" smtClean="0"/>
              <a:t>охоплена</a:t>
            </a:r>
            <a:r>
              <a:rPr lang="ru-RU" dirty="0" smtClean="0"/>
              <a:t> </a:t>
            </a:r>
            <a:r>
              <a:rPr lang="ru-RU" dirty="0" err="1" smtClean="0"/>
              <a:t>манією</a:t>
            </a:r>
            <a:r>
              <a:rPr lang="ru-RU" dirty="0" smtClean="0"/>
              <a:t> </a:t>
            </a:r>
            <a:r>
              <a:rPr lang="ru-RU" dirty="0" err="1" smtClean="0"/>
              <a:t>зростання</a:t>
            </a:r>
            <a:r>
              <a:rPr lang="ru-RU" dirty="0" smtClean="0"/>
              <a:t>, </a:t>
            </a:r>
            <a:r>
              <a:rPr lang="ru-RU" dirty="0" err="1" smtClean="0"/>
              <a:t>і</a:t>
            </a:r>
            <a:r>
              <a:rPr lang="ru-RU" dirty="0" smtClean="0"/>
              <a:t> </a:t>
            </a:r>
            <a:r>
              <a:rPr lang="ru-RU" dirty="0" err="1" smtClean="0"/>
              <a:t>охорона</a:t>
            </a:r>
            <a:r>
              <a:rPr lang="ru-RU" dirty="0" smtClean="0"/>
              <a:t> </a:t>
            </a:r>
            <a:r>
              <a:rPr lang="ru-RU" dirty="0" err="1" smtClean="0"/>
              <a:t>природи</a:t>
            </a:r>
            <a:r>
              <a:rPr lang="ru-RU" dirty="0" smtClean="0"/>
              <a:t> </a:t>
            </a:r>
            <a:r>
              <a:rPr lang="ru-RU" dirty="0" err="1" smtClean="0"/>
              <a:t>також</a:t>
            </a:r>
            <a:r>
              <a:rPr lang="ru-RU" dirty="0" smtClean="0"/>
              <a:t> </a:t>
            </a:r>
            <a:r>
              <a:rPr lang="ru-RU" dirty="0" err="1" smtClean="0"/>
              <a:t>принципово</a:t>
            </a:r>
            <a:r>
              <a:rPr lang="ru-RU" dirty="0" smtClean="0"/>
              <a:t> </a:t>
            </a:r>
            <a:r>
              <a:rPr lang="ru-RU" dirty="0" err="1" smtClean="0"/>
              <a:t>протистоять</a:t>
            </a:r>
            <a:r>
              <a:rPr lang="ru-RU" dirty="0" smtClean="0"/>
              <a:t> </a:t>
            </a:r>
            <a:r>
              <a:rPr lang="ru-RU" dirty="0" err="1" smtClean="0"/>
              <a:t>одне</a:t>
            </a:r>
            <a:r>
              <a:rPr lang="ru-RU" dirty="0" smtClean="0"/>
              <a:t> одному.</a:t>
            </a:r>
          </a:p>
          <a:p>
            <a:pPr lvl="0"/>
            <a:r>
              <a:rPr lang="ru-RU" dirty="0" smtClean="0"/>
              <a:t>Не </a:t>
            </a:r>
            <a:r>
              <a:rPr lang="ru-RU" dirty="0" err="1" smtClean="0"/>
              <a:t>тільки</a:t>
            </a:r>
            <a:r>
              <a:rPr lang="ru-RU" dirty="0" smtClean="0"/>
              <a:t> для </a:t>
            </a:r>
            <a:r>
              <a:rPr lang="ru-RU" dirty="0" err="1" smtClean="0"/>
              <a:t>організмів</a:t>
            </a:r>
            <a:r>
              <a:rPr lang="ru-RU" dirty="0" smtClean="0"/>
              <a:t>, </a:t>
            </a:r>
            <a:r>
              <a:rPr lang="ru-RU" dirty="0" err="1" smtClean="0"/>
              <a:t>але</a:t>
            </a:r>
            <a:r>
              <a:rPr lang="ru-RU" dirty="0" smtClean="0"/>
              <a:t> </a:t>
            </a:r>
            <a:r>
              <a:rPr lang="ru-RU" dirty="0" err="1" smtClean="0"/>
              <a:t>і</a:t>
            </a:r>
            <a:r>
              <a:rPr lang="ru-RU" dirty="0" smtClean="0"/>
              <a:t> для </a:t>
            </a:r>
            <a:r>
              <a:rPr lang="ru-RU" dirty="0" err="1" smtClean="0"/>
              <a:t>людства</a:t>
            </a:r>
            <a:r>
              <a:rPr lang="ru-RU" dirty="0" smtClean="0"/>
              <a:t> </a:t>
            </a:r>
            <a:r>
              <a:rPr lang="ru-RU" dirty="0" err="1" smtClean="0"/>
              <a:t>небезпечне</a:t>
            </a:r>
            <a:r>
              <a:rPr lang="ru-RU" dirty="0" smtClean="0"/>
              <a:t> </a:t>
            </a:r>
            <a:r>
              <a:rPr lang="ru-RU" dirty="0" err="1" smtClean="0"/>
              <a:t>уявлення</a:t>
            </a:r>
            <a:r>
              <a:rPr lang="ru-RU" dirty="0" smtClean="0"/>
              <a:t> про те, </a:t>
            </a:r>
            <a:r>
              <a:rPr lang="ru-RU" dirty="0" err="1" smtClean="0"/>
              <a:t>що</a:t>
            </a:r>
            <a:r>
              <a:rPr lang="ru-RU" dirty="0" smtClean="0"/>
              <a:t> при </a:t>
            </a:r>
            <a:r>
              <a:rPr lang="ru-RU" dirty="0" err="1" smtClean="0"/>
              <a:t>використанняі</a:t>
            </a:r>
            <a:r>
              <a:rPr lang="ru-RU" dirty="0" smtClean="0"/>
              <a:t> </a:t>
            </a:r>
            <a:r>
              <a:rPr lang="ru-RU" dirty="0" err="1" smtClean="0"/>
              <a:t>ресурсів</a:t>
            </a:r>
            <a:r>
              <a:rPr lang="ru-RU" dirty="0" smtClean="0"/>
              <a:t> </a:t>
            </a:r>
            <a:r>
              <a:rPr lang="ru-RU" dirty="0" err="1" smtClean="0"/>
              <a:t>Землі</a:t>
            </a:r>
            <a:r>
              <a:rPr lang="ru-RU" dirty="0" smtClean="0"/>
              <a:t> треба </a:t>
            </a:r>
            <a:r>
              <a:rPr lang="ru-RU" dirty="0" err="1" smtClean="0"/>
              <a:t>брати</a:t>
            </a:r>
            <a:r>
              <a:rPr lang="ru-RU" dirty="0" smtClean="0"/>
              <a:t> до </a:t>
            </a:r>
            <a:r>
              <a:rPr lang="ru-RU" dirty="0" err="1" smtClean="0"/>
              <a:t>уваги</a:t>
            </a:r>
            <a:r>
              <a:rPr lang="ru-RU" dirty="0" smtClean="0"/>
              <a:t>  </a:t>
            </a:r>
            <a:r>
              <a:rPr lang="ru-RU" dirty="0" err="1" smtClean="0"/>
              <a:t>лише</a:t>
            </a:r>
            <a:r>
              <a:rPr lang="ru-RU" dirty="0" smtClean="0"/>
              <a:t> </a:t>
            </a:r>
            <a:r>
              <a:rPr lang="ru-RU" dirty="0" err="1" smtClean="0"/>
              <a:t>цілі</a:t>
            </a:r>
            <a:r>
              <a:rPr lang="ru-RU" dirty="0" smtClean="0"/>
              <a:t> </a:t>
            </a:r>
            <a:r>
              <a:rPr lang="ru-RU" dirty="0" err="1" smtClean="0"/>
              <a:t>й</a:t>
            </a:r>
            <a:r>
              <a:rPr lang="ru-RU" dirty="0" smtClean="0"/>
              <a:t>  благо </a:t>
            </a:r>
            <a:r>
              <a:rPr lang="ru-RU" dirty="0" err="1" smtClean="0"/>
              <a:t>Homo</a:t>
            </a:r>
            <a:r>
              <a:rPr lang="ru-RU" dirty="0" smtClean="0"/>
              <a:t> </a:t>
            </a:r>
            <a:r>
              <a:rPr lang="ru-RU" dirty="0" err="1" smtClean="0"/>
              <a:t>sapiens</a:t>
            </a:r>
            <a:r>
              <a:rPr lang="ru-RU" dirty="0" smtClean="0"/>
              <a:t>.</a:t>
            </a:r>
          </a:p>
          <a:p>
            <a:pPr lvl="0"/>
            <a:r>
              <a:rPr lang="ru-RU" dirty="0" err="1" smtClean="0"/>
              <a:t>Охорона</a:t>
            </a:r>
            <a:r>
              <a:rPr lang="ru-RU" dirty="0" smtClean="0"/>
              <a:t> </a:t>
            </a:r>
            <a:r>
              <a:rPr lang="ru-RU" dirty="0" err="1" smtClean="0"/>
              <a:t>природи</a:t>
            </a:r>
            <a:r>
              <a:rPr lang="ru-RU" dirty="0" smtClean="0"/>
              <a:t> </a:t>
            </a:r>
            <a:r>
              <a:rPr lang="ru-RU" dirty="0" err="1" smtClean="0"/>
              <a:t>це</a:t>
            </a:r>
            <a:r>
              <a:rPr lang="ru-RU" dirty="0" smtClean="0"/>
              <a:t> </a:t>
            </a:r>
            <a:r>
              <a:rPr lang="ru-RU" dirty="0" err="1" smtClean="0"/>
              <a:t>питання</a:t>
            </a:r>
            <a:r>
              <a:rPr lang="ru-RU" dirty="0" smtClean="0"/>
              <a:t> </a:t>
            </a:r>
            <a:r>
              <a:rPr lang="ru-RU" dirty="0" err="1" smtClean="0"/>
              <a:t>добробуту</a:t>
            </a:r>
            <a:r>
              <a:rPr lang="ru-RU" dirty="0" smtClean="0"/>
              <a:t> </a:t>
            </a:r>
            <a:r>
              <a:rPr lang="ru-RU" dirty="0" err="1" smtClean="0"/>
              <a:t>і</a:t>
            </a:r>
            <a:r>
              <a:rPr lang="ru-RU" dirty="0" smtClean="0"/>
              <a:t> - в </a:t>
            </a:r>
            <a:r>
              <a:rPr lang="ru-RU" dirty="0" err="1" smtClean="0"/>
              <a:t>перспективі</a:t>
            </a:r>
            <a:r>
              <a:rPr lang="ru-RU" dirty="0" smtClean="0"/>
              <a:t> - </a:t>
            </a:r>
            <a:r>
              <a:rPr lang="ru-RU" dirty="0" err="1" smtClean="0"/>
              <a:t>виживання</a:t>
            </a:r>
            <a:r>
              <a:rPr lang="ru-RU" dirty="0" smtClean="0"/>
              <a:t> </a:t>
            </a:r>
            <a:r>
              <a:rPr lang="ru-RU" dirty="0" err="1" smtClean="0"/>
              <a:t>людини</a:t>
            </a:r>
            <a:r>
              <a:rPr lang="ru-RU" dirty="0" smtClean="0"/>
              <a:t>.</a:t>
            </a:r>
          </a:p>
          <a:p>
            <a:r>
              <a:rPr lang="ru-RU" dirty="0" smtClean="0"/>
              <a:t>Н. Ф. </a:t>
            </a:r>
            <a:r>
              <a:rPr lang="ru-RU" dirty="0" err="1" smtClean="0"/>
              <a:t>Реймерс</a:t>
            </a:r>
            <a:r>
              <a:rPr lang="ru-RU" dirty="0" smtClean="0"/>
              <a:t> додав </a:t>
            </a:r>
            <a:r>
              <a:rPr lang="ru-RU" dirty="0" err="1" smtClean="0"/>
              <a:t>ще</a:t>
            </a:r>
            <a:r>
              <a:rPr lang="ru-RU" dirty="0" smtClean="0"/>
              <a:t> один закон </a:t>
            </a:r>
            <a:r>
              <a:rPr lang="ru-RU" b="1" dirty="0" smtClean="0"/>
              <a:t>принцип </a:t>
            </a:r>
            <a:r>
              <a:rPr lang="ru-RU" b="1" dirty="0" err="1" smtClean="0"/>
              <a:t>унікальності</a:t>
            </a:r>
            <a:r>
              <a:rPr lang="ru-RU" dirty="0" smtClean="0"/>
              <a:t>: те, </a:t>
            </a:r>
            <a:r>
              <a:rPr lang="ru-RU" dirty="0" err="1" smtClean="0"/>
              <a:t>що</a:t>
            </a:r>
            <a:r>
              <a:rPr lang="ru-RU" dirty="0" smtClean="0"/>
              <a:t> не </a:t>
            </a:r>
            <a:r>
              <a:rPr lang="ru-RU" dirty="0" err="1" smtClean="0"/>
              <a:t>повторюється</a:t>
            </a:r>
            <a:r>
              <a:rPr lang="ru-RU" dirty="0" smtClean="0"/>
              <a:t> </a:t>
            </a:r>
            <a:r>
              <a:rPr lang="ru-RU" dirty="0" err="1" smtClean="0"/>
              <a:t>і</a:t>
            </a:r>
            <a:r>
              <a:rPr lang="ru-RU" dirty="0" smtClean="0"/>
              <a:t> </a:t>
            </a:r>
            <a:r>
              <a:rPr lang="ru-RU" dirty="0" err="1" smtClean="0"/>
              <a:t>неповторне</a:t>
            </a:r>
            <a:r>
              <a:rPr lang="ru-RU" dirty="0" smtClean="0"/>
              <a:t> - </a:t>
            </a:r>
            <a:r>
              <a:rPr lang="ru-RU" dirty="0" err="1" smtClean="0"/>
              <a:t>заслуговує</a:t>
            </a:r>
            <a:r>
              <a:rPr lang="ru-RU" dirty="0" smtClean="0"/>
              <a:t> </a:t>
            </a:r>
            <a:r>
              <a:rPr lang="ru-RU" dirty="0" err="1" smtClean="0"/>
              <a:t>особливої</a:t>
            </a:r>
            <a:r>
              <a:rPr lang="ru-RU" dirty="0" smtClean="0"/>
              <a:t> </a:t>
            </a:r>
            <a:r>
              <a:rPr lang="ru-RU" dirty="0" err="1" smtClean="0"/>
              <a:t>охорони</a:t>
            </a:r>
            <a:r>
              <a:rPr lang="ru-RU" dirty="0" smtClean="0"/>
              <a:t>. </a:t>
            </a:r>
          </a:p>
          <a:p>
            <a:r>
              <a:rPr lang="ru-RU" dirty="0" err="1" smtClean="0"/>
              <a:t>Принципи</a:t>
            </a:r>
            <a:r>
              <a:rPr lang="ru-RU" dirty="0" smtClean="0"/>
              <a:t> </a:t>
            </a:r>
            <a:r>
              <a:rPr lang="ru-RU" dirty="0" err="1" smtClean="0"/>
              <a:t>охорони</a:t>
            </a:r>
            <a:r>
              <a:rPr lang="ru-RU" dirty="0" smtClean="0"/>
              <a:t> </a:t>
            </a:r>
            <a:r>
              <a:rPr lang="ru-RU" dirty="0" err="1" smtClean="0"/>
              <a:t>природи</a:t>
            </a:r>
            <a:r>
              <a:rPr lang="ru-RU" dirty="0" smtClean="0"/>
              <a:t> П. Р. </a:t>
            </a:r>
            <a:r>
              <a:rPr lang="ru-RU" dirty="0" err="1" smtClean="0"/>
              <a:t>Ерліха</a:t>
            </a:r>
            <a:r>
              <a:rPr lang="ru-RU" dirty="0" smtClean="0"/>
              <a:t> </a:t>
            </a:r>
            <a:r>
              <a:rPr lang="ru-RU" dirty="0" err="1" smtClean="0"/>
              <a:t>є</a:t>
            </a:r>
            <a:r>
              <a:rPr lang="ru-RU" dirty="0" smtClean="0"/>
              <a:t> </a:t>
            </a:r>
            <a:r>
              <a:rPr lang="ru-RU" dirty="0" err="1" smtClean="0"/>
              <a:t>наслідком</a:t>
            </a:r>
            <a:r>
              <a:rPr lang="ru-RU" dirty="0" smtClean="0"/>
              <a:t> </a:t>
            </a:r>
            <a:r>
              <a:rPr lang="ru-RU" dirty="0" err="1" smtClean="0"/>
              <a:t>фундаментальних</a:t>
            </a:r>
            <a:r>
              <a:rPr lang="ru-RU" dirty="0" smtClean="0"/>
              <a:t> </a:t>
            </a:r>
            <a:r>
              <a:rPr lang="ru-RU" dirty="0" err="1" smtClean="0"/>
              <a:t>законів</a:t>
            </a:r>
            <a:r>
              <a:rPr lang="ru-RU" dirty="0" smtClean="0"/>
              <a:t> </a:t>
            </a:r>
            <a:r>
              <a:rPr lang="ru-RU" dirty="0" err="1" smtClean="0"/>
              <a:t>розвитку</a:t>
            </a:r>
            <a:r>
              <a:rPr lang="ru-RU" dirty="0" smtClean="0"/>
              <a:t> </a:t>
            </a:r>
            <a:r>
              <a:rPr lang="ru-RU" dirty="0" err="1" smtClean="0"/>
              <a:t>біоценозів</a:t>
            </a:r>
            <a:r>
              <a:rPr lang="ru-RU" dirty="0" smtClean="0"/>
              <a:t>, </a:t>
            </a:r>
          </a:p>
          <a:p>
            <a:pPr>
              <a:buNone/>
            </a:pPr>
            <a:r>
              <a:rPr lang="ru-RU" dirty="0" smtClean="0"/>
              <a:t>     </a:t>
            </a:r>
            <a:r>
              <a:rPr lang="ru-RU" dirty="0" err="1" smtClean="0"/>
              <a:t>екосистем</a:t>
            </a:r>
            <a:r>
              <a:rPr lang="ru-RU" dirty="0" smtClean="0"/>
              <a:t> </a:t>
            </a:r>
            <a:r>
              <a:rPr lang="ru-RU" dirty="0" err="1" smtClean="0"/>
              <a:t>і</a:t>
            </a:r>
            <a:r>
              <a:rPr lang="ru-RU" dirty="0" smtClean="0"/>
              <a:t> </a:t>
            </a:r>
            <a:r>
              <a:rPr lang="ru-RU" dirty="0" err="1" smtClean="0"/>
              <a:t>біосфери</a:t>
            </a:r>
            <a:r>
              <a:rPr lang="ru-RU" dirty="0" smtClean="0"/>
              <a:t> в </a:t>
            </a:r>
            <a:r>
              <a:rPr lang="ru-RU" dirty="0" err="1" smtClean="0"/>
              <a:t>цілому</a:t>
            </a:r>
            <a:r>
              <a:rPr lang="ru-RU" dirty="0" smtClean="0"/>
              <a:t>.</a:t>
            </a:r>
          </a:p>
          <a:p>
            <a:pPr lvl="0"/>
            <a:endParaRPr lang="ru-RU" dirty="0" smtClean="0"/>
          </a:p>
          <a:p>
            <a:endParaRPr lang="ru-RU" dirty="0"/>
          </a:p>
        </p:txBody>
      </p:sp>
      <p:pic>
        <p:nvPicPr>
          <p:cNvPr id="4" name="Рисунок 3" descr="Результат пошуку зображень за запитом &quot;П. Р. Ерліх фото&quot;"/>
          <p:cNvPicPr/>
          <p:nvPr/>
        </p:nvPicPr>
        <p:blipFill>
          <a:blip r:embed="rId2" cstate="print"/>
          <a:srcRect/>
          <a:stretch>
            <a:fillRect/>
          </a:stretch>
        </p:blipFill>
        <p:spPr bwMode="auto">
          <a:xfrm>
            <a:off x="323528" y="0"/>
            <a:ext cx="1152128" cy="155679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Содержимое 2"/>
          <p:cNvSpPr>
            <a:spLocks noGrp="1"/>
          </p:cNvSpPr>
          <p:nvPr>
            <p:ph sz="quarter" idx="4294967295"/>
          </p:nvPr>
        </p:nvSpPr>
        <p:spPr>
          <a:xfrm>
            <a:off x="0" y="1600200"/>
            <a:ext cx="7467600" cy="4873625"/>
          </a:xfrm>
        </p:spPr>
        <p:txBody>
          <a:bodyPr>
            <a:normAutofit/>
          </a:bodyPr>
          <a:lstStyle/>
          <a:p>
            <a:pPr algn="ctr">
              <a:buNone/>
            </a:pPr>
            <a:r>
              <a:rPr lang="uk-UA" sz="6000" b="1" dirty="0" smtClean="0">
                <a:solidFill>
                  <a:srgbClr val="FF0000"/>
                </a:solidFill>
              </a:rPr>
              <a:t>Бережіть природу і життя на Землі!</a:t>
            </a:r>
            <a:endParaRPr lang="ru-RU" sz="6000" b="1"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Основні екологічні закони</a:t>
            </a:r>
            <a:endParaRPr lang="ru-RU" dirty="0"/>
          </a:p>
        </p:txBody>
      </p:sp>
      <p:sp>
        <p:nvSpPr>
          <p:cNvPr id="3" name="Содержимое 2"/>
          <p:cNvSpPr>
            <a:spLocks noGrp="1"/>
          </p:cNvSpPr>
          <p:nvPr>
            <p:ph sz="quarter" idx="1"/>
          </p:nvPr>
        </p:nvSpPr>
        <p:spPr/>
        <p:txBody>
          <a:bodyPr>
            <a:normAutofit fontScale="92500" lnSpcReduction="10000"/>
          </a:bodyPr>
          <a:lstStyle/>
          <a:p>
            <a:pPr lvl="0"/>
            <a:r>
              <a:rPr lang="uk-UA" dirty="0" smtClean="0"/>
              <a:t>Закон мінімуму (закон </a:t>
            </a:r>
            <a:r>
              <a:rPr lang="uk-UA" dirty="0" err="1" smtClean="0"/>
              <a:t>Лібіха</a:t>
            </a:r>
            <a:r>
              <a:rPr lang="uk-UA" dirty="0" smtClean="0"/>
              <a:t>)</a:t>
            </a:r>
            <a:endParaRPr lang="ru-RU" dirty="0" smtClean="0"/>
          </a:p>
          <a:p>
            <a:pPr lvl="0"/>
            <a:r>
              <a:rPr lang="uk-UA" dirty="0" smtClean="0"/>
              <a:t>Закон толерантності (закон </a:t>
            </a:r>
            <a:r>
              <a:rPr lang="uk-UA" dirty="0" err="1" smtClean="0"/>
              <a:t>Шелфорда</a:t>
            </a:r>
            <a:r>
              <a:rPr lang="uk-UA" dirty="0" smtClean="0"/>
              <a:t>)</a:t>
            </a:r>
            <a:endParaRPr lang="ru-RU" dirty="0" smtClean="0"/>
          </a:p>
          <a:p>
            <a:pPr lvl="0"/>
            <a:r>
              <a:rPr lang="uk-UA" dirty="0" smtClean="0"/>
              <a:t>Закон біогенної міграції атомів (закон Вернадського)</a:t>
            </a:r>
            <a:endParaRPr lang="ru-RU" dirty="0" smtClean="0"/>
          </a:p>
          <a:p>
            <a:pPr lvl="0"/>
            <a:r>
              <a:rPr lang="uk-UA" dirty="0" smtClean="0"/>
              <a:t>Закон(принцип) вилучання </a:t>
            </a:r>
            <a:r>
              <a:rPr lang="uk-UA" dirty="0" err="1" smtClean="0"/>
              <a:t>Гаузе</a:t>
            </a:r>
            <a:r>
              <a:rPr lang="uk-UA" dirty="0" smtClean="0"/>
              <a:t> </a:t>
            </a:r>
            <a:endParaRPr lang="ru-RU" dirty="0" smtClean="0"/>
          </a:p>
          <a:p>
            <a:pPr lvl="0"/>
            <a:r>
              <a:rPr lang="uk-UA" dirty="0" smtClean="0"/>
              <a:t>Закон оптимуму</a:t>
            </a:r>
            <a:endParaRPr lang="ru-RU" dirty="0" smtClean="0"/>
          </a:p>
          <a:p>
            <a:pPr lvl="0"/>
            <a:r>
              <a:rPr lang="uk-UA" dirty="0" smtClean="0"/>
              <a:t>Закон необоротності еволюції Л.</a:t>
            </a:r>
            <a:r>
              <a:rPr lang="uk-UA" dirty="0" err="1" smtClean="0"/>
              <a:t>Долло</a:t>
            </a:r>
            <a:r>
              <a:rPr lang="uk-UA" dirty="0" smtClean="0"/>
              <a:t> </a:t>
            </a:r>
            <a:endParaRPr lang="ru-RU" dirty="0" smtClean="0"/>
          </a:p>
          <a:p>
            <a:pPr lvl="0"/>
            <a:r>
              <a:rPr lang="uk-UA" dirty="0" smtClean="0"/>
              <a:t>Закон 10 відсотків Р.</a:t>
            </a:r>
            <a:r>
              <a:rPr lang="uk-UA" dirty="0" err="1" smtClean="0"/>
              <a:t>Линдемана</a:t>
            </a:r>
            <a:r>
              <a:rPr lang="uk-UA" dirty="0" smtClean="0"/>
              <a:t> </a:t>
            </a:r>
            <a:endParaRPr lang="ru-RU" dirty="0" smtClean="0"/>
          </a:p>
          <a:p>
            <a:pPr lvl="0"/>
            <a:r>
              <a:rPr lang="uk-UA" dirty="0" smtClean="0"/>
              <a:t>Закон незамінності біосфери </a:t>
            </a:r>
            <a:endParaRPr lang="ru-RU" dirty="0" smtClean="0"/>
          </a:p>
          <a:p>
            <a:pPr lvl="0"/>
            <a:r>
              <a:rPr lang="uk-UA" dirty="0" smtClean="0"/>
              <a:t>Закон фізико-хімічної єдності живої речовини (сформульований Вернадським)</a:t>
            </a:r>
            <a:endParaRPr lang="ru-RU" dirty="0" smtClean="0"/>
          </a:p>
          <a:p>
            <a:pPr lvl="0"/>
            <a:r>
              <a:rPr lang="uk-UA" dirty="0" smtClean="0"/>
              <a:t>Принцип </a:t>
            </a:r>
            <a:r>
              <a:rPr lang="uk-UA" dirty="0" err="1" smtClean="0"/>
              <a:t>Реді</a:t>
            </a:r>
            <a:r>
              <a:rPr lang="uk-UA" dirty="0" smtClean="0"/>
              <a:t> </a:t>
            </a:r>
            <a:endParaRPr lang="ru-RU" dirty="0" smtClean="0"/>
          </a:p>
          <a:p>
            <a:pPr lvl="0"/>
            <a:r>
              <a:rPr lang="uk-UA" dirty="0" smtClean="0"/>
              <a:t>Закон єдності ” організм - середовище ” та ін.</a:t>
            </a:r>
            <a:endParaRPr lang="ru-RU" dirty="0" smtClean="0"/>
          </a:p>
          <a:p>
            <a:pPr>
              <a:buNone/>
            </a:pPr>
            <a:endParaRPr lang="ru-RU" dirty="0"/>
          </a:p>
        </p:txBody>
      </p:sp>
      <p:pic>
        <p:nvPicPr>
          <p:cNvPr id="4" name="Рисунок 3" descr="Результат пошуку зображень за запитом &quot;травянисті рослини у лісі&quot;"/>
          <p:cNvPicPr/>
          <p:nvPr/>
        </p:nvPicPr>
        <p:blipFill>
          <a:blip r:embed="rId2" cstate="print"/>
          <a:srcRect/>
          <a:stretch>
            <a:fillRect/>
          </a:stretch>
        </p:blipFill>
        <p:spPr bwMode="auto">
          <a:xfrm>
            <a:off x="6156176" y="2492896"/>
            <a:ext cx="2679576" cy="20276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cstate="print"/>
          <a:srcRect b="17766"/>
          <a:stretch/>
        </p:blipFill>
        <p:spPr bwMode="auto">
          <a:xfrm>
            <a:off x="7380312" y="116632"/>
            <a:ext cx="1491780" cy="1772816"/>
          </a:xfrm>
          <a:prstGeom prst="rect">
            <a:avLst/>
          </a:prstGeom>
          <a:noFill/>
          <a:ln w="9525">
            <a:solidFill>
              <a:schemeClr val="tx1"/>
            </a:solid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899592" y="1484784"/>
            <a:ext cx="2088232" cy="3456384"/>
          </a:xfrm>
          <a:prstGeom prst="rect">
            <a:avLst/>
          </a:prstGeom>
          <a:noFill/>
          <a:ln w="9525">
            <a:noFill/>
            <a:miter lim="800000"/>
            <a:headEnd/>
            <a:tailEnd/>
          </a:ln>
        </p:spPr>
      </p:pic>
      <p:sp>
        <p:nvSpPr>
          <p:cNvPr id="10" name="Прямоугольник 9"/>
          <p:cNvSpPr/>
          <p:nvPr/>
        </p:nvSpPr>
        <p:spPr>
          <a:xfrm>
            <a:off x="539552" y="5157192"/>
            <a:ext cx="3096344" cy="1569660"/>
          </a:xfrm>
          <a:prstGeom prst="rect">
            <a:avLst/>
          </a:prstGeom>
        </p:spPr>
        <p:txBody>
          <a:bodyPr wrap="square">
            <a:spAutoFit/>
          </a:bodyPr>
          <a:lstStyle/>
          <a:p>
            <a:pPr algn="ctr"/>
            <a:r>
              <a:rPr lang="ru-RU" sz="2400" dirty="0" smtClean="0">
                <a:latin typeface="Times New Roman" pitchFamily="18" charset="0"/>
                <a:cs typeface="Times New Roman" pitchFamily="18" charset="0"/>
              </a:rPr>
              <a:t>Модель</a:t>
            </a:r>
            <a:r>
              <a:rPr lang="ru-RU" sz="2400" dirty="0">
                <a:latin typeface="Times New Roman" pitchFamily="18" charset="0"/>
                <a:cs typeface="Times New Roman" pitchFamily="18" charset="0"/>
              </a:rPr>
              <a:t> </a:t>
            </a:r>
            <a:r>
              <a:rPr lang="ru-RU" sz="2400" dirty="0" smtClean="0">
                <a:latin typeface="Times New Roman" pitchFamily="18" charset="0"/>
                <a:cs typeface="Times New Roman" pitchFamily="18" charset="0"/>
              </a:rPr>
              <a:t>закону </a:t>
            </a:r>
            <a:r>
              <a:rPr lang="ru-RU" sz="2400" dirty="0" err="1" smtClean="0">
                <a:latin typeface="Times New Roman" pitchFamily="18" charset="0"/>
                <a:cs typeface="Times New Roman" pitchFamily="18" charset="0"/>
              </a:rPr>
              <a:t>мінімуму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або</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закону</a:t>
            </a:r>
            <a:r>
              <a:rPr lang="ru-RU" sz="2400" dirty="0" smtClean="0">
                <a:latin typeface="Times New Roman" pitchFamily="18" charset="0"/>
                <a:cs typeface="Times New Roman" pitchFamily="18" charset="0"/>
              </a:rPr>
              <a:t> </a:t>
            </a:r>
            <a:r>
              <a:rPr lang="ru-RU" sz="2400" dirty="0" err="1" smtClean="0">
                <a:latin typeface="Times New Roman" pitchFamily="18" charset="0"/>
                <a:cs typeface="Times New Roman" pitchFamily="18" charset="0"/>
              </a:rPr>
              <a:t>обмежуючого</a:t>
            </a:r>
            <a:r>
              <a:rPr lang="ru-RU" sz="2400" dirty="0" smtClean="0">
                <a:latin typeface="Times New Roman" pitchFamily="18" charset="0"/>
                <a:cs typeface="Times New Roman" pitchFamily="18" charset="0"/>
              </a:rPr>
              <a:t> фактору  </a:t>
            </a:r>
            <a:endParaRPr lang="ru-RU" sz="2400" dirty="0">
              <a:latin typeface="Times New Roman" pitchFamily="18" charset="0"/>
              <a:cs typeface="Times New Roman" pitchFamily="18" charset="0"/>
            </a:endParaRPr>
          </a:p>
        </p:txBody>
      </p:sp>
      <p:sp>
        <p:nvSpPr>
          <p:cNvPr id="14" name="Заголовок 13"/>
          <p:cNvSpPr>
            <a:spLocks noGrp="1"/>
          </p:cNvSpPr>
          <p:nvPr>
            <p:ph type="title"/>
          </p:nvPr>
        </p:nvSpPr>
        <p:spPr>
          <a:xfrm>
            <a:off x="395536" y="260648"/>
            <a:ext cx="7467600" cy="1143000"/>
          </a:xfrm>
        </p:spPr>
        <p:txBody>
          <a:bodyPr/>
          <a:lstStyle/>
          <a:p>
            <a:pPr algn="ctr"/>
            <a:r>
              <a:rPr lang="ru-RU" dirty="0" smtClean="0">
                <a:solidFill>
                  <a:schemeClr val="tx1"/>
                </a:solidFill>
              </a:rPr>
              <a:t>Закон </a:t>
            </a:r>
            <a:r>
              <a:rPr lang="ru-RU" dirty="0" err="1" smtClean="0">
                <a:solidFill>
                  <a:schemeClr val="tx1"/>
                </a:solidFill>
              </a:rPr>
              <a:t>мінімуму</a:t>
            </a:r>
            <a:r>
              <a:rPr lang="ru-RU" dirty="0" smtClean="0">
                <a:solidFill>
                  <a:schemeClr val="tx1"/>
                </a:solidFill>
              </a:rPr>
              <a:t> </a:t>
            </a:r>
            <a:r>
              <a:rPr lang="ru-RU" dirty="0" err="1" smtClean="0">
                <a:solidFill>
                  <a:schemeClr val="tx1"/>
                </a:solidFill>
              </a:rPr>
              <a:t>Лібіха</a:t>
            </a:r>
            <a:r>
              <a:rPr lang="ru-RU" dirty="0" smtClean="0">
                <a:solidFill>
                  <a:srgbClr val="FF0000"/>
                </a:solidFill>
              </a:rPr>
              <a:t/>
            </a:r>
            <a:br>
              <a:rPr lang="ru-RU" dirty="0" smtClean="0">
                <a:solidFill>
                  <a:srgbClr val="FF0000"/>
                </a:solidFill>
              </a:rPr>
            </a:br>
            <a:endParaRPr lang="ru-RU" dirty="0"/>
          </a:p>
        </p:txBody>
      </p:sp>
      <p:sp>
        <p:nvSpPr>
          <p:cNvPr id="16" name="Содержимое 15"/>
          <p:cNvSpPr>
            <a:spLocks noGrp="1"/>
          </p:cNvSpPr>
          <p:nvPr>
            <p:ph sz="quarter" idx="2"/>
          </p:nvPr>
        </p:nvSpPr>
        <p:spPr>
          <a:xfrm>
            <a:off x="4270248" y="1988840"/>
            <a:ext cx="3657600" cy="4536504"/>
          </a:xfrm>
        </p:spPr>
        <p:txBody>
          <a:bodyPr>
            <a:normAutofit fontScale="92500"/>
          </a:bodyPr>
          <a:lstStyle/>
          <a:p>
            <a:pPr algn="ctr"/>
            <a:r>
              <a:rPr lang="ru-RU" b="1" dirty="0" err="1" smtClean="0">
                <a:latin typeface="Times New Roman" pitchFamily="18" charset="0"/>
                <a:cs typeface="Times New Roman" pitchFamily="18" charset="0"/>
              </a:rPr>
              <a:t>Юстус</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Лібіх</a:t>
            </a:r>
            <a:r>
              <a:rPr lang="ru-RU" b="1" dirty="0" smtClean="0">
                <a:latin typeface="Times New Roman" pitchFamily="18" charset="0"/>
                <a:cs typeface="Times New Roman" pitchFamily="18" charset="0"/>
              </a:rPr>
              <a:t> (1803-1873)</a:t>
            </a:r>
            <a:r>
              <a:rPr lang="uk-UA" b="1" dirty="0" smtClean="0">
                <a:latin typeface="Times New Roman" pitchFamily="18" charset="0"/>
                <a:cs typeface="Times New Roman" pitchFamily="18" charset="0"/>
              </a:rPr>
              <a:t> </a:t>
            </a:r>
            <a:r>
              <a:rPr lang="uk-UA" b="1" dirty="0" smtClean="0"/>
              <a:t>(Закон обмежуючого фактора)</a:t>
            </a:r>
          </a:p>
          <a:p>
            <a:pPr algn="ctr"/>
            <a:r>
              <a:rPr lang="uk-UA" dirty="0" smtClean="0"/>
              <a:t>найбільше значущий той фактор, що більше всього відхиляється від оптимальних для організму значень, від нього залежить у даний момент виживання особин і ріст.</a:t>
            </a:r>
            <a:endParaRPr lang="ru-RU" dirty="0" smtClean="0"/>
          </a:p>
          <a:p>
            <a:pPr algn="ct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normAutofit fontScale="90000"/>
          </a:bodyPr>
          <a:lstStyle/>
          <a:p>
            <a:pPr algn="ct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dirty="0" smtClean="0">
                <a:solidFill>
                  <a:srgbClr val="FF0000"/>
                </a:solidFill>
              </a:rPr>
              <a:t/>
            </a:r>
            <a:br>
              <a:rPr lang="ru-RU" dirty="0" smtClean="0">
                <a:solidFill>
                  <a:srgbClr val="FF0000"/>
                </a:solidFill>
              </a:rPr>
            </a:br>
            <a:r>
              <a:rPr lang="ru-RU" dirty="0" smtClean="0">
                <a:solidFill>
                  <a:srgbClr val="FF0000"/>
                </a:solidFill>
              </a:rPr>
              <a:t> </a:t>
            </a:r>
            <a:r>
              <a:rPr lang="ru-RU" dirty="0" smtClean="0">
                <a:solidFill>
                  <a:schemeClr val="tx1"/>
                </a:solidFill>
              </a:rPr>
              <a:t>Закон </a:t>
            </a:r>
            <a:r>
              <a:rPr lang="ru-RU" dirty="0" err="1" smtClean="0">
                <a:solidFill>
                  <a:schemeClr val="tx1"/>
                </a:solidFill>
              </a:rPr>
              <a:t>толерантності</a:t>
            </a:r>
            <a:r>
              <a:rPr lang="ru-RU" dirty="0" smtClean="0">
                <a:solidFill>
                  <a:schemeClr val="tx1"/>
                </a:solidFill>
              </a:rPr>
              <a:t> </a:t>
            </a:r>
            <a:r>
              <a:rPr lang="uk-UA" dirty="0" smtClean="0"/>
              <a:t> </a:t>
            </a:r>
            <a:r>
              <a:rPr lang="uk-UA" dirty="0" err="1" smtClean="0">
                <a:solidFill>
                  <a:schemeClr val="tx1"/>
                </a:solidFill>
              </a:rPr>
              <a:t>Шелфорда</a:t>
            </a:r>
            <a:r>
              <a:rPr lang="ru-RU" dirty="0" smtClean="0">
                <a:solidFill>
                  <a:schemeClr val="tx1"/>
                </a:solidFill>
              </a:rPr>
              <a:t> </a:t>
            </a:r>
            <a:r>
              <a:rPr lang="en-US" dirty="0" smtClean="0">
                <a:solidFill>
                  <a:schemeClr val="tx1"/>
                </a:solidFill>
              </a:rPr>
              <a:t>(</a:t>
            </a:r>
            <a:r>
              <a:rPr lang="ru-RU" dirty="0" smtClean="0">
                <a:solidFill>
                  <a:schemeClr val="tx1"/>
                </a:solidFill>
              </a:rPr>
              <a:t>1913</a:t>
            </a:r>
            <a:r>
              <a:rPr lang="en-US" dirty="0" smtClean="0">
                <a:solidFill>
                  <a:schemeClr val="tx1"/>
                </a:solidFill>
              </a:rPr>
              <a:t>)</a:t>
            </a:r>
            <a:r>
              <a:rPr lang="uk-UA" dirty="0" smtClean="0"/>
              <a:t> </a:t>
            </a:r>
            <a:endParaRPr lang="ru-RU" dirty="0">
              <a:solidFill>
                <a:schemeClr val="tx1"/>
              </a:solidFill>
            </a:endParaRPr>
          </a:p>
        </p:txBody>
      </p:sp>
      <p:sp>
        <p:nvSpPr>
          <p:cNvPr id="5" name="Содержимое 4"/>
          <p:cNvSpPr>
            <a:spLocks noGrp="1"/>
          </p:cNvSpPr>
          <p:nvPr>
            <p:ph sz="quarter" idx="1"/>
          </p:nvPr>
        </p:nvSpPr>
        <p:spPr>
          <a:xfrm>
            <a:off x="457200" y="1600200"/>
            <a:ext cx="3657600" cy="4061048"/>
          </a:xfrm>
          <a:ln>
            <a:solidFill>
              <a:schemeClr val="tx1"/>
            </a:solidFill>
          </a:ln>
        </p:spPr>
        <p:txBody>
          <a:bodyPr>
            <a:noAutofit/>
          </a:bodyPr>
          <a:lstStyle/>
          <a:p>
            <a:r>
              <a:rPr lang="uk-UA" sz="3200" dirty="0" smtClean="0"/>
              <a:t> </a:t>
            </a:r>
            <a:r>
              <a:rPr lang="uk-UA" sz="2200" dirty="0" smtClean="0"/>
              <a:t>Фактором,що лімітує процвітання організму(виду), може бути як  мінімум, так і максимум екологічного впливу, діапазон між якими визначає величину витривалості (толерантності) організму до даного фактора </a:t>
            </a:r>
          </a:p>
          <a:p>
            <a:r>
              <a:rPr lang="uk-UA" sz="2200" dirty="0" smtClean="0"/>
              <a:t>(Віктор Ернест </a:t>
            </a:r>
            <a:r>
              <a:rPr lang="uk-UA" sz="2200" dirty="0" err="1" smtClean="0"/>
              <a:t>Шелфорд</a:t>
            </a:r>
            <a:r>
              <a:rPr lang="uk-UA" sz="2200" dirty="0" smtClean="0"/>
              <a:t>).</a:t>
            </a:r>
            <a:endParaRPr lang="en-US" sz="2200" dirty="0" smtClean="0"/>
          </a:p>
          <a:p>
            <a:endParaRPr lang="ru-RU" sz="2200" dirty="0" smtClean="0"/>
          </a:p>
        </p:txBody>
      </p:sp>
      <p:sp>
        <p:nvSpPr>
          <p:cNvPr id="9" name="Содержимое 8"/>
          <p:cNvSpPr>
            <a:spLocks noGrp="1"/>
          </p:cNvSpPr>
          <p:nvPr>
            <p:ph sz="quarter" idx="2"/>
          </p:nvPr>
        </p:nvSpPr>
        <p:spPr>
          <a:xfrm>
            <a:off x="4270248" y="1600200"/>
            <a:ext cx="4550224" cy="2404864"/>
          </a:xfrm>
        </p:spPr>
        <p:txBody>
          <a:bodyPr>
            <a:normAutofit fontScale="85000" lnSpcReduction="20000"/>
          </a:bodyPr>
          <a:lstStyle/>
          <a:p>
            <a:r>
              <a:rPr lang="ru-RU" dirty="0" err="1" smtClean="0"/>
              <a:t>Міра</a:t>
            </a:r>
            <a:r>
              <a:rPr lang="ru-RU" dirty="0" smtClean="0"/>
              <a:t> </a:t>
            </a:r>
            <a:r>
              <a:rPr lang="ru-RU" dirty="0" err="1" smtClean="0"/>
              <a:t>процвітання</a:t>
            </a:r>
            <a:r>
              <a:rPr lang="ru-RU" dirty="0" smtClean="0"/>
              <a:t> </a:t>
            </a:r>
            <a:r>
              <a:rPr lang="ru-RU" dirty="0" err="1" smtClean="0"/>
              <a:t>популяції</a:t>
            </a:r>
            <a:r>
              <a:rPr lang="ru-RU" dirty="0" smtClean="0"/>
              <a:t>  в </a:t>
            </a:r>
            <a:r>
              <a:rPr lang="ru-RU" dirty="0" err="1" smtClean="0"/>
              <a:t>залежності</a:t>
            </a:r>
            <a:r>
              <a:rPr lang="ru-RU" dirty="0" smtClean="0"/>
              <a:t> </a:t>
            </a:r>
            <a:r>
              <a:rPr lang="ru-RU" dirty="0" err="1" smtClean="0"/>
              <a:t>від</a:t>
            </a:r>
            <a:r>
              <a:rPr lang="ru-RU" dirty="0" smtClean="0"/>
              <a:t> </a:t>
            </a:r>
            <a:r>
              <a:rPr lang="ru-RU" dirty="0" err="1" smtClean="0"/>
              <a:t>інтенсивності</a:t>
            </a:r>
            <a:r>
              <a:rPr lang="ru-RU" dirty="0" smtClean="0"/>
              <a:t> </a:t>
            </a:r>
            <a:r>
              <a:rPr lang="ru-RU" dirty="0" err="1" smtClean="0"/>
              <a:t>чинника</a:t>
            </a:r>
            <a:r>
              <a:rPr lang="ru-RU" dirty="0" smtClean="0"/>
              <a:t>, </a:t>
            </a:r>
            <a:r>
              <a:rPr lang="ru-RU" dirty="0" err="1" smtClean="0"/>
              <a:t>що</a:t>
            </a:r>
            <a:r>
              <a:rPr lang="ru-RU" dirty="0" smtClean="0"/>
              <a:t> </a:t>
            </a:r>
            <a:r>
              <a:rPr lang="ru-RU" dirty="0" err="1" smtClean="0"/>
              <a:t>діє</a:t>
            </a:r>
            <a:r>
              <a:rPr lang="ru-RU" dirty="0" smtClean="0"/>
              <a:t> на </a:t>
            </a:r>
            <a:r>
              <a:rPr lang="ru-RU" dirty="0" err="1" smtClean="0"/>
              <a:t>неї</a:t>
            </a:r>
            <a:r>
              <a:rPr lang="ru-RU" dirty="0" smtClean="0"/>
              <a:t>, </a:t>
            </a:r>
            <a:r>
              <a:rPr lang="ru-RU" dirty="0" err="1" smtClean="0"/>
              <a:t>зображують</a:t>
            </a:r>
            <a:r>
              <a:rPr lang="ru-RU" dirty="0" smtClean="0"/>
              <a:t> у </a:t>
            </a:r>
            <a:r>
              <a:rPr lang="ru-RU" dirty="0" err="1" smtClean="0"/>
              <a:t>вигляді</a:t>
            </a:r>
            <a:r>
              <a:rPr lang="ru-RU" dirty="0" smtClean="0"/>
              <a:t> так </a:t>
            </a:r>
            <a:r>
              <a:rPr lang="ru-RU" dirty="0" err="1" smtClean="0"/>
              <a:t>званої</a:t>
            </a:r>
            <a:r>
              <a:rPr lang="ru-RU" dirty="0" smtClean="0"/>
              <a:t> </a:t>
            </a:r>
            <a:r>
              <a:rPr lang="ru-RU" dirty="0" err="1" smtClean="0"/>
              <a:t>кривої</a:t>
            </a:r>
            <a:r>
              <a:rPr lang="ru-RU" dirty="0" smtClean="0"/>
              <a:t> </a:t>
            </a:r>
            <a:r>
              <a:rPr lang="ru-RU" dirty="0" err="1" smtClean="0"/>
              <a:t>толерантності</a:t>
            </a:r>
            <a:r>
              <a:rPr lang="ru-RU" dirty="0" smtClean="0"/>
              <a:t>, яка </a:t>
            </a:r>
            <a:r>
              <a:rPr lang="ru-RU" dirty="0" err="1" smtClean="0"/>
              <a:t>зазвичай</a:t>
            </a:r>
            <a:r>
              <a:rPr lang="ru-RU" dirty="0" smtClean="0"/>
              <a:t> </a:t>
            </a:r>
            <a:r>
              <a:rPr lang="ru-RU" dirty="0" err="1" smtClean="0"/>
              <a:t>має</a:t>
            </a:r>
            <a:r>
              <a:rPr lang="ru-RU" dirty="0" smtClean="0"/>
              <a:t> </a:t>
            </a:r>
            <a:r>
              <a:rPr lang="ru-RU" dirty="0" err="1" smtClean="0"/>
              <a:t>дзвоноподібну</a:t>
            </a:r>
            <a:r>
              <a:rPr lang="ru-RU" dirty="0" smtClean="0"/>
              <a:t> форму </a:t>
            </a:r>
            <a:r>
              <a:rPr lang="ru-RU" dirty="0" err="1" smtClean="0"/>
              <a:t>з</a:t>
            </a:r>
            <a:r>
              <a:rPr lang="ru-RU" dirty="0" smtClean="0"/>
              <a:t> максимумом, </a:t>
            </a:r>
            <a:r>
              <a:rPr lang="ru-RU" dirty="0" err="1" smtClean="0"/>
              <a:t>який</a:t>
            </a:r>
            <a:r>
              <a:rPr lang="ru-RU" dirty="0" smtClean="0"/>
              <a:t> </a:t>
            </a:r>
            <a:r>
              <a:rPr lang="ru-RU" dirty="0" err="1" smtClean="0"/>
              <a:t>відповідає</a:t>
            </a:r>
            <a:r>
              <a:rPr lang="ru-RU" dirty="0" smtClean="0"/>
              <a:t> оптимальному </a:t>
            </a:r>
            <a:r>
              <a:rPr lang="ru-RU" dirty="0" err="1" smtClean="0"/>
              <a:t>значенню</a:t>
            </a:r>
            <a:r>
              <a:rPr lang="ru-RU" dirty="0" smtClean="0"/>
              <a:t> </a:t>
            </a:r>
            <a:r>
              <a:rPr lang="ru-RU" dirty="0" err="1" smtClean="0"/>
              <a:t>даного</a:t>
            </a:r>
            <a:r>
              <a:rPr lang="ru-RU" dirty="0" smtClean="0"/>
              <a:t> </a:t>
            </a:r>
            <a:r>
              <a:rPr lang="ru-RU" dirty="0" err="1" smtClean="0"/>
              <a:t>чинника</a:t>
            </a:r>
            <a:r>
              <a:rPr lang="ru-RU" dirty="0" smtClean="0"/>
              <a:t>.</a:t>
            </a:r>
          </a:p>
          <a:p>
            <a:pPr>
              <a:buNone/>
            </a:pPr>
            <a:endParaRPr lang="ru-RU" dirty="0"/>
          </a:p>
        </p:txBody>
      </p:sp>
      <p:pic>
        <p:nvPicPr>
          <p:cNvPr id="7" name="Picture 2"/>
          <p:cNvPicPr>
            <a:picLocks noChangeAspect="1" noChangeArrowheads="1"/>
          </p:cNvPicPr>
          <p:nvPr/>
        </p:nvPicPr>
        <p:blipFill>
          <a:blip r:embed="rId2" cstate="print"/>
          <a:stretch>
            <a:fillRect/>
          </a:stretch>
        </p:blipFill>
        <p:spPr bwMode="auto">
          <a:xfrm>
            <a:off x="5004048" y="4221088"/>
            <a:ext cx="2927176" cy="1885965"/>
          </a:xfrm>
          <a:prstGeom prst="rect">
            <a:avLst/>
          </a:prstGeom>
          <a:noFill/>
          <a:ln w="9525">
            <a:noFill/>
            <a:miter lim="800000"/>
            <a:headEnd/>
            <a:tailEnd/>
          </a:ln>
        </p:spPr>
      </p:pic>
      <p:pic>
        <p:nvPicPr>
          <p:cNvPr id="6" name="Рисунок 5" descr="Результат пошуку зображень за запитом &quot;Віктор Ернест Шелфорд фото&quot;"/>
          <p:cNvPicPr/>
          <p:nvPr/>
        </p:nvPicPr>
        <p:blipFill>
          <a:blip r:embed="rId3" cstate="print"/>
          <a:srcRect/>
          <a:stretch>
            <a:fillRect/>
          </a:stretch>
        </p:blipFill>
        <p:spPr bwMode="auto">
          <a:xfrm>
            <a:off x="7884368" y="116632"/>
            <a:ext cx="1139068" cy="1624211"/>
          </a:xfrm>
          <a:prstGeom prst="rect">
            <a:avLst/>
          </a:prstGeom>
          <a:noFill/>
          <a:ln w="9525">
            <a:noFill/>
            <a:miter lim="800000"/>
            <a:headEnd/>
            <a:tailEnd/>
          </a:ln>
        </p:spPr>
      </p:pic>
    </p:spTree>
    <p:extLst>
      <p:ext uri="{BB962C8B-B14F-4D97-AF65-F5344CB8AC3E}">
        <p14:creationId xmlns:p14="http://schemas.microsoft.com/office/powerpoint/2010/main" xmlns="" val="3584690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pPr algn="ctr"/>
            <a:r>
              <a:rPr lang="ru-RU" dirty="0" smtClean="0">
                <a:solidFill>
                  <a:schemeClr val="tx1"/>
                </a:solidFill>
              </a:rPr>
              <a:t>Закон оптимуму </a:t>
            </a:r>
            <a:endParaRPr lang="ru-RU" dirty="0">
              <a:solidFill>
                <a:schemeClr val="tx1"/>
              </a:solidFill>
            </a:endParaRPr>
          </a:p>
        </p:txBody>
      </p:sp>
      <p:sp>
        <p:nvSpPr>
          <p:cNvPr id="6" name="Содержимое 5"/>
          <p:cNvSpPr>
            <a:spLocks noGrp="1"/>
          </p:cNvSpPr>
          <p:nvPr>
            <p:ph sz="quarter" idx="2"/>
          </p:nvPr>
        </p:nvSpPr>
        <p:spPr/>
        <p:txBody>
          <a:bodyPr>
            <a:normAutofit fontScale="77500" lnSpcReduction="20000"/>
          </a:bodyPr>
          <a:lstStyle/>
          <a:p>
            <a:r>
              <a:rPr lang="uk-UA" b="1" dirty="0" smtClean="0"/>
              <a:t>Закон оптимуму</a:t>
            </a:r>
            <a:r>
              <a:rPr lang="uk-UA" dirty="0" smtClean="0"/>
              <a:t>: </a:t>
            </a:r>
            <a:r>
              <a:rPr lang="ru-RU" dirty="0" err="1" smtClean="0"/>
              <a:t>Будь-який</a:t>
            </a:r>
            <a:r>
              <a:rPr lang="ru-RU" dirty="0" smtClean="0"/>
              <a:t> </a:t>
            </a:r>
            <a:r>
              <a:rPr lang="ru-RU" dirty="0" err="1" smtClean="0"/>
              <a:t>екологічний</a:t>
            </a:r>
            <a:r>
              <a:rPr lang="ru-RU" dirty="0" smtClean="0"/>
              <a:t> фактор </a:t>
            </a:r>
            <a:r>
              <a:rPr lang="ru-RU" dirty="0" err="1" smtClean="0"/>
              <a:t>може</a:t>
            </a:r>
            <a:r>
              <a:rPr lang="ru-RU" dirty="0" smtClean="0"/>
              <a:t> </a:t>
            </a:r>
            <a:r>
              <a:rPr lang="ru-RU" dirty="0" err="1" smtClean="0"/>
              <a:t>сприйматися</a:t>
            </a:r>
            <a:r>
              <a:rPr lang="ru-RU" dirty="0" smtClean="0"/>
              <a:t> </a:t>
            </a:r>
            <a:r>
              <a:rPr lang="ru-RU" dirty="0" err="1" smtClean="0"/>
              <a:t>організмом</a:t>
            </a:r>
            <a:r>
              <a:rPr lang="ru-RU" dirty="0" smtClean="0"/>
              <a:t> позитивно </a:t>
            </a:r>
            <a:r>
              <a:rPr lang="ru-RU" dirty="0" err="1" smtClean="0"/>
              <a:t>і</a:t>
            </a:r>
            <a:r>
              <a:rPr lang="ru-RU" dirty="0" smtClean="0"/>
              <a:t> негативно, </a:t>
            </a:r>
            <a:r>
              <a:rPr lang="ru-RU" dirty="0" err="1" smtClean="0"/>
              <a:t>залежно</a:t>
            </a:r>
            <a:r>
              <a:rPr lang="ru-RU" dirty="0" smtClean="0"/>
              <a:t> </a:t>
            </a:r>
            <a:r>
              <a:rPr lang="ru-RU" dirty="0" err="1" smtClean="0"/>
              <a:t>від</a:t>
            </a:r>
            <a:r>
              <a:rPr lang="ru-RU" dirty="0" smtClean="0"/>
              <a:t> </a:t>
            </a:r>
            <a:r>
              <a:rPr lang="ru-RU" dirty="0" err="1" smtClean="0"/>
              <a:t>дози</a:t>
            </a:r>
            <a:r>
              <a:rPr lang="ru-RU" dirty="0" smtClean="0"/>
              <a:t>. </a:t>
            </a:r>
          </a:p>
          <a:p>
            <a:r>
              <a:rPr lang="ru-RU" dirty="0" err="1" smtClean="0"/>
              <a:t>Найбільш</a:t>
            </a:r>
            <a:r>
              <a:rPr lang="ru-RU" dirty="0" smtClean="0"/>
              <a:t> </a:t>
            </a:r>
            <a:r>
              <a:rPr lang="ru-RU" dirty="0" err="1" smtClean="0"/>
              <a:t>сприятлива</a:t>
            </a:r>
            <a:r>
              <a:rPr lang="ru-RU" dirty="0" smtClean="0"/>
              <a:t> доза </a:t>
            </a:r>
            <a:r>
              <a:rPr lang="ru-RU" dirty="0" err="1" smtClean="0"/>
              <a:t>екологічного</a:t>
            </a:r>
            <a:r>
              <a:rPr lang="ru-RU" dirty="0" smtClean="0"/>
              <a:t> фактора, </a:t>
            </a:r>
            <a:r>
              <a:rPr lang="ru-RU" dirty="0" err="1" smtClean="0"/>
              <a:t>під</a:t>
            </a:r>
            <a:r>
              <a:rPr lang="ru-RU" dirty="0" smtClean="0"/>
              <a:t> </a:t>
            </a:r>
            <a:r>
              <a:rPr lang="ru-RU" dirty="0" err="1" smtClean="0"/>
              <a:t>дією</a:t>
            </a:r>
            <a:r>
              <a:rPr lang="ru-RU" dirty="0" smtClean="0"/>
              <a:t> </a:t>
            </a:r>
            <a:r>
              <a:rPr lang="ru-RU" dirty="0" err="1" smtClean="0"/>
              <a:t>якої</a:t>
            </a:r>
            <a:r>
              <a:rPr lang="ru-RU" dirty="0" smtClean="0"/>
              <a:t> вид (</a:t>
            </a:r>
            <a:r>
              <a:rPr lang="ru-RU" dirty="0" err="1" smtClean="0"/>
              <a:t>організм</a:t>
            </a:r>
            <a:r>
              <a:rPr lang="ru-RU" dirty="0" smtClean="0"/>
              <a:t>) </a:t>
            </a:r>
            <a:r>
              <a:rPr lang="ru-RU" dirty="0" err="1" smtClean="0"/>
              <a:t>проявляє</a:t>
            </a:r>
            <a:r>
              <a:rPr lang="ru-RU" dirty="0" smtClean="0"/>
              <a:t> максимум </a:t>
            </a:r>
            <a:r>
              <a:rPr lang="ru-RU" dirty="0" err="1" smtClean="0"/>
              <a:t>життєдіяльності</a:t>
            </a:r>
            <a:r>
              <a:rPr lang="ru-RU" dirty="0" smtClean="0"/>
              <a:t>, </a:t>
            </a:r>
            <a:r>
              <a:rPr lang="ru-RU" dirty="0" err="1" smtClean="0"/>
              <a:t>є</a:t>
            </a:r>
            <a:r>
              <a:rPr lang="ru-RU" dirty="0" smtClean="0"/>
              <a:t> </a:t>
            </a:r>
            <a:r>
              <a:rPr lang="ru-RU" i="1" dirty="0" smtClean="0"/>
              <a:t>оптимальною дозою</a:t>
            </a:r>
            <a:r>
              <a:rPr lang="ru-RU" dirty="0" smtClean="0"/>
              <a:t>.</a:t>
            </a:r>
          </a:p>
          <a:p>
            <a:r>
              <a:rPr lang="ru-RU" dirty="0" smtClean="0">
                <a:solidFill>
                  <a:srgbClr val="FF0000"/>
                </a:solidFill>
              </a:rPr>
              <a:t>Закон оптимуму</a:t>
            </a:r>
            <a:r>
              <a:rPr lang="ru-RU" dirty="0" smtClean="0"/>
              <a:t>: </a:t>
            </a:r>
            <a:r>
              <a:rPr lang="ru-RU" b="1" dirty="0" smtClean="0"/>
              <a:t>кожному </a:t>
            </a:r>
            <a:r>
              <a:rPr lang="ru-RU" b="1" dirty="0" err="1" smtClean="0"/>
              <a:t>організму</a:t>
            </a:r>
            <a:r>
              <a:rPr lang="ru-RU" b="1" dirty="0" smtClean="0"/>
              <a:t> </a:t>
            </a:r>
            <a:r>
              <a:rPr lang="ru-RU" b="1" dirty="0" err="1" smtClean="0"/>
              <a:t>властива</a:t>
            </a:r>
            <a:r>
              <a:rPr lang="ru-RU" b="1" dirty="0" smtClean="0"/>
              <a:t> своя оптимальна доза того </a:t>
            </a:r>
            <a:r>
              <a:rPr lang="ru-RU" b="1" dirty="0" err="1" smtClean="0"/>
              <a:t>чи</a:t>
            </a:r>
            <a:r>
              <a:rPr lang="ru-RU" b="1" dirty="0" smtClean="0"/>
              <a:t> </a:t>
            </a:r>
            <a:r>
              <a:rPr lang="ru-RU" b="1" dirty="0" err="1" smtClean="0"/>
              <a:t>іншого</a:t>
            </a:r>
            <a:r>
              <a:rPr lang="ru-RU" b="1" dirty="0" smtClean="0"/>
              <a:t> фактора</a:t>
            </a:r>
            <a:r>
              <a:rPr lang="ru-RU" dirty="0" smtClean="0"/>
              <a:t>.</a:t>
            </a:r>
          </a:p>
          <a:p>
            <a:pPr lvl="0">
              <a:buNone/>
            </a:pPr>
            <a:endParaRPr lang="ru-RU" dirty="0"/>
          </a:p>
        </p:txBody>
      </p:sp>
      <p:pic>
        <p:nvPicPr>
          <p:cNvPr id="8" name="Picture 2"/>
          <p:cNvPicPr>
            <a:picLocks noGrp="1" noChangeAspect="1" noChangeArrowheads="1"/>
          </p:cNvPicPr>
          <p:nvPr>
            <p:ph sz="quarter" idx="1"/>
          </p:nvPr>
        </p:nvPicPr>
        <p:blipFill>
          <a:blip r:embed="rId3" cstate="print">
            <a:extLst>
              <a:ext uri="{BEBA8EAE-BF5A-486C-A8C5-ECC9F3942E4B}">
                <a14:imgProps xmlns:a14="http://schemas.microsoft.com/office/drawing/2010/main" xmlns="">
                  <a14:imgLayer r:embed="rId4">
                    <a14:imgEffect>
                      <a14:sharpenSoften amount="25000"/>
                    </a14:imgEffect>
                    <a14:imgEffect>
                      <a14:saturation sat="200000"/>
                    </a14:imgEffect>
                    <a14:imgEffect>
                      <a14:brightnessContrast contrast="-20000"/>
                    </a14:imgEffect>
                  </a14:imgLayer>
                </a14:imgProps>
              </a:ext>
            </a:extLst>
          </a:blip>
          <a:srcRect/>
          <a:stretch>
            <a:fillRect/>
          </a:stretch>
        </p:blipFill>
        <p:spPr bwMode="auto">
          <a:xfrm>
            <a:off x="755576" y="1628800"/>
            <a:ext cx="3268217" cy="2808312"/>
          </a:xfrm>
          <a:prstGeom prst="rect">
            <a:avLst/>
          </a:prstGeom>
          <a:noFill/>
          <a:ln w="9525">
            <a:noFill/>
            <a:miter lim="800000"/>
            <a:headEnd/>
            <a:tailEnd/>
          </a:ln>
        </p:spPr>
      </p:pic>
      <p:pic>
        <p:nvPicPr>
          <p:cNvPr id="7" name="Рисунок 6" descr="Результат пошуку зображень за запитом &quot;дія екологічних факторів на живі організми&quot;"/>
          <p:cNvPicPr/>
          <p:nvPr/>
        </p:nvPicPr>
        <p:blipFill>
          <a:blip r:embed="rId5" cstate="print"/>
          <a:srcRect/>
          <a:stretch>
            <a:fillRect/>
          </a:stretch>
        </p:blipFill>
        <p:spPr bwMode="auto">
          <a:xfrm>
            <a:off x="827584" y="4437112"/>
            <a:ext cx="2940050" cy="2205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Правило </a:t>
            </a:r>
            <a:r>
              <a:rPr lang="ru-RU" b="1" dirty="0" err="1" smtClean="0"/>
              <a:t>екологічної</a:t>
            </a:r>
            <a:r>
              <a:rPr lang="ru-RU" b="1" dirty="0" smtClean="0"/>
              <a:t> </a:t>
            </a:r>
            <a:r>
              <a:rPr lang="ru-RU" b="1" dirty="0" err="1" smtClean="0"/>
              <a:t>індивідуальності</a:t>
            </a:r>
            <a:endParaRPr lang="ru-RU" dirty="0"/>
          </a:p>
        </p:txBody>
      </p:sp>
      <p:sp>
        <p:nvSpPr>
          <p:cNvPr id="3" name="Содержимое 2"/>
          <p:cNvSpPr>
            <a:spLocks noGrp="1"/>
          </p:cNvSpPr>
          <p:nvPr>
            <p:ph sz="quarter" idx="1"/>
          </p:nvPr>
        </p:nvSpPr>
        <p:spPr/>
        <p:txBody>
          <a:bodyPr>
            <a:normAutofit fontScale="70000" lnSpcReduction="20000"/>
          </a:bodyPr>
          <a:lstStyle/>
          <a:p>
            <a:r>
              <a:rPr lang="ru-RU" dirty="0" smtClean="0"/>
              <a:t> </a:t>
            </a:r>
            <a:r>
              <a:rPr lang="ru-RU" dirty="0" err="1" smtClean="0"/>
              <a:t>сформулював</a:t>
            </a:r>
            <a:r>
              <a:rPr lang="ru-RU" dirty="0" smtClean="0"/>
              <a:t> </a:t>
            </a:r>
            <a:r>
              <a:rPr lang="ru-RU" dirty="0" err="1" smtClean="0"/>
              <a:t>російський</a:t>
            </a:r>
            <a:r>
              <a:rPr lang="ru-RU" dirty="0" smtClean="0"/>
              <a:t> </a:t>
            </a:r>
            <a:r>
              <a:rPr lang="ru-RU" dirty="0" err="1" smtClean="0"/>
              <a:t>вчений</a:t>
            </a:r>
            <a:r>
              <a:rPr lang="ru-RU" dirty="0" smtClean="0"/>
              <a:t> </a:t>
            </a:r>
            <a:r>
              <a:rPr lang="ru-RU" b="1" dirty="0" err="1" smtClean="0"/>
              <a:t>Леонтій</a:t>
            </a:r>
            <a:r>
              <a:rPr lang="ru-RU" b="1" dirty="0" smtClean="0"/>
              <a:t> Григорович </a:t>
            </a:r>
            <a:r>
              <a:rPr lang="ru-RU" b="1" dirty="0" err="1" smtClean="0"/>
              <a:t>Раменський</a:t>
            </a:r>
            <a:r>
              <a:rPr lang="ru-RU" b="1" dirty="0" smtClean="0"/>
              <a:t> (1924). </a:t>
            </a:r>
          </a:p>
          <a:p>
            <a:r>
              <a:rPr lang="ru-RU" dirty="0" smtClean="0"/>
              <a:t>«</a:t>
            </a:r>
            <a:r>
              <a:rPr lang="ru-RU" dirty="0" err="1" smtClean="0"/>
              <a:t>екологічні</a:t>
            </a:r>
            <a:r>
              <a:rPr lang="ru-RU" dirty="0" smtClean="0"/>
              <a:t> </a:t>
            </a:r>
            <a:r>
              <a:rPr lang="ru-RU" dirty="0" err="1" smtClean="0"/>
              <a:t>спектри</a:t>
            </a:r>
            <a:r>
              <a:rPr lang="ru-RU" dirty="0" smtClean="0"/>
              <a:t> </a:t>
            </a:r>
            <a:r>
              <a:rPr lang="ru-RU" dirty="0" err="1" smtClean="0"/>
              <a:t>окремих</a:t>
            </a:r>
            <a:r>
              <a:rPr lang="ru-RU" dirty="0" smtClean="0"/>
              <a:t> </a:t>
            </a:r>
            <a:r>
              <a:rPr lang="ru-RU" dirty="0" err="1" smtClean="0"/>
              <a:t>видів</a:t>
            </a:r>
            <a:r>
              <a:rPr lang="ru-RU" dirty="0" smtClean="0"/>
              <a:t> не </a:t>
            </a:r>
            <a:r>
              <a:rPr lang="ru-RU" dirty="0" err="1" smtClean="0"/>
              <a:t>збігаються</a:t>
            </a:r>
            <a:r>
              <a:rPr lang="ru-RU" dirty="0" smtClean="0"/>
              <a:t> </a:t>
            </a:r>
            <a:r>
              <a:rPr lang="ru-RU" dirty="0" err="1" smtClean="0"/>
              <a:t>навіть</a:t>
            </a:r>
            <a:r>
              <a:rPr lang="ru-RU" dirty="0" smtClean="0"/>
              <a:t> у </a:t>
            </a:r>
            <a:r>
              <a:rPr lang="ru-RU" dirty="0" err="1" smtClean="0"/>
              <a:t>особин</a:t>
            </a:r>
            <a:r>
              <a:rPr lang="ru-RU" dirty="0" smtClean="0"/>
              <a:t> одного виду».</a:t>
            </a:r>
          </a:p>
          <a:p>
            <a:r>
              <a:rPr lang="ru-RU" dirty="0" err="1" smtClean="0"/>
              <a:t>Це</a:t>
            </a:r>
            <a:r>
              <a:rPr lang="ru-RU" dirty="0" smtClean="0"/>
              <a:t> </a:t>
            </a:r>
            <a:r>
              <a:rPr lang="ru-RU" dirty="0" err="1" smtClean="0"/>
              <a:t>пояснюється</a:t>
            </a:r>
            <a:r>
              <a:rPr lang="ru-RU" dirty="0" smtClean="0"/>
              <a:t> </a:t>
            </a:r>
            <a:r>
              <a:rPr lang="ru-RU" dirty="0" err="1" smtClean="0"/>
              <a:t>тим</a:t>
            </a:r>
            <a:r>
              <a:rPr lang="ru-RU" dirty="0" smtClean="0"/>
              <a:t>, </a:t>
            </a:r>
            <a:r>
              <a:rPr lang="ru-RU" dirty="0" err="1" smtClean="0"/>
              <a:t>що</a:t>
            </a:r>
            <a:r>
              <a:rPr lang="ru-RU" dirty="0" smtClean="0"/>
              <a:t> </a:t>
            </a:r>
            <a:r>
              <a:rPr lang="ru-RU" dirty="0" err="1" smtClean="0"/>
              <a:t>особини</a:t>
            </a:r>
            <a:r>
              <a:rPr lang="ru-RU" dirty="0" smtClean="0"/>
              <a:t> одного виду </a:t>
            </a:r>
            <a:r>
              <a:rPr lang="ru-RU" dirty="0" err="1" smtClean="0"/>
              <a:t>мають</a:t>
            </a:r>
            <a:r>
              <a:rPr lang="ru-RU" dirty="0" smtClean="0"/>
              <a:t> </a:t>
            </a:r>
            <a:r>
              <a:rPr lang="ru-RU" dirty="0" err="1" smtClean="0"/>
              <a:t>різну</a:t>
            </a:r>
            <a:r>
              <a:rPr lang="ru-RU" dirty="0" smtClean="0"/>
              <a:t> </a:t>
            </a:r>
            <a:r>
              <a:rPr lang="ru-RU" dirty="0" err="1" smtClean="0"/>
              <a:t>спадковість</a:t>
            </a:r>
            <a:r>
              <a:rPr lang="ru-RU" dirty="0" smtClean="0"/>
              <a:t> </a:t>
            </a:r>
            <a:r>
              <a:rPr lang="ru-RU" dirty="0" err="1" smtClean="0"/>
              <a:t>і</a:t>
            </a:r>
            <a:r>
              <a:rPr lang="ru-RU" dirty="0" smtClean="0"/>
              <a:t> </a:t>
            </a:r>
            <a:r>
              <a:rPr lang="ru-RU" dirty="0" err="1" smtClean="0"/>
              <a:t>різні</a:t>
            </a:r>
            <a:r>
              <a:rPr lang="ru-RU" dirty="0" smtClean="0"/>
              <a:t> </a:t>
            </a:r>
            <a:r>
              <a:rPr lang="ru-RU" dirty="0" err="1" smtClean="0"/>
              <a:t>фізіологічні</a:t>
            </a:r>
            <a:r>
              <a:rPr lang="ru-RU" dirty="0" smtClean="0"/>
              <a:t> </a:t>
            </a:r>
            <a:r>
              <a:rPr lang="ru-RU" dirty="0" err="1" smtClean="0"/>
              <a:t>особливості</a:t>
            </a:r>
            <a:r>
              <a:rPr lang="ru-RU" dirty="0" smtClean="0"/>
              <a:t>. Правило </a:t>
            </a:r>
            <a:r>
              <a:rPr lang="ru-RU" dirty="0" err="1" smtClean="0"/>
              <a:t>справедливе</a:t>
            </a:r>
            <a:r>
              <a:rPr lang="ru-RU" dirty="0" smtClean="0"/>
              <a:t> як для </a:t>
            </a:r>
            <a:r>
              <a:rPr lang="ru-RU" dirty="0" err="1" smtClean="0"/>
              <a:t>рослин</a:t>
            </a:r>
            <a:r>
              <a:rPr lang="ru-RU" dirty="0" smtClean="0"/>
              <a:t>, так </a:t>
            </a:r>
            <a:r>
              <a:rPr lang="ru-RU" dirty="0" err="1" smtClean="0"/>
              <a:t>і</a:t>
            </a:r>
            <a:r>
              <a:rPr lang="ru-RU" dirty="0" smtClean="0"/>
              <a:t> для </a:t>
            </a:r>
            <a:r>
              <a:rPr lang="ru-RU" dirty="0" err="1" smtClean="0"/>
              <a:t>тварин</a:t>
            </a:r>
            <a:r>
              <a:rPr lang="ru-RU" dirty="0" smtClean="0"/>
              <a:t>. </a:t>
            </a:r>
            <a:r>
              <a:rPr lang="ru-RU" dirty="0" err="1" smtClean="0"/>
              <a:t>Наприклад</a:t>
            </a:r>
            <a:r>
              <a:rPr lang="ru-RU" dirty="0" smtClean="0"/>
              <a:t>, </a:t>
            </a:r>
            <a:r>
              <a:rPr lang="ru-RU" dirty="0" err="1" smtClean="0"/>
              <a:t>різні</a:t>
            </a:r>
            <a:r>
              <a:rPr lang="ru-RU" dirty="0" smtClean="0"/>
              <a:t> </a:t>
            </a:r>
            <a:r>
              <a:rPr lang="ru-RU" dirty="0" err="1" smtClean="0"/>
              <a:t>стадії</a:t>
            </a:r>
            <a:r>
              <a:rPr lang="ru-RU" dirty="0" smtClean="0"/>
              <a:t> </a:t>
            </a:r>
            <a:r>
              <a:rPr lang="ru-RU" dirty="0" err="1" smtClean="0"/>
              <a:t>розвитку</a:t>
            </a:r>
            <a:r>
              <a:rPr lang="ru-RU" dirty="0" smtClean="0"/>
              <a:t> </a:t>
            </a:r>
            <a:r>
              <a:rPr lang="ru-RU" dirty="0" err="1" smtClean="0"/>
              <a:t>метелика</a:t>
            </a:r>
            <a:r>
              <a:rPr lang="ru-RU" dirty="0" smtClean="0"/>
              <a:t> </a:t>
            </a:r>
            <a:r>
              <a:rPr lang="ru-RU" dirty="0" err="1" smtClean="0"/>
              <a:t>Огнівка</a:t>
            </a:r>
            <a:r>
              <a:rPr lang="ru-RU" dirty="0" smtClean="0"/>
              <a:t> </a:t>
            </a:r>
            <a:r>
              <a:rPr lang="ru-RU" dirty="0" err="1" smtClean="0"/>
              <a:t>мають</a:t>
            </a:r>
            <a:r>
              <a:rPr lang="ru-RU" dirty="0" smtClean="0"/>
              <a:t> </a:t>
            </a:r>
            <a:r>
              <a:rPr lang="ru-RU" dirty="0" err="1" smtClean="0"/>
              <a:t>різне</a:t>
            </a:r>
            <a:r>
              <a:rPr lang="ru-RU" dirty="0" smtClean="0"/>
              <a:t> </a:t>
            </a:r>
            <a:r>
              <a:rPr lang="ru-RU" dirty="0" err="1" smtClean="0"/>
              <a:t>значення</a:t>
            </a:r>
            <a:r>
              <a:rPr lang="ru-RU" dirty="0" smtClean="0"/>
              <a:t> </a:t>
            </a:r>
            <a:r>
              <a:rPr lang="ru-RU" dirty="0" err="1" smtClean="0"/>
              <a:t>граничної</a:t>
            </a:r>
            <a:r>
              <a:rPr lang="ru-RU" dirty="0" smtClean="0"/>
              <a:t> </a:t>
            </a:r>
            <a:r>
              <a:rPr lang="ru-RU" dirty="0" err="1" smtClean="0"/>
              <a:t>температури</a:t>
            </a:r>
            <a:r>
              <a:rPr lang="ru-RU" dirty="0" smtClean="0"/>
              <a:t> </a:t>
            </a:r>
            <a:r>
              <a:rPr lang="ru-RU" dirty="0" err="1" smtClean="0"/>
              <a:t>їх</a:t>
            </a:r>
            <a:r>
              <a:rPr lang="ru-RU" dirty="0" smtClean="0"/>
              <a:t> </a:t>
            </a:r>
            <a:r>
              <a:rPr lang="ru-RU" dirty="0" err="1" smtClean="0"/>
              <a:t>розвитку</a:t>
            </a:r>
            <a:r>
              <a:rPr lang="ru-RU" dirty="0" smtClean="0"/>
              <a:t>. Для </a:t>
            </a:r>
            <a:r>
              <a:rPr lang="ru-RU" dirty="0" err="1" smtClean="0"/>
              <a:t>гусениці</a:t>
            </a:r>
            <a:r>
              <a:rPr lang="ru-RU" dirty="0" smtClean="0"/>
              <a:t> </a:t>
            </a:r>
            <a:r>
              <a:rPr lang="ru-RU" dirty="0" err="1" smtClean="0"/>
              <a:t>це</a:t>
            </a:r>
            <a:r>
              <a:rPr lang="ru-RU" dirty="0" smtClean="0"/>
              <a:t> +7°С, </a:t>
            </a:r>
          </a:p>
          <a:p>
            <a:r>
              <a:rPr lang="ru-RU" dirty="0" smtClean="0"/>
              <a:t>для </a:t>
            </a:r>
            <a:r>
              <a:rPr lang="ru-RU" dirty="0" err="1" smtClean="0"/>
              <a:t>імаго</a:t>
            </a:r>
            <a:r>
              <a:rPr lang="ru-RU" dirty="0" smtClean="0"/>
              <a:t>  +22°С, </a:t>
            </a:r>
          </a:p>
          <a:p>
            <a:r>
              <a:rPr lang="ru-RU" dirty="0" smtClean="0"/>
              <a:t>для </a:t>
            </a:r>
            <a:r>
              <a:rPr lang="ru-RU" dirty="0" err="1" smtClean="0"/>
              <a:t>яйця</a:t>
            </a:r>
            <a:r>
              <a:rPr lang="ru-RU" dirty="0" smtClean="0"/>
              <a:t> +27°С.</a:t>
            </a:r>
          </a:p>
          <a:p>
            <a:endParaRPr lang="ru-RU" dirty="0"/>
          </a:p>
        </p:txBody>
      </p:sp>
      <p:pic>
        <p:nvPicPr>
          <p:cNvPr id="5" name="Рисунок 4" descr="Результат пошуку зображень за запитом &quot;Л.Г. Раменський.&quot;"/>
          <p:cNvPicPr/>
          <p:nvPr/>
        </p:nvPicPr>
        <p:blipFill>
          <a:blip r:embed="rId2" cstate="print"/>
          <a:srcRect b="10482"/>
          <a:stretch>
            <a:fillRect/>
          </a:stretch>
        </p:blipFill>
        <p:spPr bwMode="auto">
          <a:xfrm>
            <a:off x="7668344" y="0"/>
            <a:ext cx="1201091" cy="1556792"/>
          </a:xfrm>
          <a:prstGeom prst="rect">
            <a:avLst/>
          </a:prstGeom>
          <a:noFill/>
          <a:ln w="9525">
            <a:noFill/>
            <a:miter lim="800000"/>
            <a:headEnd/>
            <a:tailEnd/>
          </a:ln>
        </p:spPr>
      </p:pic>
      <p:pic>
        <p:nvPicPr>
          <p:cNvPr id="6" name="Содержимое 5" descr="Пов’язане зображення"/>
          <p:cNvPicPr>
            <a:picLocks noGrp="1"/>
          </p:cNvPicPr>
          <p:nvPr>
            <p:ph sz="quarter" idx="2"/>
          </p:nvPr>
        </p:nvPicPr>
        <p:blipFill>
          <a:blip r:embed="rId3" cstate="print"/>
          <a:srcRect/>
          <a:stretch>
            <a:fillRect/>
          </a:stretch>
        </p:blipFill>
        <p:spPr bwMode="auto">
          <a:xfrm>
            <a:off x="6228184" y="1628800"/>
            <a:ext cx="1828800" cy="1524000"/>
          </a:xfrm>
          <a:prstGeom prst="rect">
            <a:avLst/>
          </a:prstGeom>
          <a:noFill/>
          <a:ln w="9525">
            <a:noFill/>
            <a:miter lim="800000"/>
            <a:headEnd/>
            <a:tailEnd/>
          </a:ln>
        </p:spPr>
      </p:pic>
      <p:pic>
        <p:nvPicPr>
          <p:cNvPr id="7" name="Рисунок 6" descr="Результат пошуку зображень за запитом &quot;метелик огнівка розвиток&quot;"/>
          <p:cNvPicPr/>
          <p:nvPr/>
        </p:nvPicPr>
        <p:blipFill>
          <a:blip r:embed="rId4" cstate="print"/>
          <a:srcRect/>
          <a:stretch>
            <a:fillRect/>
          </a:stretch>
        </p:blipFill>
        <p:spPr bwMode="auto">
          <a:xfrm>
            <a:off x="5724128" y="3212976"/>
            <a:ext cx="2520280" cy="1695450"/>
          </a:xfrm>
          <a:prstGeom prst="rect">
            <a:avLst/>
          </a:prstGeom>
          <a:noFill/>
          <a:ln w="9525">
            <a:noFill/>
            <a:miter lim="800000"/>
            <a:headEnd/>
            <a:tailEnd/>
          </a:ln>
        </p:spPr>
      </p:pic>
      <p:pic>
        <p:nvPicPr>
          <p:cNvPr id="8" name="Рисунок 7" descr="Пов’язане зображення"/>
          <p:cNvPicPr/>
          <p:nvPr/>
        </p:nvPicPr>
        <p:blipFill>
          <a:blip r:embed="rId5" cstate="print"/>
          <a:srcRect/>
          <a:stretch>
            <a:fillRect/>
          </a:stretch>
        </p:blipFill>
        <p:spPr bwMode="auto">
          <a:xfrm>
            <a:off x="5724128" y="4941168"/>
            <a:ext cx="2520280" cy="1656184"/>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ULLVER_BOOKMARK" val="п201142917312SlideId258"/>
</p:tagLst>
</file>

<file path=ppt/tags/tag2.xml><?xml version="1.0" encoding="utf-8"?>
<p:tagLst xmlns:a="http://schemas.openxmlformats.org/drawingml/2006/main" xmlns:r="http://schemas.openxmlformats.org/officeDocument/2006/relationships" xmlns:p="http://schemas.openxmlformats.org/presentationml/2006/main">
  <p:tag name="FULLVER_BOOKMARK" val="п201142917440SlideId26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837</TotalTime>
  <Words>953</Words>
  <Application>Microsoft Office PowerPoint</Application>
  <PresentationFormat>Экран (4:3)</PresentationFormat>
  <Paragraphs>165</Paragraphs>
  <Slides>41</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41</vt:i4>
      </vt:variant>
    </vt:vector>
  </HeadingPairs>
  <TitlesOfParts>
    <vt:vector size="42" baseType="lpstr">
      <vt:lpstr>Эркер</vt:lpstr>
      <vt:lpstr>Екологічні закони </vt:lpstr>
      <vt:lpstr>Екологічні фактори</vt:lpstr>
      <vt:lpstr>Як діють екологічні фактори</vt:lpstr>
      <vt:lpstr>Що таке екологічний закон?</vt:lpstr>
      <vt:lpstr>Основні екологічні закони</vt:lpstr>
      <vt:lpstr>Закон мінімуму Лібіха </vt:lpstr>
      <vt:lpstr>     Закон толерантності  Шелфорда (1913) </vt:lpstr>
      <vt:lpstr>Закон оптимуму </vt:lpstr>
      <vt:lpstr>Правило екологічної індивідуальності</vt:lpstr>
      <vt:lpstr>Аутекологічні закони</vt:lpstr>
      <vt:lpstr>Закон єдності “організм – середовище” </vt:lpstr>
      <vt:lpstr> закон взаємокомпенсації екологічних чинників </vt:lpstr>
      <vt:lpstr>Демекологічні закони</vt:lpstr>
      <vt:lpstr>Закон обмеженого росту</vt:lpstr>
      <vt:lpstr>Закон Гаузе (закон конкуренції)</vt:lpstr>
      <vt:lpstr>Правило Бергмана</vt:lpstr>
      <vt:lpstr>Правило Глогера</vt:lpstr>
      <vt:lpstr>Правило Алена (1877)</vt:lpstr>
      <vt:lpstr>Синекологічні закони</vt:lpstr>
      <vt:lpstr>закон обмеженості (вичерпності) природних ресурсів</vt:lpstr>
      <vt:lpstr>правило екологічного дублювання</vt:lpstr>
      <vt:lpstr>правило «метаболізм і розміри особин» (Юджина Одума)</vt:lpstr>
      <vt:lpstr>Екосистемологічні закони</vt:lpstr>
      <vt:lpstr>правило екологічної піраміди</vt:lpstr>
      <vt:lpstr>закон односпрямованості  потоку енергії</vt:lpstr>
      <vt:lpstr>   закон внутрішньої динамічної рівноваги </vt:lpstr>
      <vt:lpstr>Біосферологічні закони</vt:lpstr>
      <vt:lpstr>закон біогенної міграції  хімічних елементів</vt:lpstr>
      <vt:lpstr>закон єдності живої речовини</vt:lpstr>
      <vt:lpstr>Закон незамінності біосфери</vt:lpstr>
      <vt:lpstr>закон ноосфери</vt:lpstr>
      <vt:lpstr>Закон необоротності еволюції  Луї Долло</vt:lpstr>
      <vt:lpstr>Закон незворотності взаємодії людина - біосфера</vt:lpstr>
      <vt:lpstr>Закон оборотності біосфери</vt:lpstr>
      <vt:lpstr>Слайд 35</vt:lpstr>
      <vt:lpstr> Біогенетичний закон   (Геккель, Мюллер) </vt:lpstr>
      <vt:lpstr>Закон генетичної різноманітності </vt:lpstr>
      <vt:lpstr>Закон історичної незворотності </vt:lpstr>
      <vt:lpstr>Закон кореляції (Кюв’є) </vt:lpstr>
      <vt:lpstr>П'ять принципів або «залізних законів» охорони природи Пауль Ерліха:</vt:lpstr>
      <vt:lpstr>Слайд 41</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Экологические факторы, условия и ресурсы среды.</dc:title>
  <dc:creator>Admin</dc:creator>
  <cp:lastModifiedBy>Comp</cp:lastModifiedBy>
  <cp:revision>113</cp:revision>
  <dcterms:created xsi:type="dcterms:W3CDTF">2010-09-24T10:01:42Z</dcterms:created>
  <dcterms:modified xsi:type="dcterms:W3CDTF">2020-01-11T17:28:16Z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264221</vt:lpwstr>
  </property>
  <property fmtid="{D5CDD505-2E9C-101B-9397-08002B2CF9AE}" pid="3" name="NXPowerLiteSettings">
    <vt:lpwstr>F7000400038000</vt:lpwstr>
  </property>
  <property fmtid="{D5CDD505-2E9C-101B-9397-08002B2CF9AE}" pid="4" name="NXPowerLiteVersion">
    <vt:lpwstr>D5.0.3</vt:lpwstr>
  </property>
</Properties>
</file>