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64" r:id="rId4"/>
    <p:sldId id="265" r:id="rId5"/>
    <p:sldId id="266" r:id="rId6"/>
    <p:sldId id="267" r:id="rId7"/>
    <p:sldId id="268" r:id="rId8"/>
    <p:sldId id="270" r:id="rId9"/>
    <p:sldId id="273" r:id="rId10"/>
    <p:sldId id="274" r:id="rId11"/>
    <p:sldId id="275" r:id="rId12"/>
    <p:sldId id="257" r:id="rId13"/>
    <p:sldId id="276" r:id="rId14"/>
    <p:sldId id="258" r:id="rId15"/>
    <p:sldId id="278" r:id="rId16"/>
    <p:sldId id="259" r:id="rId17"/>
    <p:sldId id="277" r:id="rId18"/>
    <p:sldId id="282" r:id="rId19"/>
    <p:sldId id="281" r:id="rId20"/>
    <p:sldId id="260" r:id="rId21"/>
    <p:sldId id="279" r:id="rId22"/>
    <p:sldId id="261" r:id="rId23"/>
    <p:sldId id="280" r:id="rId24"/>
    <p:sldId id="283" r:id="rId25"/>
    <p:sldId id="262" r:id="rId26"/>
    <p:sldId id="263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63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399752"/>
            <a:ext cx="9131007" cy="2478137"/>
          </a:xfrm>
          <a:solidFill>
            <a:schemeClr val="bg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Терморегуляція. Захворювання шкіри та їх профілактика. </a:t>
            </a:r>
            <a:br>
              <a:rPr lang="uk-UA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uk-UA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Перша допомога при термічних пошкодженнях </a:t>
            </a:r>
            <a:r>
              <a:rPr lang="uk-UA" sz="32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шкіри,тепловому</a:t>
            </a:r>
            <a:r>
              <a:rPr lang="uk-UA" sz="3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та сонячному ударі.</a:t>
            </a:r>
          </a:p>
        </p:txBody>
      </p:sp>
    </p:spTree>
    <p:extLst>
      <p:ext uri="{BB962C8B-B14F-4D97-AF65-F5344CB8AC3E}">
        <p14:creationId xmlns:p14="http://schemas.microsoft.com/office/powerpoint/2010/main" val="3486754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112F55-CF35-7932-9645-7398C073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Акне</a:t>
            </a:r>
            <a:r>
              <a:rPr lang="uk-UA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(вугровий висип)</a:t>
            </a:r>
            <a:br>
              <a:rPr lang="uk-U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32F253-F4B0-01A6-0BA1-B08E403F0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закупорка сальних залоз, гормональні зміни, неправильне харчування.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запалення, почервоніння, утворення гнійників.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регулярне очищення шкіри, збалансоване харчування, уникання стресів.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антибактеріальні засоби, гормональна терапія (за призначенням лікаря).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7087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8A1579-3F64-6068-8A81-A376A714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Дерматит</a:t>
            </a:r>
            <a:br>
              <a:rPr lang="uk-U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9BB5A70-B803-2482-9AB6-AC9C3A950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алергени, хімічні речовини, стреси.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почервоніння, свербіж, лущення.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уникання контактів з алергенами, зволоження шкіри.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протиалергічні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засоби, мазі.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20505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>
                <a:latin typeface="Comic Sans MS" panose="030F0702030302020204" pitchFamily="66" charset="0"/>
              </a:rPr>
              <a:t>Дерматит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555504"/>
            <a:ext cx="4326048" cy="324036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26923"/>
            <a:ext cx="6444208" cy="226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5420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C5E35C-B064-CBD5-40A8-C8605E56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Мікози (грибкові захворювання)</a:t>
            </a:r>
            <a:br>
              <a:rPr lang="uk-U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E30E19-76D9-17B5-1E52-E40E432B63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інфікування грибами (через взуття, одяг, рушники).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свербіж, лущення, тріщини на шкірі.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дотримання гігієни, уникання чужих речей.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протигрибкові мазі, таблетки.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31931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1351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>
                <a:latin typeface="Comic Sans MS" panose="030F0702030302020204" pitchFamily="66" charset="0"/>
              </a:rPr>
              <a:t>Мікоз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664804"/>
            <a:ext cx="5796276" cy="4347207"/>
          </a:xfrm>
        </p:spPr>
      </p:pic>
    </p:spTree>
    <p:extLst>
      <p:ext uri="{BB962C8B-B14F-4D97-AF65-F5344CB8AC3E}">
        <p14:creationId xmlns:p14="http://schemas.microsoft.com/office/powerpoint/2010/main" val="4283302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3B4A8F-811E-2762-2261-A16E144BC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Короста</a:t>
            </a:r>
            <a:br>
              <a:rPr lang="uk-U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AB01B15-6DB5-222A-CFCF-D77D3FC55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паразитування коростяного кліща.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свербіж, висипи, почервоніння.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дотримання гігієни, уникання контактів із зараженими людьми.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sz="1800" kern="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протипаразитарні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препарати.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3894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>
                <a:latin typeface="Comic Sans MS" panose="030F0702030302020204" pitchFamily="66" charset="0"/>
              </a:rPr>
              <a:t>Короста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772816"/>
            <a:ext cx="6696744" cy="4316261"/>
          </a:xfrm>
        </p:spPr>
      </p:pic>
    </p:spTree>
    <p:extLst>
      <p:ext uri="{BB962C8B-B14F-4D97-AF65-F5344CB8AC3E}">
        <p14:creationId xmlns:p14="http://schemas.microsoft.com/office/powerpoint/2010/main" val="3775091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933F87-EFFE-B747-E2E3-2C197FD0D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Псоріаз</a:t>
            </a:r>
            <a:br>
              <a:rPr lang="uk-U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BE41E46-6EF9-5534-7C4E-8A1CC9B14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генетичні фактори, стреси, порушення імунітету.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червоні плями, вкриті сріблястими лусочками.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здоровий спосіб життя, уникання стресів.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мазі, фізіотерапія, системна терапія (за рекомендацією лікаря).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646930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6CE827-7A98-13AC-BFE5-ED166F7DE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026" name="Picture 2" descr="Псоріаз - КНП «Обласна інфекційна клінічна лікарня» ЗОР">
            <a:extLst>
              <a:ext uri="{FF2B5EF4-FFF2-40B4-BE49-F238E27FC236}">
                <a16:creationId xmlns:a16="http://schemas.microsoft.com/office/drawing/2014/main" id="{D28EC6FC-E225-912C-FFAC-9D2220D0F5C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74638"/>
            <a:ext cx="7344815" cy="630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78935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107DC8-EE43-6948-75D3-C1F90F290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/>
              <a:t>Вітіліго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12EDEC-C265-D5AF-266B-019AF1A49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Вітіліго</a:t>
            </a:r>
            <a:r>
              <a:rPr lang="uk-UA" dirty="0"/>
              <a:t> — це хронічне захворювання, при якому на шкірі з'являються білі плями через втрату пігменту меланіну. Причини досі не повністю відомі; можливі </a:t>
            </a:r>
            <a:r>
              <a:rPr lang="uk-UA" dirty="0" err="1"/>
              <a:t>аутоімунні</a:t>
            </a:r>
            <a:r>
              <a:rPr lang="uk-UA" dirty="0"/>
              <a:t> або генетичні фактори. Лікування: місцеві препарати, фототерапія, косметичне маскування.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6999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38657B-4810-4242-BCDC-FD3A0BB71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Терморегуляція</a:t>
            </a:r>
            <a:r>
              <a:rPr lang="uk-UA" sz="2400" dirty="0">
                <a:latin typeface="Comic Sans MS" panose="030F0702030302020204" pitchFamily="66" charset="0"/>
              </a:rPr>
              <a:t> </a:t>
            </a:r>
            <a:r>
              <a:rPr lang="uk-UA" sz="2400" b="1" dirty="0">
                <a:solidFill>
                  <a:srgbClr val="002060"/>
                </a:solidFill>
                <a:latin typeface="Comic Sans MS" panose="030F0702030302020204" pitchFamily="66" charset="0"/>
              </a:rPr>
              <a:t>– здатність теплокровних організмів підтримувати на сталому рівні температуру тіла незалежно від змін температури навколишнього середовища</a:t>
            </a:r>
            <a:endParaRPr lang="ru-UA" sz="2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1BEFE88D-BEAD-4F64-870C-AABAFA497524}"/>
              </a:ext>
            </a:extLst>
          </p:cNvPr>
          <p:cNvSpPr/>
          <p:nvPr/>
        </p:nvSpPr>
        <p:spPr>
          <a:xfrm>
            <a:off x="488261" y="2392496"/>
            <a:ext cx="3562275" cy="12492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Теплоутворення</a:t>
            </a:r>
          </a:p>
          <a:p>
            <a:pPr algn="ctr"/>
            <a:r>
              <a:rPr lang="uk-UA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Хімічна регуляція теплопродукції в середині організму</a:t>
            </a:r>
            <a:endParaRPr lang="ru-UA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0AECE1DB-3B5B-4716-AEFF-73D427227592}"/>
              </a:ext>
            </a:extLst>
          </p:cNvPr>
          <p:cNvSpPr/>
          <p:nvPr/>
        </p:nvSpPr>
        <p:spPr>
          <a:xfrm>
            <a:off x="5073678" y="2392496"/>
            <a:ext cx="3852428" cy="124928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Тепловіддача</a:t>
            </a:r>
          </a:p>
          <a:p>
            <a:pPr algn="ctr"/>
            <a:r>
              <a:rPr lang="uk-UA" sz="2000" b="1" dirty="0">
                <a:solidFill>
                  <a:srgbClr val="0070C0"/>
                </a:solidFill>
                <a:latin typeface="Comic Sans MS" panose="030F0702030302020204" pitchFamily="66" charset="0"/>
              </a:rPr>
              <a:t>Фізична регуляція процесів віддачі тепла з організму в середовище </a:t>
            </a:r>
            <a:endParaRPr lang="ru-UA" sz="2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DA2A6E6-2983-4E4E-A076-6DB5A8F010B6}"/>
              </a:ext>
            </a:extLst>
          </p:cNvPr>
          <p:cNvSpPr txBox="1"/>
          <p:nvPr/>
        </p:nvSpPr>
        <p:spPr>
          <a:xfrm>
            <a:off x="107504" y="4616640"/>
            <a:ext cx="873365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Центр </a:t>
            </a:r>
            <a:r>
              <a:rPr lang="ru-RU" sz="2800" b="1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терморегуляції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800" b="1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міститься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в </a:t>
            </a:r>
            <a:r>
              <a:rPr lang="ru-RU" sz="2800" b="1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гіпоталамусі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й </a:t>
            </a:r>
            <a:r>
              <a:rPr lang="ru-RU" sz="2800" b="1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підпорядкований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800" b="1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корі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великих </a:t>
            </a:r>
            <a:r>
              <a:rPr lang="ru-RU" sz="2800" b="1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півкуль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головного </a:t>
            </a:r>
            <a:r>
              <a:rPr lang="ru-RU" sz="2800" b="1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мозку</a:t>
            </a:r>
            <a:r>
              <a:rPr lang="ru-RU" sz="2800" b="1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.</a:t>
            </a:r>
            <a:endParaRPr lang="ru-UA" sz="2800" b="1" dirty="0">
              <a:latin typeface="Comic Sans MS" panose="030F0702030302020204" pitchFamily="66" charset="0"/>
            </a:endParaRPr>
          </a:p>
        </p:txBody>
      </p:sp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33C2C8BE-C2B2-4559-B7E6-093A73CE31BB}"/>
              </a:ext>
            </a:extLst>
          </p:cNvPr>
          <p:cNvCxnSpPr>
            <a:cxnSpLocks/>
          </p:cNvCxnSpPr>
          <p:nvPr/>
        </p:nvCxnSpPr>
        <p:spPr>
          <a:xfrm flipH="1">
            <a:off x="3419872" y="1772816"/>
            <a:ext cx="1152128" cy="46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>
            <a:extLst>
              <a:ext uri="{FF2B5EF4-FFF2-40B4-BE49-F238E27FC236}">
                <a16:creationId xmlns:a16="http://schemas.microsoft.com/office/drawing/2014/main" id="{0E6DC19C-A714-4027-92E3-2C2B8FB93B08}"/>
              </a:ext>
            </a:extLst>
          </p:cNvPr>
          <p:cNvCxnSpPr>
            <a:cxnSpLocks/>
          </p:cNvCxnSpPr>
          <p:nvPr/>
        </p:nvCxnSpPr>
        <p:spPr>
          <a:xfrm>
            <a:off x="4572000" y="1772816"/>
            <a:ext cx="1152128" cy="4685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545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err="1">
                <a:latin typeface="Comic Sans MS" panose="030F0702030302020204" pitchFamily="66" charset="0"/>
              </a:rPr>
              <a:t>Вітиліго</a:t>
            </a:r>
            <a:endParaRPr lang="uk-UA" dirty="0">
              <a:latin typeface="Comic Sans MS" panose="030F0702030302020204" pitchFamily="66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69" y="1600200"/>
            <a:ext cx="8021261" cy="4525963"/>
          </a:xfrm>
        </p:spPr>
      </p:pic>
    </p:spTree>
    <p:extLst>
      <p:ext uri="{BB962C8B-B14F-4D97-AF65-F5344CB8AC3E}">
        <p14:creationId xmlns:p14="http://schemas.microsoft.com/office/powerpoint/2010/main" val="782731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B49B1A-252C-1549-F273-77A8AF7E0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/>
              <a:t>Педикульоз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533421F-310C-2B3E-B998-18420C11A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Педикульоз</a:t>
            </a:r>
            <a:r>
              <a:rPr lang="uk-UA" dirty="0"/>
              <a:t> — це паразитарне захворювання, спричинене вошами. Виникає через контакт із інфікованою людиною чи її речами. Симптоми: свербіж, подразнення шкіри. Профілактика: дотримання гігієни та уникання спільного використання особистих речей.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2916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err="1"/>
              <a:t>Педикульоз</a:t>
            </a:r>
            <a:endParaRPr lang="uk-UA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000" y="1754981"/>
            <a:ext cx="6350000" cy="4216400"/>
          </a:xfrm>
        </p:spPr>
      </p:pic>
    </p:spTree>
    <p:extLst>
      <p:ext uri="{BB962C8B-B14F-4D97-AF65-F5344CB8AC3E}">
        <p14:creationId xmlns:p14="http://schemas.microsoft.com/office/powerpoint/2010/main" val="21283949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18DCCF-2C3A-24D7-A2CC-957F55BB3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err="1"/>
              <a:t>Акне</a:t>
            </a:r>
            <a:br>
              <a:rPr lang="uk-UA" b="1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730E8AA-4624-4772-5FA1-BC16774F5F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/>
              <a:t>Акне</a:t>
            </a:r>
            <a:r>
              <a:rPr lang="uk-UA" dirty="0"/>
              <a:t> — це запальне захворювання сальних залоз і волосяних фолікулів, що проявляється </a:t>
            </a:r>
            <a:r>
              <a:rPr lang="uk-UA" dirty="0" err="1"/>
              <a:t>висипаннями</a:t>
            </a:r>
            <a:r>
              <a:rPr lang="uk-UA" dirty="0"/>
              <a:t> на шкірі (прищами). Причини: гормональні зміни, неправильний догляд за шкірою. Лікування: комплексний підхід із використанням косметичних і медикаментозних засобів.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085787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A518F-17B6-069D-7900-4AC097C1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0" name="Picture 2" descr="Лечение угревой сыпи, стадии лечения акне">
            <a:extLst>
              <a:ext uri="{FF2B5EF4-FFF2-40B4-BE49-F238E27FC236}">
                <a16:creationId xmlns:a16="http://schemas.microsoft.com/office/drawing/2014/main" id="{2CA03445-BD15-6637-8837-99501A4B38C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8086"/>
            <a:ext cx="8579296" cy="5351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4458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4D28F0-7D79-4884-B1A9-F6901003D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024" y="260648"/>
            <a:ext cx="8229600" cy="108012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br>
              <a:rPr lang="uk-UA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uk-UA" sz="2800" b="1" dirty="0">
                <a:solidFill>
                  <a:schemeClr val="bg1"/>
                </a:solidFill>
                <a:latin typeface="Comic Sans MS" panose="030F0702030302020204" pitchFamily="66" charset="0"/>
              </a:rPr>
              <a:t>ЗАХОДИ ПРОФІЛАКТИ ШКІРНИХ ЗАХВОРЮВАНЬ</a:t>
            </a:r>
            <a:br>
              <a:rPr lang="uk-UA" sz="3600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endParaRPr lang="ru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latin typeface="Comic Sans MS" panose="030F0702030302020204" pitchFamily="66" charset="0"/>
              </a:rPr>
              <a:t>раціональне харчування;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latin typeface="Comic Sans MS" panose="030F0702030302020204" pitchFamily="66" charset="0"/>
              </a:rPr>
              <a:t>перебувати на свіжому повітрі;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latin typeface="Comic Sans MS" panose="030F0702030302020204" pitchFamily="66" charset="0"/>
              </a:rPr>
              <a:t>загартовувати організм;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latin typeface="Comic Sans MS" panose="030F0702030302020204" pitchFamily="66" charset="0"/>
              </a:rPr>
              <a:t>дотримання заходів гігієни. 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137463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9"/>
            <a:ext cx="8229600" cy="11430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sz="3200" b="1" dirty="0">
                <a:solidFill>
                  <a:schemeClr val="bg1"/>
                </a:solidFill>
                <a:latin typeface="Comic Sans MS" panose="030F0702030302020204" pitchFamily="66" charset="0"/>
              </a:rPr>
              <a:t>ЗАХОДИ ГІГІЄНИ ДЛЯ ПРОФІЛАКТИКИ ШКІРНИХ ЗАХВОРЮВАНЬ</a:t>
            </a:r>
            <a:endParaRPr lang="uk-UA" sz="32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7638"/>
            <a:ext cx="8928992" cy="516572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uk-UA" sz="2000" b="1" dirty="0"/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щодня приймати гарячий душ або ванну;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догляд за волоссям;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догляд за нігтями;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носити чистий та зручний одяг і відповідне взуття;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періодично міняти постільну білизну;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постільна білизна повинна бути з натурального волокна: бавовняна, вовняна, бамбукова, шовкова;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правильно підбирати косметику;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уникати контакту з хворими;</a:t>
            </a:r>
          </a:p>
          <a:p>
            <a:pPr marL="0" indent="0">
              <a:buNone/>
            </a:pPr>
            <a:r>
              <a:rPr lang="uk-UA" sz="2400" b="1" dirty="0">
                <a:latin typeface="Comic Sans MS" panose="030F0702030302020204" pitchFamily="66" charset="0"/>
              </a:rPr>
              <a:t>• не користуватися чужими речами: гребінцем, рушником тощо;</a:t>
            </a:r>
          </a:p>
          <a:p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1302029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47" y="-26644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1956804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uk-UA" b="1" dirty="0">
                <a:solidFill>
                  <a:schemeClr val="bg1"/>
                </a:solidFill>
                <a:latin typeface="Comic Sans MS" panose="030F0702030302020204" pitchFamily="66" charset="0"/>
              </a:rPr>
              <a:t>Перша допомога при </a:t>
            </a:r>
            <a:r>
              <a:rPr lang="uk-UA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опіках</a:t>
            </a:r>
            <a:endParaRPr lang="uk-UA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32859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sz="3800" b="1" dirty="0">
                <a:latin typeface="Comic Sans MS" panose="030F0702030302020204" pitchFamily="66" charset="0"/>
              </a:rPr>
              <a:t>При опіках першого або другого ступеня: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— охолодити місце опіку прохолодною водою протягом 10–20 хвилин; при хімічних опіках — швидко видалити хімічну речовину з ураженої поверхні, знизити концентрацію її залишків на шкірі за рахунок інтенсивного промивання водою;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— після охолодження (промивання) накрити пошкоджену ділянку чистою вологою серветкою;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— не слід спеціально проколювати пухирі; якщо пухирі розірвались, накласти стерильну пов’язку.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 </a:t>
            </a:r>
            <a:r>
              <a:rPr lang="uk-UA" sz="3800" b="1" dirty="0">
                <a:latin typeface="Comic Sans MS" panose="030F0702030302020204" pitchFamily="66" charset="0"/>
              </a:rPr>
              <a:t>При опіках третього або четвертого ступеня</a:t>
            </a:r>
            <a:r>
              <a:rPr lang="uk-UA" sz="38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— накрити місце опіку стерильною серветкою;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— за наявності ознак шоку дати постраждалому протишоковий препарат;</a:t>
            </a:r>
          </a:p>
          <a:p>
            <a:pPr marL="0" indent="0">
              <a:buNone/>
            </a:pPr>
            <a:r>
              <a:rPr lang="uk-UA" sz="3800" dirty="0">
                <a:latin typeface="Comic Sans MS" panose="030F0702030302020204" pitchFamily="66" charset="0"/>
              </a:rPr>
              <a:t> Не використовувати при опіках мазі, гелі та інші засоби до прибуття бригади швидкої медичної допомоги.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7504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39" y="-99392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925973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bg1"/>
                </a:solidFill>
                <a:latin typeface="Comic Sans MS" panose="030F0702030302020204" pitchFamily="66" charset="0"/>
              </a:rPr>
              <a:t>Перша допомога при обмороженні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>
            <a:normAutofit fontScale="92500" lnSpcReduction="20000"/>
          </a:bodyPr>
          <a:lstStyle/>
          <a:p>
            <a:r>
              <a:rPr lang="uk-UA" sz="2400" dirty="0">
                <a:latin typeface="Comic Sans MS" panose="030F0702030302020204" pitchFamily="66" charset="0"/>
              </a:rPr>
              <a:t>При обмороженні </a:t>
            </a:r>
            <a:r>
              <a:rPr lang="uk-UA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І</a:t>
            </a:r>
            <a:r>
              <a:rPr lang="uk-UA" sz="2400" dirty="0">
                <a:latin typeface="Comic Sans MS" panose="030F0702030302020204" pitchFamily="66" charset="0"/>
              </a:rPr>
              <a:t> ступеню, ділянки тіла, що охолоджені, необхідно зігріти до почервоніння теплими руками, легким масажем, розтиранням тканиною з вовни, диханням, а потім накласти ватно-марлеву пов’язку.</a:t>
            </a:r>
          </a:p>
          <a:p>
            <a:r>
              <a:rPr lang="uk-UA" sz="2400" dirty="0">
                <a:latin typeface="Comic Sans MS" panose="030F0702030302020204" pitchFamily="66" charset="0"/>
              </a:rPr>
              <a:t>При обмороженні </a:t>
            </a:r>
            <a:r>
              <a:rPr lang="en-US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II-IV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uk-UA" sz="2400" dirty="0">
                <a:latin typeface="Comic Sans MS" panose="030F0702030302020204" pitchFamily="66" charset="0"/>
              </a:rPr>
              <a:t>ступеню швидке зігрівання, масаж або розтирання не робіть. Слід накласти на уражену поверхню </a:t>
            </a:r>
            <a:r>
              <a:rPr lang="uk-UA" sz="2400" dirty="0" err="1">
                <a:latin typeface="Comic Sans MS" panose="030F0702030302020204" pitchFamily="66" charset="0"/>
              </a:rPr>
              <a:t>теплоізолюючу</a:t>
            </a:r>
            <a:r>
              <a:rPr lang="uk-UA" sz="2400" dirty="0">
                <a:latin typeface="Comic Sans MS" panose="030F0702030302020204" pitchFamily="66" charset="0"/>
              </a:rPr>
              <a:t> пов’язку (шар марлі, товстий шар вати, знов шар марлі, а зверху клейонку або прогумовану тканину).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9DC02C-3244-40B4-80BF-5F8960B81C62}"/>
              </a:ext>
            </a:extLst>
          </p:cNvPr>
          <p:cNvSpPr txBox="1"/>
          <p:nvPr/>
        </p:nvSpPr>
        <p:spPr>
          <a:xfrm>
            <a:off x="251520" y="5662394"/>
            <a:ext cx="86409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При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обмороженнях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другого і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третього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ступеня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потерпілого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треба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якомога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швидше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доставити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 в </a:t>
            </a:r>
            <a:r>
              <a:rPr lang="ru-RU" sz="2400" b="0" i="0" dirty="0" err="1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лікарню</a:t>
            </a:r>
            <a:r>
              <a:rPr lang="ru-RU" b="0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.</a:t>
            </a:r>
            <a:endParaRPr lang="ru-UA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ED7919-C0E0-4339-AE26-10C54B0B3D79}"/>
              </a:ext>
            </a:extLst>
          </p:cNvPr>
          <p:cNvSpPr txBox="1"/>
          <p:nvPr/>
        </p:nvSpPr>
        <p:spPr>
          <a:xfrm>
            <a:off x="179512" y="4581129"/>
            <a:ext cx="87849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Не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можна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розтирати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ушкоджені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місця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снігом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жорсткої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тканиною,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оскільки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їх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можна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ще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більше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травмувати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. Заборонено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відкривати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sz="2000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пухирі</a:t>
            </a:r>
            <a:r>
              <a:rPr lang="ru-RU" sz="2000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.</a:t>
            </a:r>
            <a:endParaRPr lang="ru-UA" sz="2000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8552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F8146B-D649-46C2-9390-EB953F49D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565"/>
            <a:ext cx="82296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>
                <a:latin typeface="Comic Sans MS" panose="030F0702030302020204" pitchFamily="66" charset="0"/>
              </a:rPr>
              <a:t>Перша </a:t>
            </a:r>
            <a:r>
              <a:rPr lang="ru-RU" sz="3200" b="1" dirty="0" err="1">
                <a:latin typeface="Comic Sans MS" panose="030F0702030302020204" pitchFamily="66" charset="0"/>
              </a:rPr>
              <a:t>допомога</a:t>
            </a:r>
            <a:r>
              <a:rPr lang="ru-RU" sz="3200" b="1" dirty="0">
                <a:latin typeface="Comic Sans MS" panose="030F0702030302020204" pitchFamily="66" charset="0"/>
              </a:rPr>
              <a:t> при </a:t>
            </a:r>
            <a:r>
              <a:rPr lang="ru-RU" sz="3200" b="1" dirty="0" err="1">
                <a:latin typeface="Comic Sans MS" panose="030F0702030302020204" pitchFamily="66" charset="0"/>
              </a:rPr>
              <a:t>теплових</a:t>
            </a:r>
            <a:r>
              <a:rPr lang="ru-RU" sz="3200" b="1" dirty="0">
                <a:latin typeface="Comic Sans MS" panose="030F0702030302020204" pitchFamily="66" charset="0"/>
              </a:rPr>
              <a:t> і </a:t>
            </a:r>
            <a:r>
              <a:rPr lang="ru-RU" sz="3200" b="1" dirty="0" err="1">
                <a:latin typeface="Comic Sans MS" panose="030F0702030302020204" pitchFamily="66" charset="0"/>
              </a:rPr>
              <a:t>сонячних</a:t>
            </a:r>
            <a:r>
              <a:rPr lang="ru-RU" sz="3200" b="1" dirty="0">
                <a:latin typeface="Comic Sans MS" panose="030F0702030302020204" pitchFamily="66" charset="0"/>
              </a:rPr>
              <a:t> ударах</a:t>
            </a:r>
            <a:endParaRPr lang="ru-UA" sz="3200" b="1" dirty="0"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377" y="2639255"/>
            <a:ext cx="4321623" cy="2661953"/>
          </a:xfrm>
        </p:spPr>
        <p:txBody>
          <a:bodyPr>
            <a:normAutofit fontScale="25000" lnSpcReduction="20000"/>
          </a:bodyPr>
          <a:lstStyle/>
          <a:p>
            <a:endParaRPr lang="ru-RU" dirty="0">
              <a:latin typeface="Comic Sans MS" panose="030F0702030302020204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перевести (перенести) з жаркого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приміщення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у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затінене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прохолодне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місце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забезпечити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приплив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свіжого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повітря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покласти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так,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щоб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голова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була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вище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тулуба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розстібнути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одяг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,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що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стискає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дихання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покласти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на голову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холодний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предмет,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обличчя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і груди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змочити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холодною водою;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дати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понюхати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</a:t>
            </a:r>
            <a:r>
              <a:rPr lang="ru-RU" sz="64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нашатирний</a:t>
            </a:r>
            <a:r>
              <a:rPr lang="ru-RU" sz="64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спирт.</a:t>
            </a:r>
          </a:p>
          <a:p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BA454C-88E1-4F66-8595-4FC848F358D6}"/>
              </a:ext>
            </a:extLst>
          </p:cNvPr>
          <p:cNvSpPr txBox="1"/>
          <p:nvPr/>
        </p:nvSpPr>
        <p:spPr>
          <a:xfrm>
            <a:off x="251520" y="1161928"/>
            <a:ext cx="82296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При тепловому 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або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сонячному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ударах 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відбувається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приплив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крові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до 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мозку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,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потерпілий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відчуває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раптову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слабкість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головний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біль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блювотний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позив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нестачу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повітря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потемніння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в очах, </a:t>
            </a:r>
            <a:r>
              <a:rPr lang="ru-RU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підвищення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дихання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та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серцевого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ритму,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підвищення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температури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тіла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до 38-40 С та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може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знепритомніти</a:t>
            </a:r>
            <a:r>
              <a:rPr lang="ru-RU" sz="1800" b="1" dirty="0">
                <a:solidFill>
                  <a:srgbClr val="0070C0"/>
                </a:solidFill>
                <a:latin typeface="Comic Sans MS" panose="030F0702030302020204" pitchFamily="66" charset="0"/>
              </a:rPr>
              <a:t>. 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Потерпілого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слід</a:t>
            </a:r>
            <a:r>
              <a:rPr lang="ru-RU" sz="1800" b="1" dirty="0">
                <a:solidFill>
                  <a:srgbClr val="002060"/>
                </a:solidFill>
                <a:latin typeface="Comic Sans MS" panose="030F0702030302020204" pitchFamily="66" charset="0"/>
              </a:rPr>
              <a:t>: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EA7CDA2-8804-4B20-9B45-346F00370C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2454" y="3088032"/>
            <a:ext cx="4141695" cy="281542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5ECC99-5763-40B7-9BE9-C460D100EA4A}"/>
              </a:ext>
            </a:extLst>
          </p:cNvPr>
          <p:cNvSpPr txBox="1"/>
          <p:nvPr/>
        </p:nvSpPr>
        <p:spPr>
          <a:xfrm>
            <a:off x="107504" y="5978847"/>
            <a:ext cx="85966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0" i="0" dirty="0">
                <a:solidFill>
                  <a:srgbClr val="4E4E3F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При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зупинці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дихання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і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втрати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пульсу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необхідно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робити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штучне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дихання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і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непрямий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масаж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серця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і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негайно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викликати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швидку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допомогу</a:t>
            </a:r>
            <a:r>
              <a:rPr lang="ru-RU" b="1" i="0" dirty="0">
                <a:solidFill>
                  <a:srgbClr val="00B0F0"/>
                </a:solidFill>
                <a:effectLst/>
                <a:latin typeface="Comic Sans MS" panose="030F0702030302020204" pitchFamily="66" charset="0"/>
              </a:rPr>
              <a:t>.</a:t>
            </a:r>
            <a:endParaRPr lang="ru-UA" b="1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05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818FEB5-57B4-4B8E-AD52-7A5DB95A4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>
              <a:buNone/>
            </a:pPr>
            <a:endParaRPr lang="ru-RU" b="1" i="0" dirty="0">
              <a:solidFill>
                <a:srgbClr val="FF0000"/>
              </a:solidFill>
              <a:effectLst/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ru-RU" b="1" i="0" dirty="0">
                <a:solidFill>
                  <a:srgbClr val="FF0000"/>
                </a:solidFill>
                <a:effectLst/>
                <a:latin typeface="Comic Sans MS" panose="030F0702030302020204" pitchFamily="66" charset="0"/>
              </a:rPr>
              <a:t>ЗАХВОРЮВАННЯ ШКІРИ</a:t>
            </a: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 -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хворобливі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зміни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шкіри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та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її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похідних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що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, на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відміну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від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інших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захворювань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,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мають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зовнішні</a:t>
            </a:r>
            <a:r>
              <a:rPr lang="ru-RU" b="0" i="0" dirty="0">
                <a:solidFill>
                  <a:srgbClr val="002060"/>
                </a:solidFill>
                <a:effectLst/>
                <a:latin typeface="Comic Sans MS" panose="030F0702030302020204" pitchFamily="66" charset="0"/>
              </a:rPr>
              <a:t> прояви. 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На </a:t>
            </a:r>
            <a:r>
              <a:rPr lang="ru-RU" b="0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шкірні</a:t>
            </a: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захворювання</a:t>
            </a: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страждає</a:t>
            </a: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близько</a:t>
            </a: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 22 % </a:t>
            </a:r>
            <a:r>
              <a:rPr lang="ru-RU" b="0" i="0" dirty="0" err="1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населення</a:t>
            </a:r>
            <a:r>
              <a:rPr lang="ru-RU" b="0" i="0" dirty="0">
                <a:solidFill>
                  <a:srgbClr val="292B2C"/>
                </a:solidFill>
                <a:effectLst/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endParaRPr lang="ru-RU" b="0" i="0" dirty="0">
              <a:solidFill>
                <a:srgbClr val="0070C0"/>
              </a:solidFill>
              <a:effectLst/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ru-RU" b="0" i="0" dirty="0" err="1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Шкірні</a:t>
            </a:r>
            <a:r>
              <a:rPr lang="ru-RU" b="0" i="0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захворювання</a:t>
            </a:r>
            <a:r>
              <a:rPr lang="ru-RU" b="0" i="0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0" i="0" dirty="0" err="1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вивчає</a:t>
            </a:r>
            <a:r>
              <a:rPr lang="ru-RU" b="0" i="0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lang="ru-RU" b="1" i="0" dirty="0" err="1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дерматологія</a:t>
            </a:r>
            <a:r>
              <a:rPr lang="ru-RU" b="1" i="0" dirty="0">
                <a:solidFill>
                  <a:srgbClr val="0070C0"/>
                </a:solidFill>
                <a:effectLst/>
                <a:latin typeface="Comic Sans MS" panose="030F0702030302020204" pitchFamily="66" charset="0"/>
              </a:rPr>
              <a:t>.</a:t>
            </a:r>
            <a:endParaRPr lang="ru-UA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633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D68A01-C403-5B58-2DFA-C53484F72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Причини захворювань шкіри</a:t>
            </a:r>
            <a:br>
              <a:rPr lang="uk-UA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A137AD0-01CE-0868-B9A0-7C61C2560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Інфекції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бактерії, віруси, гриби.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Алергічні реакції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на хімічні речовини, їжу, медикаменти.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Механічні фактори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травми, тертя, опіки.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Гормональні порушення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підлітковий вік, ендокринні захворювання.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Неправильний догляд за шкірою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uk-UA" sz="1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Зниження імунітету</a:t>
            </a:r>
            <a:r>
              <a:rPr lang="uk-UA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77917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4317</TotalTime>
  <Words>944</Words>
  <Application>Microsoft Office PowerPoint</Application>
  <PresentationFormat>Екран (4:3)</PresentationFormat>
  <Paragraphs>95</Paragraphs>
  <Slides>26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26</vt:i4>
      </vt:variant>
    </vt:vector>
  </HeadingPairs>
  <TitlesOfParts>
    <vt:vector size="35" baseType="lpstr">
      <vt:lpstr>Aptos</vt:lpstr>
      <vt:lpstr>Arial</vt:lpstr>
      <vt:lpstr>Calibri</vt:lpstr>
      <vt:lpstr>Comic Sans MS</vt:lpstr>
      <vt:lpstr>Open Sans</vt:lpstr>
      <vt:lpstr>Symbol</vt:lpstr>
      <vt:lpstr>Times New Roman</vt:lpstr>
      <vt:lpstr>Wingdings</vt:lpstr>
      <vt:lpstr>Тема Office</vt:lpstr>
      <vt:lpstr>Терморегуляція. Захворювання шкіри та їх профілактика.  Перша допомога при термічних пошкодженнях шкіри,тепловому та сонячному ударі.</vt:lpstr>
      <vt:lpstr>Терморегуляція – здатність теплокровних організмів підтримувати на сталому рівні температуру тіла незалежно від змін температури навколишнього середовища</vt:lpstr>
      <vt:lpstr>Презентація PowerPoint</vt:lpstr>
      <vt:lpstr>Перша допомога при опіках</vt:lpstr>
      <vt:lpstr>Презентація PowerPoint</vt:lpstr>
      <vt:lpstr>Перша допомога при обмороженні</vt:lpstr>
      <vt:lpstr>Перша допомога при теплових і сонячних ударах</vt:lpstr>
      <vt:lpstr>Презентація PowerPoint</vt:lpstr>
      <vt:lpstr>Причини захворювань шкіри </vt:lpstr>
      <vt:lpstr>Акне (вугровий висип) </vt:lpstr>
      <vt:lpstr>Дерматит </vt:lpstr>
      <vt:lpstr>Дерматит</vt:lpstr>
      <vt:lpstr>Мікози (грибкові захворювання) </vt:lpstr>
      <vt:lpstr>Мікоз</vt:lpstr>
      <vt:lpstr>Короста </vt:lpstr>
      <vt:lpstr>Короста</vt:lpstr>
      <vt:lpstr>Псоріаз </vt:lpstr>
      <vt:lpstr>Презентація PowerPoint</vt:lpstr>
      <vt:lpstr>Вітіліго </vt:lpstr>
      <vt:lpstr>Вітиліго</vt:lpstr>
      <vt:lpstr>Педикульоз </vt:lpstr>
      <vt:lpstr>Педикульоз</vt:lpstr>
      <vt:lpstr>Акне </vt:lpstr>
      <vt:lpstr>Презентація PowerPoint</vt:lpstr>
      <vt:lpstr> ЗАХОДИ ПРОФІЛАКТИ ШКІРНИХ ЗАХВОРЮВАНЬ </vt:lpstr>
      <vt:lpstr>ЗАХОДИ ГІГІЄНИ ДЛЯ ПРОФІЛАКТИКИ ШКІРНИХ ЗАХВОРЮВАНЬ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Захворювання шкіри та їх профілактика.  Перша допомога при термічних пошкодженнях шкіри (опіки, обмороження), тепловому та сонячному ударі.</dc:title>
  <dc:creator>Владимир</dc:creator>
  <cp:lastModifiedBy>Алла Моліцька</cp:lastModifiedBy>
  <cp:revision>12</cp:revision>
  <dcterms:created xsi:type="dcterms:W3CDTF">2020-02-19T17:14:21Z</dcterms:created>
  <dcterms:modified xsi:type="dcterms:W3CDTF">2024-12-11T19:10:25Z</dcterms:modified>
</cp:coreProperties>
</file>