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8" r:id="rId3"/>
    <p:sldId id="259" r:id="rId4"/>
    <p:sldId id="260" r:id="rId5"/>
    <p:sldId id="264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C5CAD-927B-4DAA-97C7-94AE60FB3C0B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C5CAD-927B-4DAA-97C7-94AE60FB3C0B}" type="datetimeFigureOut">
              <a:rPr lang="ru-RU" smtClean="0"/>
              <a:pPr/>
              <a:t>16.12.2024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E90A7-963A-4965-B91F-F37D68380D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rogress21.com.ua/ua/solar-collectors/operating-principle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5984" y="2214554"/>
            <a:ext cx="4457704" cy="1470025"/>
          </a:xfrm>
        </p:spPr>
        <p:txBody>
          <a:bodyPr/>
          <a:lstStyle/>
          <a:p>
            <a:r>
              <a:rPr lang="uk-UA" dirty="0" smtClean="0"/>
              <a:t>Навчальний </a:t>
            </a:r>
            <a:r>
              <a:rPr lang="uk-UA" dirty="0" err="1" smtClean="0"/>
              <a:t>проєкт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5984" y="3857628"/>
            <a:ext cx="6072230" cy="1752600"/>
          </a:xfrm>
        </p:spPr>
        <p:txBody>
          <a:bodyPr/>
          <a:lstStyle/>
          <a:p>
            <a:r>
              <a:rPr lang="ru-RU" dirty="0" smtClean="0"/>
              <a:t>Теплов</a:t>
            </a:r>
            <a:r>
              <a:rPr lang="uk-UA" dirty="0" smtClean="0"/>
              <a:t>і явища </a:t>
            </a:r>
            <a:endParaRPr lang="ru-RU" dirty="0"/>
          </a:p>
        </p:txBody>
      </p:sp>
      <p:pic>
        <p:nvPicPr>
          <p:cNvPr id="1026" name="Picture 2" descr="C:\Documents and Settings\Учитель\Рабочий стол\орнаменти\kir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0" y="-142900"/>
            <a:ext cx="7000892" cy="2643183"/>
          </a:xfrm>
          <a:prstGeom prst="rect">
            <a:avLst/>
          </a:prstGeom>
          <a:noFill/>
          <a:effectLst>
            <a:softEdge rad="63500"/>
          </a:effectLst>
        </p:spPr>
      </p:pic>
      <p:pic>
        <p:nvPicPr>
          <p:cNvPr id="1027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400000">
            <a:off x="1854600" y="4069164"/>
            <a:ext cx="934236" cy="4643438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6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400000">
            <a:off x="6390882" y="4104882"/>
            <a:ext cx="934236" cy="4572001"/>
          </a:xfrm>
          <a:prstGeom prst="rect">
            <a:avLst/>
          </a:prstGeom>
          <a:noFill/>
          <a:effectLst>
            <a:softEdge rad="3175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4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357562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sp>
        <p:nvSpPr>
          <p:cNvPr id="5" name="TextBox 4"/>
          <p:cNvSpPr txBox="1"/>
          <p:nvPr/>
        </p:nvSpPr>
        <p:spPr>
          <a:xfrm>
            <a:off x="2000232" y="857232"/>
            <a:ext cx="650085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u="sng" dirty="0" err="1" smtClean="0"/>
              <a:t>Види</a:t>
            </a:r>
            <a:r>
              <a:rPr lang="ru-RU" sz="4800" b="1" u="sng" dirty="0" smtClean="0"/>
              <a:t> </a:t>
            </a:r>
            <a:r>
              <a:rPr lang="ru-RU" sz="4800" b="1" u="sng" dirty="0" err="1" smtClean="0"/>
              <a:t>проєктів</a:t>
            </a:r>
            <a:r>
              <a:rPr lang="ru-RU" sz="4800" b="1" u="sng" dirty="0" smtClean="0"/>
              <a:t>:</a:t>
            </a:r>
            <a:endParaRPr lang="ru-RU" sz="4800" b="1" dirty="0" smtClean="0"/>
          </a:p>
          <a:p>
            <a:r>
              <a:rPr lang="ru-RU" sz="4800" dirty="0" smtClean="0"/>
              <a:t>·</a:t>
            </a:r>
            <a:r>
              <a:rPr lang="ru-RU" dirty="0" smtClean="0"/>
              <a:t>         	       </a:t>
            </a:r>
            <a:r>
              <a:rPr lang="ru-RU" sz="4800" dirty="0" err="1" smtClean="0"/>
              <a:t>Дослідницькі</a:t>
            </a:r>
            <a:r>
              <a:rPr lang="ru-RU" sz="4800" dirty="0" smtClean="0"/>
              <a:t>;</a:t>
            </a:r>
          </a:p>
          <a:p>
            <a:r>
              <a:rPr lang="ru-RU" sz="4800" dirty="0" smtClean="0"/>
              <a:t>·        </a:t>
            </a:r>
            <a:r>
              <a:rPr lang="ru-RU" sz="4800" dirty="0" err="1" smtClean="0"/>
              <a:t>Творчі</a:t>
            </a:r>
            <a:r>
              <a:rPr lang="ru-RU" sz="4800" dirty="0" smtClean="0"/>
              <a:t>;</a:t>
            </a:r>
          </a:p>
          <a:p>
            <a:r>
              <a:rPr lang="ru-RU" sz="4800" dirty="0" smtClean="0"/>
              <a:t>·        </a:t>
            </a:r>
            <a:r>
              <a:rPr lang="ru-RU" sz="4800" dirty="0" err="1" smtClean="0"/>
              <a:t>Ігрові</a:t>
            </a:r>
            <a:r>
              <a:rPr lang="ru-RU" sz="4800" dirty="0" smtClean="0"/>
              <a:t>;</a:t>
            </a:r>
          </a:p>
          <a:p>
            <a:r>
              <a:rPr lang="ru-RU" sz="4800" dirty="0" smtClean="0"/>
              <a:t>·        </a:t>
            </a:r>
            <a:r>
              <a:rPr lang="ru-RU" sz="4800" dirty="0" err="1" smtClean="0"/>
              <a:t>Інформаційні</a:t>
            </a:r>
            <a:r>
              <a:rPr lang="ru-RU" sz="48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042" y="428605"/>
            <a:ext cx="750095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600" b="1" u="sng" dirty="0" err="1" smtClean="0"/>
              <a:t>Етапи</a:t>
            </a:r>
            <a:r>
              <a:rPr lang="ru-RU" sz="4600" b="1" u="sng" dirty="0" smtClean="0"/>
              <a:t> </a:t>
            </a:r>
            <a:r>
              <a:rPr lang="ru-RU" sz="4600" b="1" u="sng" dirty="0" err="1" smtClean="0"/>
              <a:t>роботи</a:t>
            </a:r>
            <a:r>
              <a:rPr lang="ru-RU" sz="4600" b="1" u="sng" dirty="0" smtClean="0"/>
              <a:t> над </a:t>
            </a:r>
            <a:r>
              <a:rPr lang="ru-RU" sz="4600" b="1" u="sng" dirty="0" err="1" smtClean="0"/>
              <a:t>проєктом</a:t>
            </a:r>
            <a:r>
              <a:rPr lang="ru-RU" sz="4600" b="1" u="sng" dirty="0" smtClean="0"/>
              <a:t>:</a:t>
            </a:r>
            <a:endParaRPr lang="ru-RU" sz="4600" b="1" dirty="0" smtClean="0"/>
          </a:p>
          <a:p>
            <a:r>
              <a:rPr lang="ru-RU" sz="4600" dirty="0" smtClean="0"/>
              <a:t>1.</a:t>
            </a:r>
            <a:r>
              <a:rPr lang="ru-RU" dirty="0" smtClean="0"/>
              <a:t>   </a:t>
            </a:r>
            <a:r>
              <a:rPr lang="ru-RU" sz="4600" dirty="0" smtClean="0"/>
              <a:t>  </a:t>
            </a:r>
            <a:r>
              <a:rPr lang="ru-RU" sz="4600" dirty="0" err="1" smtClean="0"/>
              <a:t>Сформувати</a:t>
            </a:r>
            <a:r>
              <a:rPr lang="ru-RU" sz="4600" dirty="0" smtClean="0"/>
              <a:t> мету </a:t>
            </a:r>
            <a:r>
              <a:rPr lang="ru-RU" sz="4600" dirty="0" err="1" smtClean="0"/>
              <a:t>проєкту</a:t>
            </a:r>
            <a:r>
              <a:rPr lang="ru-RU" sz="4600" dirty="0" smtClean="0"/>
              <a:t>.</a:t>
            </a:r>
          </a:p>
          <a:p>
            <a:r>
              <a:rPr lang="ru-RU" sz="4600" dirty="0" smtClean="0"/>
              <a:t>2.     </a:t>
            </a:r>
            <a:r>
              <a:rPr lang="ru-RU" sz="4600" dirty="0" err="1" smtClean="0"/>
              <a:t>Вибрати</a:t>
            </a:r>
            <a:r>
              <a:rPr lang="ru-RU" sz="4600" dirty="0" smtClean="0"/>
              <a:t> </a:t>
            </a:r>
            <a:r>
              <a:rPr lang="ru-RU" sz="4600" dirty="0" err="1" smtClean="0"/>
              <a:t>методи</a:t>
            </a:r>
            <a:r>
              <a:rPr lang="ru-RU" sz="4600" dirty="0" smtClean="0"/>
              <a:t> </a:t>
            </a:r>
            <a:r>
              <a:rPr lang="ru-RU" sz="4600" dirty="0" err="1" smtClean="0"/>
              <a:t>отримання</a:t>
            </a:r>
            <a:r>
              <a:rPr lang="ru-RU" sz="4600" dirty="0" smtClean="0"/>
              <a:t> та </a:t>
            </a:r>
            <a:r>
              <a:rPr lang="ru-RU" sz="4600" dirty="0" err="1" smtClean="0"/>
              <a:t>обробки</a:t>
            </a:r>
            <a:r>
              <a:rPr lang="ru-RU" sz="4600" dirty="0" smtClean="0"/>
              <a:t> </a:t>
            </a:r>
            <a:r>
              <a:rPr lang="ru-RU" sz="4600" dirty="0" err="1" smtClean="0"/>
              <a:t>результатів</a:t>
            </a:r>
            <a:r>
              <a:rPr lang="ru-RU" sz="4600" dirty="0" smtClean="0"/>
              <a:t>.</a:t>
            </a:r>
          </a:p>
          <a:p>
            <a:r>
              <a:rPr lang="ru-RU" sz="4600" dirty="0" smtClean="0"/>
              <a:t>3.     Результат </a:t>
            </a:r>
            <a:r>
              <a:rPr lang="ru-RU" sz="4600" dirty="0" err="1" smtClean="0"/>
              <a:t>роботи</a:t>
            </a:r>
            <a:r>
              <a:rPr lang="ru-RU" sz="4600" dirty="0" smtClean="0"/>
              <a:t>.</a:t>
            </a:r>
          </a:p>
          <a:p>
            <a:r>
              <a:rPr lang="ru-RU" sz="4600" dirty="0" smtClean="0"/>
              <a:t>4.     </a:t>
            </a:r>
            <a:r>
              <a:rPr lang="ru-RU" sz="4600" dirty="0" err="1" smtClean="0"/>
              <a:t>Захист</a:t>
            </a:r>
            <a:r>
              <a:rPr lang="ru-RU" sz="4600" dirty="0" smtClean="0"/>
              <a:t> </a:t>
            </a:r>
            <a:r>
              <a:rPr lang="ru-RU" sz="4600" dirty="0" err="1" smtClean="0"/>
              <a:t>проєкту</a:t>
            </a:r>
            <a:r>
              <a:rPr lang="ru-RU" sz="4600" dirty="0" smtClean="0"/>
              <a:t> (</a:t>
            </a:r>
            <a:r>
              <a:rPr lang="ru-RU" sz="4600" dirty="0" err="1" smtClean="0"/>
              <a:t>презентація</a:t>
            </a:r>
            <a:r>
              <a:rPr lang="ru-RU" sz="4600" dirty="0" smtClean="0"/>
              <a:t>).</a:t>
            </a:r>
          </a:p>
          <a:p>
            <a:endParaRPr lang="ru-RU" dirty="0"/>
          </a:p>
        </p:txBody>
      </p:sp>
      <p:pic>
        <p:nvPicPr>
          <p:cNvPr id="3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4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357562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4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357562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sp>
        <p:nvSpPr>
          <p:cNvPr id="5" name="TextBox 4"/>
          <p:cNvSpPr txBox="1"/>
          <p:nvPr/>
        </p:nvSpPr>
        <p:spPr>
          <a:xfrm>
            <a:off x="1785918" y="500042"/>
            <a:ext cx="69294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 err="1" smtClean="0"/>
              <a:t>Проєкт</a:t>
            </a:r>
            <a:r>
              <a:rPr lang="uk-UA" b="1" i="1" dirty="0" smtClean="0"/>
              <a:t>.</a:t>
            </a:r>
            <a:r>
              <a:rPr lang="uk-UA" dirty="0" smtClean="0"/>
              <a:t> </a:t>
            </a:r>
            <a:r>
              <a:rPr lang="uk-UA" b="1" dirty="0" err="1" smtClean="0"/>
              <a:t>Енергозбережувальні</a:t>
            </a:r>
            <a:r>
              <a:rPr lang="uk-UA" b="1" dirty="0" smtClean="0"/>
              <a:t> технології.</a:t>
            </a:r>
            <a:endParaRPr lang="ru-RU" dirty="0" smtClean="0"/>
          </a:p>
          <a:p>
            <a:r>
              <a:rPr lang="uk-UA" i="1" dirty="0" smtClean="0"/>
              <a:t>Можливі об’єкти дослідження: </a:t>
            </a:r>
            <a:r>
              <a:rPr lang="uk-UA" dirty="0" smtClean="0"/>
              <a:t>альтернативні джерела енергії, </a:t>
            </a:r>
            <a:r>
              <a:rPr lang="uk-UA" dirty="0" err="1" smtClean="0"/>
              <a:t>теплоізолюючі</a:t>
            </a:r>
            <a:r>
              <a:rPr lang="uk-UA" dirty="0" smtClean="0"/>
              <a:t> матеріали, віконні системи.</a:t>
            </a:r>
            <a:endParaRPr lang="ru-RU" dirty="0" smtClean="0"/>
          </a:p>
          <a:p>
            <a:r>
              <a:rPr lang="uk-UA" i="1" dirty="0" smtClean="0"/>
              <a:t>Ключові питання (проблема):</a:t>
            </a:r>
            <a:endParaRPr lang="ru-RU" dirty="0" smtClean="0"/>
          </a:p>
          <a:p>
            <a:r>
              <a:rPr lang="uk-UA" dirty="0" smtClean="0"/>
              <a:t>·   Шляхи втрат теплової енергії.</a:t>
            </a:r>
            <a:endParaRPr lang="ru-RU" dirty="0" smtClean="0"/>
          </a:p>
          <a:p>
            <a:r>
              <a:rPr lang="uk-UA" dirty="0" smtClean="0"/>
              <a:t>·   Прості способи збереження теплової енергії.</a:t>
            </a:r>
            <a:endParaRPr lang="ru-RU" dirty="0" smtClean="0"/>
          </a:p>
          <a:p>
            <a:r>
              <a:rPr lang="uk-UA" dirty="0" smtClean="0"/>
              <a:t>·   Використання певної енергозберігаючої технології.</a:t>
            </a:r>
            <a:endParaRPr lang="ru-RU" dirty="0" smtClean="0"/>
          </a:p>
          <a:p>
            <a:r>
              <a:rPr lang="uk-UA" dirty="0" smtClean="0"/>
              <a:t>·     Джерела інформації.</a:t>
            </a:r>
            <a:endParaRPr lang="ru-RU" dirty="0" smtClean="0"/>
          </a:p>
          <a:p>
            <a:r>
              <a:rPr lang="uk-UA" i="1" dirty="0" smtClean="0"/>
              <a:t>Ресурси:</a:t>
            </a:r>
            <a:r>
              <a:rPr lang="uk-UA" dirty="0" smtClean="0"/>
              <a:t> </a:t>
            </a:r>
            <a:r>
              <a:rPr lang="uk-UA" dirty="0" smtClean="0">
                <a:hlinkClick r:id="rId3"/>
              </a:rPr>
              <a:t>http://progress21.com.ua/ua/solar-collectors/operating-principle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3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357562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sp>
        <p:nvSpPr>
          <p:cNvPr id="4" name="TextBox 3"/>
          <p:cNvSpPr txBox="1"/>
          <p:nvPr/>
        </p:nvSpPr>
        <p:spPr>
          <a:xfrm>
            <a:off x="1714480" y="357166"/>
            <a:ext cx="71438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 smtClean="0"/>
              <a:t>Титульний лист:</a:t>
            </a:r>
          </a:p>
          <a:p>
            <a:pPr algn="ctr"/>
            <a:r>
              <a:rPr lang="uk-UA" dirty="0" smtClean="0"/>
              <a:t>Комунальний заклад </a:t>
            </a:r>
            <a:r>
              <a:rPr lang="uk-UA" dirty="0" err="1" smtClean="0"/>
              <a:t>“Зіньківщинський</a:t>
            </a:r>
            <a:r>
              <a:rPr lang="uk-UA" dirty="0" smtClean="0"/>
              <a:t> </a:t>
            </a:r>
            <a:r>
              <a:rPr lang="uk-UA" dirty="0" err="1" smtClean="0"/>
              <a:t>ліцей”</a:t>
            </a:r>
            <a:r>
              <a:rPr lang="uk-UA" dirty="0" smtClean="0"/>
              <a:t> </a:t>
            </a:r>
          </a:p>
          <a:p>
            <a:pPr algn="ctr"/>
            <a:r>
              <a:rPr lang="uk-UA" dirty="0" smtClean="0"/>
              <a:t>Зачепилівської селищної ради </a:t>
            </a:r>
            <a:r>
              <a:rPr lang="uk-UA" dirty="0" err="1" smtClean="0"/>
              <a:t>Берестинського</a:t>
            </a:r>
            <a:r>
              <a:rPr lang="uk-UA" dirty="0" smtClean="0"/>
              <a:t> </a:t>
            </a:r>
            <a:r>
              <a:rPr lang="uk-UA" dirty="0" smtClean="0"/>
              <a:t>району </a:t>
            </a:r>
          </a:p>
          <a:p>
            <a:pPr algn="ctr"/>
            <a:r>
              <a:rPr lang="uk-UA" dirty="0" smtClean="0"/>
              <a:t>Харківської області</a:t>
            </a:r>
          </a:p>
          <a:p>
            <a:pPr algn="ctr"/>
            <a:endParaRPr lang="uk-UA" dirty="0" smtClean="0"/>
          </a:p>
          <a:p>
            <a:pPr algn="ctr"/>
            <a:endParaRPr lang="uk-UA" dirty="0" smtClean="0"/>
          </a:p>
          <a:p>
            <a:pPr algn="ctr"/>
            <a:endParaRPr lang="uk-UA" dirty="0" smtClean="0"/>
          </a:p>
          <a:p>
            <a:pPr algn="ctr"/>
            <a:r>
              <a:rPr lang="uk-UA" b="1" dirty="0" smtClean="0"/>
              <a:t>Навчальний </a:t>
            </a:r>
            <a:r>
              <a:rPr lang="uk-UA" b="1" dirty="0" err="1" smtClean="0"/>
              <a:t>проєкт</a:t>
            </a:r>
            <a:r>
              <a:rPr lang="uk-UA" b="1" dirty="0" smtClean="0"/>
              <a:t> з фізики</a:t>
            </a:r>
            <a:endParaRPr lang="ru-RU" dirty="0" smtClean="0"/>
          </a:p>
          <a:p>
            <a:pPr algn="ctr"/>
            <a:r>
              <a:rPr lang="uk-UA" b="1" dirty="0" smtClean="0"/>
              <a:t>на тему</a:t>
            </a:r>
            <a:endParaRPr lang="ru-RU" dirty="0" smtClean="0"/>
          </a:p>
          <a:p>
            <a:pPr algn="ctr"/>
            <a:r>
              <a:rPr lang="uk-UA" b="1" dirty="0" smtClean="0"/>
              <a:t>«Тема </a:t>
            </a:r>
            <a:r>
              <a:rPr lang="uk-UA" b="1" dirty="0" err="1" smtClean="0"/>
              <a:t>проєкту</a:t>
            </a:r>
            <a:r>
              <a:rPr lang="uk-UA" b="1" dirty="0" smtClean="0"/>
              <a:t>»</a:t>
            </a:r>
          </a:p>
          <a:p>
            <a:pPr algn="ctr"/>
            <a:endParaRPr lang="uk-UA" b="1" dirty="0" smtClean="0"/>
          </a:p>
          <a:p>
            <a:endParaRPr lang="uk-UA" dirty="0" smtClean="0"/>
          </a:p>
          <a:p>
            <a:r>
              <a:rPr lang="uk-UA" dirty="0" smtClean="0"/>
              <a:t>					Виконав (</a:t>
            </a:r>
            <a:r>
              <a:rPr lang="uk-UA" dirty="0" err="1" smtClean="0"/>
              <a:t>ла</a:t>
            </a:r>
            <a:r>
              <a:rPr lang="uk-UA" dirty="0" smtClean="0"/>
              <a:t>):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uk-UA" dirty="0" smtClean="0"/>
              <a:t>					Керівник:</a:t>
            </a:r>
            <a:endParaRPr lang="ru-RU" dirty="0" smtClean="0"/>
          </a:p>
          <a:p>
            <a:r>
              <a:rPr lang="uk-UA" dirty="0" smtClean="0"/>
              <a:t>					</a:t>
            </a:r>
            <a:r>
              <a:rPr lang="uk-UA" dirty="0" err="1" smtClean="0"/>
              <a:t>Ямнюк</a:t>
            </a:r>
            <a:r>
              <a:rPr lang="uk-UA" dirty="0" smtClean="0"/>
              <a:t> Наталія 						Олексіївна, вчитель 					фізики</a:t>
            </a:r>
          </a:p>
          <a:p>
            <a:endParaRPr lang="uk-UA" dirty="0" smtClean="0"/>
          </a:p>
          <a:p>
            <a:pPr algn="ctr"/>
            <a:r>
              <a:rPr lang="uk-UA" dirty="0" err="1" smtClean="0"/>
              <a:t>Зіньківщина</a:t>
            </a:r>
            <a:r>
              <a:rPr lang="uk-UA" dirty="0" smtClean="0"/>
              <a:t> </a:t>
            </a:r>
            <a:r>
              <a:rPr lang="uk-UA" dirty="0" smtClean="0"/>
              <a:t>2024</a:t>
            </a:r>
            <a:endParaRPr lang="ru-RU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3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357562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sp>
        <p:nvSpPr>
          <p:cNvPr id="4" name="TextBox 3"/>
          <p:cNvSpPr txBox="1"/>
          <p:nvPr/>
        </p:nvSpPr>
        <p:spPr>
          <a:xfrm>
            <a:off x="1857356" y="785794"/>
            <a:ext cx="671517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b="1" dirty="0" smtClean="0"/>
              <a:t>Тема.</a:t>
            </a:r>
            <a:endParaRPr lang="ru-RU" sz="2200" dirty="0" smtClean="0"/>
          </a:p>
          <a:p>
            <a:r>
              <a:rPr lang="uk-UA" sz="2200" dirty="0" smtClean="0"/>
              <a:t>Мета. (З’ясувати, створити, дослідити, перевірити)</a:t>
            </a:r>
            <a:endParaRPr lang="ru-RU" sz="2200" dirty="0" smtClean="0"/>
          </a:p>
          <a:p>
            <a:r>
              <a:rPr lang="uk-UA" sz="2200" dirty="0" smtClean="0"/>
              <a:t>Завдання:</a:t>
            </a:r>
            <a:endParaRPr lang="ru-RU" sz="2200" dirty="0" smtClean="0"/>
          </a:p>
          <a:p>
            <a:r>
              <a:rPr lang="uk-UA" sz="2200" dirty="0" smtClean="0"/>
              <a:t>1.</a:t>
            </a:r>
            <a:endParaRPr lang="ru-RU" sz="2200" dirty="0" smtClean="0"/>
          </a:p>
          <a:p>
            <a:r>
              <a:rPr lang="uk-UA" sz="2200" dirty="0" smtClean="0"/>
              <a:t>2. …</a:t>
            </a:r>
            <a:endParaRPr lang="ru-RU" sz="2200" dirty="0" smtClean="0"/>
          </a:p>
          <a:p>
            <a:r>
              <a:rPr lang="uk-UA" sz="2200" dirty="0" smtClean="0"/>
              <a:t>Об’єкт дослідження:</a:t>
            </a:r>
            <a:endParaRPr lang="ru-RU" sz="2200" dirty="0" smtClean="0"/>
          </a:p>
          <a:p>
            <a:r>
              <a:rPr lang="uk-UA" sz="2200" dirty="0" smtClean="0"/>
              <a:t>Очікуваний результат.</a:t>
            </a:r>
            <a:endParaRPr lang="ru-RU" sz="2200" dirty="0" smtClean="0"/>
          </a:p>
          <a:p>
            <a:r>
              <a:rPr lang="uk-UA" sz="2200" dirty="0" smtClean="0"/>
              <a:t>Умови дослідження: (природні, лабораторні)</a:t>
            </a:r>
            <a:endParaRPr lang="ru-RU" sz="2200" dirty="0" smtClean="0"/>
          </a:p>
          <a:p>
            <a:r>
              <a:rPr lang="uk-UA" sz="2200" dirty="0" smtClean="0"/>
              <a:t>Ресурси:</a:t>
            </a:r>
            <a:endParaRPr lang="ru-RU" sz="2200" dirty="0" smtClean="0"/>
          </a:p>
          <a:p>
            <a:r>
              <a:rPr lang="uk-UA" sz="2200" dirty="0" smtClean="0"/>
              <a:t>Термін виконання (години, тижні)</a:t>
            </a:r>
            <a:endParaRPr lang="ru-RU" sz="2200" dirty="0" smtClean="0"/>
          </a:p>
          <a:p>
            <a:r>
              <a:rPr lang="uk-UA" sz="2200" dirty="0" smtClean="0"/>
              <a:t>Розподіл обов’язків (для пар та груп)</a:t>
            </a:r>
            <a:endParaRPr lang="ru-RU" sz="2200" dirty="0" smtClean="0"/>
          </a:p>
          <a:p>
            <a:r>
              <a:rPr lang="uk-UA" sz="2200" dirty="0" smtClean="0"/>
              <a:t>(П.І. учня – обов’язково)</a:t>
            </a:r>
            <a:endParaRPr lang="ru-RU" sz="22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480" y="642918"/>
            <a:ext cx="671517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 smtClean="0"/>
              <a:t>План виконання </a:t>
            </a:r>
            <a:r>
              <a:rPr lang="uk-UA" sz="3600" b="1" dirty="0" err="1" smtClean="0"/>
              <a:t>проєкту</a:t>
            </a:r>
            <a:r>
              <a:rPr lang="uk-UA" sz="3600" b="1" dirty="0" smtClean="0"/>
              <a:t>.</a:t>
            </a:r>
            <a:endParaRPr lang="ru-RU" sz="3600" dirty="0" smtClean="0"/>
          </a:p>
          <a:p>
            <a:r>
              <a:rPr lang="uk-UA" sz="2200" dirty="0" smtClean="0"/>
              <a:t>(коротко заплановані етапи виконання)</a:t>
            </a:r>
            <a:endParaRPr lang="ru-RU" sz="2200" dirty="0" smtClean="0"/>
          </a:p>
          <a:p>
            <a:r>
              <a:rPr lang="uk-UA" sz="2200" dirty="0" smtClean="0"/>
              <a:t>1.          Обрання теми та визначення головної мети та постановка завдань.</a:t>
            </a:r>
            <a:endParaRPr lang="ru-RU" sz="2200" dirty="0" smtClean="0"/>
          </a:p>
          <a:p>
            <a:r>
              <a:rPr lang="uk-UA" sz="2200" dirty="0" smtClean="0"/>
              <a:t>2.          Збір інформації</a:t>
            </a:r>
            <a:endParaRPr lang="ru-RU" sz="2200" dirty="0" smtClean="0"/>
          </a:p>
          <a:p>
            <a:r>
              <a:rPr lang="uk-UA" sz="2200" dirty="0" smtClean="0"/>
              <a:t>3.          Виконання </a:t>
            </a:r>
            <a:r>
              <a:rPr lang="uk-UA" sz="2200" dirty="0" err="1" smtClean="0"/>
              <a:t>проєкту</a:t>
            </a:r>
            <a:r>
              <a:rPr lang="uk-UA" sz="2200" dirty="0" smtClean="0"/>
              <a:t>.</a:t>
            </a:r>
            <a:endParaRPr lang="ru-RU" sz="2200" dirty="0" smtClean="0"/>
          </a:p>
          <a:p>
            <a:r>
              <a:rPr lang="uk-UA" sz="2200" dirty="0" smtClean="0"/>
              <a:t>3.1.   Опрацювання інформації.</a:t>
            </a:r>
            <a:endParaRPr lang="ru-RU" sz="2200" dirty="0" smtClean="0"/>
          </a:p>
          <a:p>
            <a:r>
              <a:rPr lang="uk-UA" sz="2200" dirty="0" smtClean="0"/>
              <a:t>3.2.   Проведення експерименту</a:t>
            </a:r>
            <a:endParaRPr lang="ru-RU" sz="2200" dirty="0" smtClean="0"/>
          </a:p>
          <a:p>
            <a:r>
              <a:rPr lang="uk-UA" sz="2200" dirty="0" smtClean="0"/>
              <a:t>4.          Оформлення роботи.</a:t>
            </a:r>
            <a:endParaRPr lang="ru-RU" sz="2200" dirty="0" smtClean="0"/>
          </a:p>
          <a:p>
            <a:r>
              <a:rPr lang="uk-UA" sz="2200" dirty="0" smtClean="0"/>
              <a:t>5.          Захист </a:t>
            </a:r>
            <a:r>
              <a:rPr lang="uk-UA" sz="2200" dirty="0" err="1" smtClean="0"/>
              <a:t>проєкту</a:t>
            </a:r>
            <a:r>
              <a:rPr lang="uk-UA" sz="2200" dirty="0" smtClean="0"/>
              <a:t> у вигляді …(плакату, </a:t>
            </a:r>
            <a:r>
              <a:rPr lang="uk-UA" sz="2200" dirty="0" err="1" smtClean="0"/>
              <a:t>комп</a:t>
            </a:r>
            <a:r>
              <a:rPr lang="en-US" sz="2200" dirty="0" smtClean="0"/>
              <a:t>’</a:t>
            </a:r>
            <a:r>
              <a:rPr lang="uk-UA" sz="2200" dirty="0" err="1" smtClean="0"/>
              <a:t>ютерної</a:t>
            </a:r>
            <a:r>
              <a:rPr lang="uk-UA" sz="2200" dirty="0" smtClean="0"/>
              <a:t>  презентації, розповіді, демонстрації)</a:t>
            </a:r>
            <a:endParaRPr lang="ru-RU" sz="2200" dirty="0" smtClean="0"/>
          </a:p>
          <a:p>
            <a:endParaRPr lang="ru-RU" dirty="0"/>
          </a:p>
        </p:txBody>
      </p:sp>
      <p:pic>
        <p:nvPicPr>
          <p:cNvPr id="3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643042" cy="3500438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4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357562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3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357562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sp>
        <p:nvSpPr>
          <p:cNvPr id="4" name="TextBox 3"/>
          <p:cNvSpPr txBox="1"/>
          <p:nvPr/>
        </p:nvSpPr>
        <p:spPr>
          <a:xfrm>
            <a:off x="1714480" y="1142984"/>
            <a:ext cx="700092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b="1" dirty="0" smtClean="0"/>
              <a:t>Вступ</a:t>
            </a:r>
            <a:endParaRPr lang="ru-RU" sz="2200" dirty="0" smtClean="0"/>
          </a:p>
          <a:p>
            <a:r>
              <a:rPr lang="uk-UA" sz="2200" dirty="0" smtClean="0"/>
              <a:t>Я (Ми) обрав(</a:t>
            </a:r>
            <a:r>
              <a:rPr lang="uk-UA" sz="2200" dirty="0" err="1" smtClean="0"/>
              <a:t>ли</a:t>
            </a:r>
            <a:r>
              <a:rPr lang="uk-UA" sz="2200" dirty="0" smtClean="0"/>
              <a:t>) тему тому, що …</a:t>
            </a:r>
            <a:endParaRPr lang="ru-RU" sz="2200" dirty="0" smtClean="0"/>
          </a:p>
          <a:p>
            <a:r>
              <a:rPr lang="uk-UA" sz="2200" dirty="0" smtClean="0"/>
              <a:t>Мета та завдання були поставленні для того, щоб з’ясувати …</a:t>
            </a:r>
            <a:endParaRPr lang="ru-RU" sz="2200" dirty="0" smtClean="0"/>
          </a:p>
          <a:p>
            <a:r>
              <a:rPr lang="uk-UA" sz="2200" dirty="0" smtClean="0"/>
              <a:t>Інформацію знаходили з джерел:   </a:t>
            </a:r>
            <a:endParaRPr lang="ru-RU" sz="2200" dirty="0" smtClean="0"/>
          </a:p>
          <a:p>
            <a:r>
              <a:rPr lang="uk-UA" sz="2200" b="1" dirty="0" smtClean="0"/>
              <a:t>Основна частина:</a:t>
            </a:r>
            <a:endParaRPr lang="ru-RU" sz="2200" dirty="0" smtClean="0"/>
          </a:p>
          <a:p>
            <a:r>
              <a:rPr lang="uk-UA" sz="2200" dirty="0" smtClean="0"/>
              <a:t>Ми розпочали роботу з того, що вияснили, …</a:t>
            </a:r>
            <a:endParaRPr lang="ru-RU" sz="2200" dirty="0" smtClean="0"/>
          </a:p>
          <a:p>
            <a:r>
              <a:rPr lang="uk-UA" sz="2200" dirty="0" smtClean="0"/>
              <a:t>Приступили до …</a:t>
            </a:r>
            <a:endParaRPr lang="ru-RU" sz="2200" dirty="0" smtClean="0"/>
          </a:p>
          <a:p>
            <a:r>
              <a:rPr lang="uk-UA" sz="2200" dirty="0" smtClean="0"/>
              <a:t>Результати зафіксували …</a:t>
            </a:r>
            <a:endParaRPr lang="ru-RU" sz="2200" dirty="0" smtClean="0"/>
          </a:p>
          <a:p>
            <a:r>
              <a:rPr lang="uk-UA" sz="2200" dirty="0" smtClean="0"/>
              <a:t>Досягнули  (не досягнули, частково досягнули) мети, оскільки …</a:t>
            </a:r>
            <a:endParaRPr lang="ru-RU" sz="2200" dirty="0" smtClean="0"/>
          </a:p>
          <a:p>
            <a:r>
              <a:rPr lang="uk-UA" sz="2200" b="1" dirty="0" smtClean="0"/>
              <a:t>Висновок</a:t>
            </a:r>
            <a:endParaRPr lang="ru-RU" sz="22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pic>
        <p:nvPicPr>
          <p:cNvPr id="3" name="Picture 3" descr="C:\Documents and Settings\Учитель\Рабочий стол\орнаменти\Урок10рис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5"/>
              </a:clrFrom>
              <a:clrTo>
                <a:srgbClr val="F8FA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357562"/>
            <a:ext cx="1785918" cy="3500438"/>
          </a:xfrm>
          <a:prstGeom prst="rect">
            <a:avLst/>
          </a:prstGeom>
          <a:noFill/>
          <a:effectLst>
            <a:softEdge rad="3175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2143108" y="1785926"/>
            <a:ext cx="6072230" cy="157163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oubleWave1">
              <a:avLst/>
            </a:prstTxWarp>
            <a:spAutoFit/>
          </a:bodyPr>
          <a:lstStyle/>
          <a:p>
            <a:pPr algn="ctr"/>
            <a:r>
              <a:rPr lang="uk-UA" sz="5400" b="1" cap="none" spc="0" dirty="0" smtClean="0">
                <a:ln w="17780" cmpd="sng">
                  <a:solidFill>
                    <a:srgbClr val="00B05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Бажаю успіху!!!</a:t>
            </a:r>
            <a:endParaRPr lang="ru-RU" sz="5400" b="1" cap="none" spc="0" dirty="0">
              <a:ln w="17780" cmpd="sng">
                <a:solidFill>
                  <a:srgbClr val="00B05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6386" name="Picture 2" descr="Гифка смайлик гиф картинка, скачать gif на GIF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500438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</Template>
  <TotalTime>32</TotalTime>
  <Words>145</Words>
  <Application>Microsoft Office PowerPoint</Application>
  <PresentationFormat>Экран (4:3)</PresentationFormat>
  <Paragraphs>70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2</vt:lpstr>
      <vt:lpstr>Навчальний проєкт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Навчальний проєкт</dc:title>
  <dc:creator>User</dc:creator>
  <cp:lastModifiedBy>Systema</cp:lastModifiedBy>
  <cp:revision>6</cp:revision>
  <dcterms:created xsi:type="dcterms:W3CDTF">2022-10-03T17:40:11Z</dcterms:created>
  <dcterms:modified xsi:type="dcterms:W3CDTF">2024-12-16T08:39:57Z</dcterms:modified>
</cp:coreProperties>
</file>