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525" r:id="rId3"/>
    <p:sldId id="422" r:id="rId4"/>
    <p:sldId id="2072" r:id="rId5"/>
    <p:sldId id="2079" r:id="rId6"/>
    <p:sldId id="2081" r:id="rId7"/>
    <p:sldId id="2082" r:id="rId8"/>
    <p:sldId id="2083" r:id="rId9"/>
    <p:sldId id="2084" r:id="rId10"/>
    <p:sldId id="2085" r:id="rId11"/>
    <p:sldId id="2086" r:id="rId12"/>
    <p:sldId id="2087" r:id="rId13"/>
    <p:sldId id="2093" r:id="rId14"/>
    <p:sldId id="2088" r:id="rId15"/>
    <p:sldId id="2089" r:id="rId16"/>
    <p:sldId id="2090" r:id="rId17"/>
    <p:sldId id="2091" r:id="rId18"/>
    <p:sldId id="2080" r:id="rId19"/>
    <p:sldId id="1876" r:id="rId20"/>
    <p:sldId id="1995" r:id="rId21"/>
    <p:sldId id="1877" r:id="rId22"/>
    <p:sldId id="1881" r:id="rId23"/>
    <p:sldId id="1804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к" initials="п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5D"/>
    <a:srgbClr val="A2DD27"/>
    <a:srgbClr val="B464EB"/>
    <a:srgbClr val="B262E9"/>
    <a:srgbClr val="5B9BD5"/>
    <a:srgbClr val="F9A832"/>
    <a:srgbClr val="92D050"/>
    <a:srgbClr val="79BA1A"/>
    <a:srgbClr val="8DE0D2"/>
    <a:srgbClr val="BAE5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Помірний стиль 2 –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Помірний стиль 2 –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8B1032C-EA38-4F05-BA0D-38AFFFC7BED3}" styleName="Світлий стиль 3 –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ітлий стиль 2 –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6D9F66E-5EB9-4882-86FB-DCBF35E3C3E4}" styleName="Помірний стиль 4 –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0A1B5D5-9B99-4C35-A422-299274C87663}" styleName="Помірний стиль 1 –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-320" y="-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D86A0-1217-4E7B-9444-3CA2B7EAE60B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782C8-2FDC-4492-87C1-335491D2FD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05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782C8-2FDC-4492-87C1-335491D2FD9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471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782C8-2FDC-4492-87C1-335491D2FD9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869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989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ED74D-05D6-4FA5-A0FE-FCFB5667ECCF}" type="datetime4">
              <a:rPr lang="uk-UA" smtClean="0"/>
              <a:t>14 грудня 2024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16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0754-E3B3-4AE5-8334-5A7D8D99D0DF}" type="datetime4">
              <a:rPr lang="uk-UA" smtClean="0"/>
              <a:t>14 грудня 2024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539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D4D5-8B29-41CC-AD9F-D860F61E6732}" type="datetime4">
              <a:rPr lang="uk-UA" smtClean="0"/>
              <a:t>14 грудня 2024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986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26BE-B476-4F10-92EF-5E8F098F3FFD}" type="datetime4">
              <a:rPr lang="uk-UA" smtClean="0"/>
              <a:t>14 грудня 2024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637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AD0A-BC18-4447-81C4-B70106899EEB}" type="datetime4">
              <a:rPr lang="uk-UA" smtClean="0"/>
              <a:t>14 грудня 2024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277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71C79-03A4-43EF-BF0B-2A1838ED8C3B}" type="datetime4">
              <a:rPr lang="uk-UA" smtClean="0"/>
              <a:t>14 грудня 2024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297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CC2F-78EE-4DAB-AE28-7EE2FCCC9D7F}" type="datetime4">
              <a:rPr lang="uk-UA" smtClean="0"/>
              <a:t>14 грудня 2024 р.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176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6C602-D7B2-436E-A38A-787D03AA4BB5}" type="datetime4">
              <a:rPr lang="uk-UA" smtClean="0"/>
              <a:t>14 грудня 2024 р.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965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CF5C9-C2CE-4824-BBA2-613C7A3A53DD}" type="datetime4">
              <a:rPr lang="uk-UA" smtClean="0"/>
              <a:t>14 грудня 2024 р.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6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204E-09AB-4BA8-9868-771DB87F4C88}" type="datetime4">
              <a:rPr lang="uk-UA" smtClean="0"/>
              <a:t>14 грудня 2024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191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D62B-D05C-4AD1-AE28-D2EA13C2ADAF}" type="datetime4">
              <a:rPr lang="uk-UA" smtClean="0"/>
              <a:t>14 грудня 2024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429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E0679-F8D0-4550-BE94-D8E867DD5806}" type="datetime4">
              <a:rPr lang="uk-UA" smtClean="0"/>
              <a:t>14 грудня 2024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77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ordwall.net/uk/embed/2139ed30a9594f1a88b465ec10002f75?themeId=1&amp;templateId=36&amp;fontStackId=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8123" y="1155409"/>
            <a:ext cx="166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Сьогодн</a:t>
            </a:r>
            <a:r>
              <a:rPr lang="uk-UA" sz="2400" b="1" dirty="0">
                <a:solidFill>
                  <a:schemeClr val="bg1"/>
                </a:solidFill>
              </a:rPr>
              <a:t>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1171157" y="1617074"/>
            <a:ext cx="1756555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400" b="1" smtClean="0">
                <a:solidFill>
                  <a:schemeClr val="bg1"/>
                </a:solidFill>
              </a:rPr>
              <a:pPr algn="ctr"/>
              <a:t>14.12.2024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8B8F9FE-FD7D-4D5E-A4F0-5CB7444DCCD6}"/>
              </a:ext>
            </a:extLst>
          </p:cNvPr>
          <p:cNvSpPr txBox="1"/>
          <p:nvPr/>
        </p:nvSpPr>
        <p:spPr>
          <a:xfrm>
            <a:off x="1218123" y="3068532"/>
            <a:ext cx="1581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№23-24</a:t>
            </a:r>
            <a:endParaRPr lang="ru-RU" sz="36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BD5F42-DCD4-4828-A98A-C0B8D74F6F8F}"/>
              </a:ext>
            </a:extLst>
          </p:cNvPr>
          <p:cNvSpPr txBox="1"/>
          <p:nvPr/>
        </p:nvSpPr>
        <p:spPr>
          <a:xfrm>
            <a:off x="850106" y="368121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Інформатика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A4DECFB-A962-4566-9CF8-1E2DA91E71FB}"/>
              </a:ext>
            </a:extLst>
          </p:cNvPr>
          <p:cNvSpPr txBox="1"/>
          <p:nvPr/>
        </p:nvSpPr>
        <p:spPr>
          <a:xfrm>
            <a:off x="3782721" y="4349358"/>
            <a:ext cx="7726326" cy="2176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3200" b="1" dirty="0">
                <a:solidFill>
                  <a:srgbClr val="0E1E3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Створення віконних проєктів. Засоби створення та редагування тексту проєкту. Пошук та виправлення синтаксичних помилок в готових проєктах</a:t>
            </a:r>
            <a:endParaRPr lang="uk-UA" sz="3200" b="1" dirty="0">
              <a:solidFill>
                <a:srgbClr val="2F3242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4B63C47-4558-18E9-A28F-FE3EC2221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436" y="996687"/>
            <a:ext cx="4438791" cy="2432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367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BE1B09F-D712-54BE-F0C6-4CBB97D5A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A5DCE6C1-9E54-E79D-CA20-C8228392FCFE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243FE7A-DEF3-87C3-C309-889A403269BC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Бульбашка прямої мови: прямокутна з округленими кутами 8">
            <a:extLst>
              <a:ext uri="{FF2B5EF4-FFF2-40B4-BE49-F238E27FC236}">
                <a16:creationId xmlns:a16="http://schemas.microsoft.com/office/drawing/2014/main" xmlns="" id="{DB95D9C4-DDF6-0FFE-7D9E-DDCA8BA4A69B}"/>
              </a:ext>
            </a:extLst>
          </p:cNvPr>
          <p:cNvSpPr/>
          <p:nvPr/>
        </p:nvSpPr>
        <p:spPr>
          <a:xfrm>
            <a:off x="221941" y="1308522"/>
            <a:ext cx="11736279" cy="1477328"/>
          </a:xfrm>
          <a:prstGeom prst="roundRect">
            <a:avLst/>
          </a:prstGeom>
          <a:solidFill>
            <a:srgbClr val="DEFF89"/>
          </a:solidFill>
          <a:ln w="57150">
            <a:solidFill>
              <a:srgbClr val="79B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Для змінення розмірів і положення вікна потрібно використати команду </a:t>
            </a:r>
            <a:r>
              <a:rPr lang="en-US" sz="2000" b="1" dirty="0" err="1">
                <a:solidFill>
                  <a:srgbClr val="FF0000"/>
                </a:solidFill>
              </a:rPr>
              <a:t>root.geometry</a:t>
            </a:r>
            <a:r>
              <a:rPr lang="en-US" sz="2000" b="1" dirty="0">
                <a:solidFill>
                  <a:srgbClr val="FF0000"/>
                </a:solidFill>
              </a:rPr>
              <a:t>(‘&lt;</a:t>
            </a:r>
            <a:r>
              <a:rPr lang="uk-UA" sz="2000" b="1" dirty="0">
                <a:solidFill>
                  <a:srgbClr val="FF0000"/>
                </a:solidFill>
              </a:rPr>
              <a:t>рядок параметрів</a:t>
            </a:r>
            <a:r>
              <a:rPr lang="en-US" sz="2000" b="1" dirty="0">
                <a:solidFill>
                  <a:srgbClr val="FF0000"/>
                </a:solidFill>
              </a:rPr>
              <a:t>&gt;’)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uk-UA" sz="2000" b="1" dirty="0" err="1">
                <a:solidFill>
                  <a:schemeClr val="accent6">
                    <a:lumMod val="50000"/>
                  </a:schemeClr>
                </a:solidFill>
              </a:rPr>
              <a:t>англ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geometry - 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геометрія). У рядку параметрів можна вказати: ширину та висоту вікна, між якими стоїть символ «х», відстань лівої межі вікна від лівої межі екрана та відстань верхньої межі вікна від верхньої межі екрана, перед якими стоять символи «+». 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4DE9CFAB-F4E6-9C48-C11C-11047F8AECD4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Створення віконних проєктів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56554D4-5136-27CC-4B26-35E5F29C6256}"/>
              </a:ext>
            </a:extLst>
          </p:cNvPr>
          <p:cNvSpPr txBox="1"/>
          <p:nvPr/>
        </p:nvSpPr>
        <p:spPr>
          <a:xfrm>
            <a:off x="5677124" y="4684774"/>
            <a:ext cx="6326256" cy="163121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r>
              <a:rPr lang="uk-UA" sz="2000" dirty="0"/>
              <a:t>Так, команда </a:t>
            </a:r>
            <a:r>
              <a:rPr lang="en-US" sz="2000" b="1" dirty="0" err="1">
                <a:solidFill>
                  <a:srgbClr val="FF0000"/>
                </a:solidFill>
              </a:rPr>
              <a:t>root.geometry</a:t>
            </a:r>
            <a:r>
              <a:rPr lang="en-US" sz="2000" b="1" dirty="0">
                <a:solidFill>
                  <a:srgbClr val="FF0000"/>
                </a:solidFill>
              </a:rPr>
              <a:t>(‘600x400+200+100’) </a:t>
            </a:r>
            <a:r>
              <a:rPr lang="uk-UA" sz="2000" dirty="0"/>
              <a:t>установить ширину вікна 600 пікселів, висоту вікна - 400 пікселів, відстань лівої межі вікна від лівої межі екрана - 200 пікселів, відстань верхньої межі вікна від верхньої межі екрана – 100 пікселів.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FAE9BFC-927C-4A85-DFAB-846D65F42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91" y="2980365"/>
            <a:ext cx="4973074" cy="35710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337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A63EF52-D68E-8CE4-06F5-702E44153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27F0DF86-233A-40C2-90C9-22C2D0E8B35C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82DA144-2CCC-85CC-80C2-37854AB7B15D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Бульбашка прямої мови: прямокутна з округленими кутами 8">
            <a:extLst>
              <a:ext uri="{FF2B5EF4-FFF2-40B4-BE49-F238E27FC236}">
                <a16:creationId xmlns:a16="http://schemas.microsoft.com/office/drawing/2014/main" xmlns="" id="{37434F21-FEE2-3D7A-9449-7701FF813AA2}"/>
              </a:ext>
            </a:extLst>
          </p:cNvPr>
          <p:cNvSpPr/>
          <p:nvPr/>
        </p:nvSpPr>
        <p:spPr>
          <a:xfrm>
            <a:off x="5100220" y="1299286"/>
            <a:ext cx="6462584" cy="4445732"/>
          </a:xfrm>
          <a:prstGeom prst="roundRect">
            <a:avLst/>
          </a:prstGeom>
          <a:solidFill>
            <a:srgbClr val="DEFF89"/>
          </a:solidFill>
          <a:ln w="57150">
            <a:solidFill>
              <a:srgbClr val="79B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Зверніть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увагу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! 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У рядку параметрів, що визначає розміри та положення вікна, відсутні пропуски. Команда </a:t>
            </a:r>
            <a:r>
              <a:rPr lang="en-US" sz="2000" b="1" dirty="0" err="1">
                <a:solidFill>
                  <a:srgbClr val="FF0000"/>
                </a:solidFill>
              </a:rPr>
              <a:t>root.geometry</a:t>
            </a:r>
            <a:r>
              <a:rPr lang="en-US" sz="2000" b="1" dirty="0">
                <a:solidFill>
                  <a:srgbClr val="FF0000"/>
                </a:solidFill>
              </a:rPr>
              <a:t>(‘400x250’) 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установить ширину вікна 400 пікселів і висоту вікна - 250 пікселів, а положення вікна не змінить. А якщо виконати команду</a:t>
            </a:r>
            <a:r>
              <a:rPr lang="uk-UA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root.geometry</a:t>
            </a:r>
            <a:r>
              <a:rPr lang="en-US" sz="2000" b="1" dirty="0">
                <a:solidFill>
                  <a:srgbClr val="FF0000"/>
                </a:solidFill>
              </a:rPr>
              <a:t>(‘+300+200’)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то розміри вікна не зміняться, а зміняться лише відстані вікна від лівої та верхньої межі екрана.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6D61AA25-20ED-3EE0-2484-8DEAE198617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Створення віконних проєктів</a:t>
            </a:r>
          </a:p>
        </p:txBody>
      </p:sp>
      <p:pic>
        <p:nvPicPr>
          <p:cNvPr id="4" name="Рисунок 3" descr="Зображення, що містить мультфільм&#10;&#10;Автоматично згенерований опис">
            <a:extLst>
              <a:ext uri="{FF2B5EF4-FFF2-40B4-BE49-F238E27FC236}">
                <a16:creationId xmlns:a16="http://schemas.microsoft.com/office/drawing/2014/main" xmlns="" id="{8177AE7F-F007-1535-C744-1E8265BB9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932" y="620773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6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8FF4A4B-C180-B5F5-CCD8-92DA42E7F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F3A93F72-F378-4098-9019-EA490E9C877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D48FB9A-3842-9282-16B6-A80A65B9F34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Бульбашка прямої мови: прямокутна з округленими кутами 8">
            <a:extLst>
              <a:ext uri="{FF2B5EF4-FFF2-40B4-BE49-F238E27FC236}">
                <a16:creationId xmlns:a16="http://schemas.microsoft.com/office/drawing/2014/main" xmlns="" id="{6F83F28A-10DC-6F34-DBFC-690AB6CFD8D0}"/>
              </a:ext>
            </a:extLst>
          </p:cNvPr>
          <p:cNvSpPr/>
          <p:nvPr/>
        </p:nvSpPr>
        <p:spPr>
          <a:xfrm>
            <a:off x="221941" y="1308522"/>
            <a:ext cx="11736279" cy="1146443"/>
          </a:xfrm>
          <a:prstGeom prst="roundRect">
            <a:avLst/>
          </a:prstGeom>
          <a:solidFill>
            <a:srgbClr val="DEFF89"/>
          </a:solidFill>
          <a:ln w="57150">
            <a:solidFill>
              <a:srgbClr val="79B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Для змінення кольору фону вікна потрібно вказати назву кольору в команді </a:t>
            </a:r>
            <a:r>
              <a:rPr lang="en-US" sz="2000" b="1" dirty="0">
                <a:solidFill>
                  <a:srgbClr val="FF0000"/>
                </a:solidFill>
              </a:rPr>
              <a:t>root[‘</a:t>
            </a:r>
            <a:r>
              <a:rPr lang="en-US" sz="2000" b="1" dirty="0" err="1">
                <a:solidFill>
                  <a:srgbClr val="FF0000"/>
                </a:solidFill>
              </a:rPr>
              <a:t>bg</a:t>
            </a:r>
            <a:r>
              <a:rPr lang="en-US" sz="2000" b="1" dirty="0">
                <a:solidFill>
                  <a:srgbClr val="FF0000"/>
                </a:solidFill>
              </a:rPr>
              <a:t>’]=‘&lt;</a:t>
            </a:r>
            <a:r>
              <a:rPr lang="uk-UA" sz="2000" b="1" dirty="0">
                <a:solidFill>
                  <a:srgbClr val="FF0000"/>
                </a:solidFill>
              </a:rPr>
              <a:t>колір</a:t>
            </a:r>
            <a:r>
              <a:rPr lang="en-US" sz="2000" b="1" dirty="0">
                <a:solidFill>
                  <a:srgbClr val="FF0000"/>
                </a:solidFill>
              </a:rPr>
              <a:t>&gt;’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uk-UA" sz="2000" b="1" dirty="0" err="1">
                <a:solidFill>
                  <a:schemeClr val="accent6">
                    <a:lumMod val="50000"/>
                  </a:schemeClr>
                </a:solidFill>
              </a:rPr>
              <a:t>англ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background - 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фон, тло). Наприклад, після виконання команди </a:t>
            </a:r>
            <a:r>
              <a:rPr lang="en-US" sz="2000" b="1" dirty="0">
                <a:solidFill>
                  <a:srgbClr val="FF0000"/>
                </a:solidFill>
              </a:rPr>
              <a:t>root[‘</a:t>
            </a:r>
            <a:r>
              <a:rPr lang="en-US" sz="2000" b="1" dirty="0" err="1">
                <a:solidFill>
                  <a:srgbClr val="FF0000"/>
                </a:solidFill>
              </a:rPr>
              <a:t>bg</a:t>
            </a:r>
            <a:r>
              <a:rPr lang="en-US" sz="2000" b="1" dirty="0">
                <a:solidFill>
                  <a:srgbClr val="FF0000"/>
                </a:solidFill>
              </a:rPr>
              <a:t>’]=‘yellow’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uk-UA" sz="2000" b="1" dirty="0" err="1">
                <a:solidFill>
                  <a:schemeClr val="accent6">
                    <a:lumMod val="50000"/>
                  </a:schemeClr>
                </a:solidFill>
              </a:rPr>
              <a:t>англ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yellow - 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жовтий) колір фону вікна стане жовтим. На малюнку наведено вигляд вікна після виконання команд: 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850191F1-2593-BE5C-EC19-2B7F23DFFDA3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Створення віконних проєктів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BEEE714-97FF-DBBC-22A0-4198EBFBE51D}"/>
              </a:ext>
            </a:extLst>
          </p:cNvPr>
          <p:cNvSpPr txBox="1"/>
          <p:nvPr/>
        </p:nvSpPr>
        <p:spPr>
          <a:xfrm>
            <a:off x="317936" y="3445112"/>
            <a:ext cx="6232155" cy="25545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/>
              <a:t>from tkinter import</a:t>
            </a:r>
            <a:r>
              <a:rPr lang="uk-UA" sz="3200" b="1" dirty="0"/>
              <a:t>*</a:t>
            </a:r>
          </a:p>
          <a:p>
            <a:r>
              <a:rPr lang="en-US" sz="3200" b="1" dirty="0"/>
              <a:t>root=Tk()</a:t>
            </a:r>
          </a:p>
          <a:p>
            <a:r>
              <a:rPr lang="en-US" sz="3200" b="1" dirty="0"/>
              <a:t>root.title(‘</a:t>
            </a:r>
            <a:r>
              <a:rPr lang="uk-UA" sz="3200" b="1" dirty="0"/>
              <a:t>Мій перший проєкт</a:t>
            </a:r>
            <a:r>
              <a:rPr lang="en-US" sz="3200" b="1" dirty="0"/>
              <a:t>’)</a:t>
            </a:r>
            <a:endParaRPr lang="uk-UA" sz="3200" b="1" dirty="0"/>
          </a:p>
          <a:p>
            <a:r>
              <a:rPr lang="en-US" sz="3200" b="1" dirty="0"/>
              <a:t>root.geometry(‘600x400+200+100’)</a:t>
            </a:r>
          </a:p>
          <a:p>
            <a:r>
              <a:rPr lang="en-US" sz="3200" b="1" dirty="0"/>
              <a:t>root[‘bg’]=‘yellow’</a:t>
            </a:r>
            <a:endParaRPr lang="uk-UA" sz="3200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DB6351C-3BC2-1DFF-1AEC-CAB1655E6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0907" y="2591494"/>
            <a:ext cx="4577631" cy="41052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838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395F0C-FF70-8DE4-B893-132B08721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D6DFCCFE-BB73-D059-0F4F-F4500E20F04E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C17AB19-78C6-0A25-E7D4-63FADEF82E81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Бульбашка прямої мови: прямокутна з округленими кутами 8">
            <a:extLst>
              <a:ext uri="{FF2B5EF4-FFF2-40B4-BE49-F238E27FC236}">
                <a16:creationId xmlns:a16="http://schemas.microsoft.com/office/drawing/2014/main" xmlns="" id="{E414B45D-223D-EB04-70F2-090D2AD4AAC3}"/>
              </a:ext>
            </a:extLst>
          </p:cNvPr>
          <p:cNvSpPr/>
          <p:nvPr/>
        </p:nvSpPr>
        <p:spPr>
          <a:xfrm>
            <a:off x="5149049" y="1551372"/>
            <a:ext cx="6673496" cy="4224190"/>
          </a:xfrm>
          <a:prstGeom prst="roundRect">
            <a:avLst/>
          </a:prstGeom>
          <a:solidFill>
            <a:srgbClr val="DEFF89"/>
          </a:solidFill>
          <a:ln w="57150">
            <a:solidFill>
              <a:srgbClr val="79B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Що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таке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синтаксична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помилка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?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Що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відбувається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якщо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транслятор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виявив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у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проєкті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синтаксичні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помилки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?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Що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повинен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робити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автор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проєкту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за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наявності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ньому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синтаксичних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помилок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832E3864-1A48-D532-79FC-D2FD7C176512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Пригадайте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87AB81E-529F-B298-C03F-69B9A8E7A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9561" y="1082438"/>
            <a:ext cx="5950873" cy="595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7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3D829E-65B7-EAA3-AE42-08954CEA9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87E5BEF3-76C2-7BFA-9086-DD215F1AF795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C9E3DF3-75C1-6A18-9E7F-53797BDB5E71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Бульбашка прямої мови: прямокутна з округленими кутами 8">
            <a:extLst>
              <a:ext uri="{FF2B5EF4-FFF2-40B4-BE49-F238E27FC236}">
                <a16:creationId xmlns:a16="http://schemas.microsoft.com/office/drawing/2014/main" xmlns="" id="{A859F535-29DE-9623-15D1-5772D8A7B6CC}"/>
              </a:ext>
            </a:extLst>
          </p:cNvPr>
          <p:cNvSpPr/>
          <p:nvPr/>
        </p:nvSpPr>
        <p:spPr>
          <a:xfrm>
            <a:off x="5585692" y="1443122"/>
            <a:ext cx="6012604" cy="4353369"/>
          </a:xfrm>
          <a:prstGeom prst="roundRect">
            <a:avLst/>
          </a:prstGeom>
          <a:solidFill>
            <a:srgbClr val="DEFF89"/>
          </a:solidFill>
          <a:ln w="57150">
            <a:solidFill>
              <a:srgbClr val="79B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У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віконних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проєктах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, так само як і в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проєктах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з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вікном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введення-виведення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, за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наявності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тексті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проєкту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синтаксичних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помилок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транслятор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перериває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його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виконання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та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повідомляє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про них.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Усі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синтаксичні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помилки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потрібно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виправити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після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чого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знову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запустити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проєкт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на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виконання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BE161445-59C2-F53E-694A-BFAA435A7712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Засоби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створення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редагування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тексту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проєкту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Зображення, що містить мультфільм, малюнок, ілюстрація, мистецтво&#10;&#10;Автоматично згенерований опис">
            <a:extLst>
              <a:ext uri="{FF2B5EF4-FFF2-40B4-BE49-F238E27FC236}">
                <a16:creationId xmlns:a16="http://schemas.microsoft.com/office/drawing/2014/main" xmlns="" id="{EA734834-783C-EFAD-0292-BD93A6BB7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2308" y="544401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0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F4E4934-ED82-9400-0E32-A93DB299F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54BE80E0-05FE-E133-C6BF-DEB091FDF1F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890F03D-6DE7-CA3B-292D-48287B697069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Бульбашка прямої мови: прямокутна з округленими кутами 8">
            <a:extLst>
              <a:ext uri="{FF2B5EF4-FFF2-40B4-BE49-F238E27FC236}">
                <a16:creationId xmlns:a16="http://schemas.microsoft.com/office/drawing/2014/main" xmlns="" id="{694E9E72-F4C0-D94F-D2BD-BED7438AA18D}"/>
              </a:ext>
            </a:extLst>
          </p:cNvPr>
          <p:cNvSpPr/>
          <p:nvPr/>
        </p:nvSpPr>
        <p:spPr>
          <a:xfrm>
            <a:off x="221941" y="1308522"/>
            <a:ext cx="11736279" cy="751187"/>
          </a:xfrm>
          <a:prstGeom prst="roundRect">
            <a:avLst/>
          </a:prstGeom>
          <a:solidFill>
            <a:srgbClr val="DEFF89"/>
          </a:solidFill>
          <a:ln w="57150">
            <a:solidFill>
              <a:srgbClr val="79B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Середовище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IDLE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має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деякі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засоби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допомоги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під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час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написання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тексту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проєкту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170370FA-90B6-A9AC-3952-3A2EE3D3F3B2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Засоби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створення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редагування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тексту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проєкту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EA5FBBE-1616-698A-FF02-502C6A9F5C9D}"/>
              </a:ext>
            </a:extLst>
          </p:cNvPr>
          <p:cNvSpPr txBox="1"/>
          <p:nvPr/>
        </p:nvSpPr>
        <p:spPr>
          <a:xfrm>
            <a:off x="803564" y="2192149"/>
            <a:ext cx="6096000" cy="1938992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після введення першої або кількох перших літер ключового слова можна натиснути сполучення клавіш </a:t>
            </a:r>
            <a:r>
              <a:rPr lang="en-US" sz="2400" b="1" dirty="0"/>
              <a:t>Ctrl + </a:t>
            </a:r>
            <a:r>
              <a:rPr lang="uk-UA" sz="2400" b="1" dirty="0"/>
              <a:t>Пропуск </a:t>
            </a:r>
            <a:r>
              <a:rPr lang="uk-UA" sz="2400" dirty="0"/>
              <a:t>і відкриється список, з якого можна вибрати потрібне ключове слово;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81058B5-D586-1502-3E87-2F01BEC854F7}"/>
              </a:ext>
            </a:extLst>
          </p:cNvPr>
          <p:cNvSpPr txBox="1"/>
          <p:nvPr/>
        </p:nvSpPr>
        <p:spPr>
          <a:xfrm>
            <a:off x="1839286" y="4448308"/>
            <a:ext cx="9546135" cy="830997"/>
          </a:xfrm>
          <a:prstGeom prst="rect">
            <a:avLst/>
          </a:prstGeom>
          <a:solidFill>
            <a:srgbClr val="92D050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після введення імені функції та відкриваючої дужки автоматично виводиться підказка, які аргументи можуть бути у цієї функції;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51D392F-7A48-E483-3118-943F0ED18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357" y="2192149"/>
            <a:ext cx="1575811" cy="2011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D55EA9A-03E7-ADBE-ADD2-9A224EE9D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901" y="5685355"/>
            <a:ext cx="6791325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213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  <p:bldP spid="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06AA5B-E220-D88E-FBAB-28E9A317A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1EEB2F7C-ED3B-6D10-6E6F-6A691945B581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87CCB8A-A20B-23C4-4545-C024D80F5D16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Бульбашка прямої мови: прямокутна з округленими кутами 8">
            <a:extLst>
              <a:ext uri="{FF2B5EF4-FFF2-40B4-BE49-F238E27FC236}">
                <a16:creationId xmlns:a16="http://schemas.microsoft.com/office/drawing/2014/main" xmlns="" id="{72169031-8229-6A9E-E5B6-FD081C998E62}"/>
              </a:ext>
            </a:extLst>
          </p:cNvPr>
          <p:cNvSpPr/>
          <p:nvPr/>
        </p:nvSpPr>
        <p:spPr>
          <a:xfrm>
            <a:off x="221941" y="1308523"/>
            <a:ext cx="11736279" cy="732714"/>
          </a:xfrm>
          <a:prstGeom prst="roundRect">
            <a:avLst/>
          </a:prstGeom>
          <a:solidFill>
            <a:srgbClr val="DEFF89"/>
          </a:solidFill>
          <a:ln w="57150">
            <a:solidFill>
              <a:srgbClr val="79B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</a:rPr>
              <a:t>Продовження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B0D59614-676F-CCBA-12D8-06A877B73C28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Засоби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створення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редагування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тексту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проєкту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B5D9550-4C17-7CDD-17A2-EC76B98D9825}"/>
              </a:ext>
            </a:extLst>
          </p:cNvPr>
          <p:cNvSpPr txBox="1"/>
          <p:nvPr/>
        </p:nvSpPr>
        <p:spPr>
          <a:xfrm>
            <a:off x="527339" y="2556125"/>
            <a:ext cx="6096000" cy="1938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/>
              <a:t>після введення у виразі закриваючої дужки на секунду підсвічується частина виразу до відповідної відкриваючої дужки, щоб можна було перевірити, чи всі дужки у виразі закриті;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372FAA-07C3-3E1C-5458-F97B45466CD6}"/>
              </a:ext>
            </a:extLst>
          </p:cNvPr>
          <p:cNvSpPr txBox="1"/>
          <p:nvPr/>
        </p:nvSpPr>
        <p:spPr>
          <a:xfrm>
            <a:off x="4143376" y="5113270"/>
            <a:ext cx="6991926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система автоматично </a:t>
            </a:r>
            <a:r>
              <a:rPr lang="ru-RU" sz="2400" dirty="0" err="1"/>
              <a:t>розставляє</a:t>
            </a:r>
            <a:r>
              <a:rPr lang="ru-RU" sz="2400" dirty="0"/>
              <a:t> в </a:t>
            </a:r>
            <a:r>
              <a:rPr lang="ru-RU" sz="2400" dirty="0" err="1"/>
              <a:t>потрібних</a:t>
            </a:r>
            <a:r>
              <a:rPr lang="ru-RU" sz="2400" dirty="0"/>
              <a:t> </a:t>
            </a:r>
            <a:r>
              <a:rPr lang="ru-RU" sz="2400" dirty="0" err="1"/>
              <a:t>місцях</a:t>
            </a:r>
            <a:r>
              <a:rPr lang="ru-RU" sz="2400" dirty="0"/>
              <a:t> тексту </a:t>
            </a:r>
            <a:r>
              <a:rPr lang="ru-RU" sz="2400" dirty="0" err="1"/>
              <a:t>проєкту</a:t>
            </a:r>
            <a:r>
              <a:rPr lang="ru-RU" sz="2400" dirty="0"/>
              <a:t> </a:t>
            </a:r>
            <a:r>
              <a:rPr lang="ru-RU" sz="2400" dirty="0" err="1"/>
              <a:t>відступи</a:t>
            </a:r>
            <a:r>
              <a:rPr lang="ru-RU" sz="2400" dirty="0"/>
              <a:t> </a:t>
            </a:r>
            <a:r>
              <a:rPr lang="ru-RU" sz="2400" dirty="0" err="1"/>
              <a:t>після</a:t>
            </a:r>
            <a:r>
              <a:rPr lang="ru-RU" sz="2400" dirty="0"/>
              <a:t> </a:t>
            </a:r>
            <a:r>
              <a:rPr lang="ru-RU" sz="2400" dirty="0" err="1"/>
              <a:t>рядків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завершуються</a:t>
            </a:r>
            <a:r>
              <a:rPr lang="ru-RU" sz="2400" dirty="0"/>
              <a:t> символом </a:t>
            </a:r>
            <a:r>
              <a:rPr lang="ru-RU" sz="2400" b="1" dirty="0" err="1"/>
              <a:t>двокрапка</a:t>
            </a:r>
            <a:r>
              <a:rPr lang="ru-RU" sz="2400" b="1" dirty="0"/>
              <a:t> (:) </a:t>
            </a:r>
            <a:r>
              <a:rPr lang="ru-RU" sz="2400" dirty="0"/>
              <a:t>та </a:t>
            </a:r>
            <a:r>
              <a:rPr lang="ru-RU" sz="2400" dirty="0" err="1"/>
              <a:t>ін</a:t>
            </a:r>
            <a:r>
              <a:rPr lang="ru-RU" sz="2400" dirty="0"/>
              <a:t>.</a:t>
            </a:r>
            <a:endParaRPr lang="uk-UA" sz="2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3164DE1-C253-4E6E-7ADB-9ECD29D38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611" y="3233737"/>
            <a:ext cx="4210050" cy="390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608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  <p:bldP spid="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75A1447-71E7-415B-EBBB-2E9090596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B0D77EAB-620D-B19E-90B8-FBB5753A724C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F16604E-902B-39F5-DABA-72C8D2A8B56D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Бульбашка прямої мови: прямокутна з округленими кутами 8">
            <a:extLst>
              <a:ext uri="{FF2B5EF4-FFF2-40B4-BE49-F238E27FC236}">
                <a16:creationId xmlns:a16="http://schemas.microsoft.com/office/drawing/2014/main" xmlns="" id="{9EF671B3-A664-AAD7-50C9-80700B592251}"/>
              </a:ext>
            </a:extLst>
          </p:cNvPr>
          <p:cNvSpPr/>
          <p:nvPr/>
        </p:nvSpPr>
        <p:spPr>
          <a:xfrm>
            <a:off x="221941" y="1308522"/>
            <a:ext cx="11736279" cy="2349078"/>
          </a:xfrm>
          <a:prstGeom prst="roundRect">
            <a:avLst/>
          </a:prstGeom>
          <a:solidFill>
            <a:srgbClr val="DEFF89"/>
          </a:solidFill>
          <a:ln w="57150">
            <a:solidFill>
              <a:srgbClr val="79B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+mj-lt"/>
              <a:buAutoNum type="arabicPeriod"/>
            </a:pP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Які переваги та недоліки віконних проєктів порівняно з </a:t>
            </a:r>
            <a:r>
              <a:rPr lang="uk-UA" sz="2400" b="1" dirty="0" err="1">
                <a:solidFill>
                  <a:schemeClr val="accent6">
                    <a:lumMod val="50000"/>
                  </a:schemeClr>
                </a:solidFill>
              </a:rPr>
              <a:t>проєктами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, у яких використовується тільки вікно введення-виведення?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У чому переваги та недоліки середовищ візуальної розробки проєктів порівняно із середовищами невізуальної розробки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C4E01029-55A4-B07B-1FDB-830C505B63A3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Обговоріть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зробіть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висновки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Громадське обговорення проєкту професійного стандарту (перегляд)  «Агломератник»">
            <a:extLst>
              <a:ext uri="{FF2B5EF4-FFF2-40B4-BE49-F238E27FC236}">
                <a16:creationId xmlns:a16="http://schemas.microsoft.com/office/drawing/2014/main" xmlns="" id="{B15BFF00-DF1E-EAC9-CDB4-2DD3FFB39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314" y="3971385"/>
            <a:ext cx="4647371" cy="2701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35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7" name="Гімнастика для очей №9">
            <a:hlinkClick r:id="" action="ppaction://media"/>
            <a:extLst>
              <a:ext uri="{FF2B5EF4-FFF2-40B4-BE49-F238E27FC236}">
                <a16:creationId xmlns:a16="http://schemas.microsoft.com/office/drawing/2014/main" xmlns="" id="{8F1D326D-CF20-4E45-B778-67B35ED0B3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918" b="918"/>
          <a:stretch/>
        </p:blipFill>
        <p:spPr>
          <a:xfrm>
            <a:off x="0" y="-1729"/>
            <a:ext cx="12195074" cy="685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8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xmlns="" id="{4725D47A-5A3C-4115-B704-44C8FB604C56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Працюємо за комп’ютером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07C31C4-864B-4569-8E0B-63A01E2A54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t="18750" r="8160" b="26250"/>
          <a:stretch/>
        </p:blipFill>
        <p:spPr>
          <a:xfrm>
            <a:off x="312929" y="2386607"/>
            <a:ext cx="3681179" cy="2628652"/>
          </a:xfrm>
          <a:prstGeom prst="rect">
            <a:avLst/>
          </a:prstGeom>
        </p:spPr>
      </p:pic>
      <p:sp>
        <p:nvSpPr>
          <p:cNvPr id="10" name="Дата 1">
            <a:extLst>
              <a:ext uri="{FF2B5EF4-FFF2-40B4-BE49-F238E27FC236}">
                <a16:creationId xmlns:a16="http://schemas.microsoft.com/office/drawing/2014/main" xmlns="" id="{CDA4C1A8-0038-4B00-84C5-B998A4A1E1EF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7EDAD03-6050-43B0-84D5-BC4A2159686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xmlns="" id="{473F4160-7D2D-4E7E-B259-2C21A1866C7E}"/>
              </a:ext>
            </a:extLst>
          </p:cNvPr>
          <p:cNvSpPr/>
          <p:nvPr/>
        </p:nvSpPr>
        <p:spPr>
          <a:xfrm>
            <a:off x="4365523" y="1324209"/>
            <a:ext cx="7513548" cy="5248028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2F324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uk-U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інструкційною карткою</a:t>
            </a:r>
          </a:p>
        </p:txBody>
      </p:sp>
    </p:spTree>
    <p:extLst>
      <p:ext uri="{BB962C8B-B14F-4D97-AF65-F5344CB8AC3E}">
        <p14:creationId xmlns:p14="http://schemas.microsoft.com/office/powerpoint/2010/main" val="235251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Правила поведінки в кабінеті інформатики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4D98C64-D9CE-46F4-852E-0B4B0C3BA1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7" y="1421137"/>
            <a:ext cx="2971553" cy="20078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A8622ED-BECA-4353-AC41-E11EDA8A37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761" y="1212037"/>
            <a:ext cx="3590469" cy="2426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0637DB8-CB9F-4553-8F89-473DF5AB79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235" y="1140542"/>
            <a:ext cx="4147128" cy="28021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322553A-247B-4B3C-A29D-FD01DA010C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1" r="15910" b="2459"/>
          <a:stretch/>
        </p:blipFill>
        <p:spPr>
          <a:xfrm>
            <a:off x="141252" y="3638099"/>
            <a:ext cx="3216840" cy="31969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75A2060-AA5E-49A8-8A4D-330A8B1923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216" y="4048892"/>
            <a:ext cx="3699584" cy="24997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210308B-4BDA-4773-AAA1-10098799D6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829" y="3035299"/>
            <a:ext cx="4512650" cy="401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xmlns="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707886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i="1" dirty="0">
                <a:solidFill>
                  <a:schemeClr val="bg1"/>
                </a:solidFill>
              </a:rPr>
              <a:t>Щоби відкрити інтерактивне завдання, натисніть на зелений прямокутник або наведіть камеру смартфона на </a:t>
            </a:r>
            <a:r>
              <a:rPr lang="en-US" sz="2000" i="1" dirty="0">
                <a:solidFill>
                  <a:schemeClr val="bg1"/>
                </a:solidFill>
              </a:rPr>
              <a:t>QR-</a:t>
            </a:r>
            <a:r>
              <a:rPr lang="uk-UA" sz="2000" i="1" dirty="0">
                <a:solidFill>
                  <a:schemeClr val="bg1"/>
                </a:solidFill>
              </a:rPr>
              <a:t>код.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F0DCC145-12A5-4979-8522-B84EB31D46A5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5594A5F-568A-4FD3-B586-A1AFB725739B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кутник: округлені кути 8">
            <a:hlinkClick r:id="rId2"/>
            <a:extLst>
              <a:ext uri="{FF2B5EF4-FFF2-40B4-BE49-F238E27FC236}">
                <a16:creationId xmlns:a16="http://schemas.microsoft.com/office/drawing/2014/main" xmlns="" id="{62726E1D-CEC8-4ABE-9E77-3722FB95CDEA}"/>
              </a:ext>
            </a:extLst>
          </p:cNvPr>
          <p:cNvSpPr/>
          <p:nvPr/>
        </p:nvSpPr>
        <p:spPr>
          <a:xfrm>
            <a:off x="1078911" y="1516833"/>
            <a:ext cx="10312070" cy="1524015"/>
          </a:xfrm>
          <a:prstGeom prst="roundRect">
            <a:avLst/>
          </a:prstGeom>
          <a:solidFill>
            <a:srgbClr val="79BA1A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accent6">
                    <a:lumMod val="50000"/>
                  </a:schemeClr>
                </a:solidFill>
              </a:rPr>
              <a:t>Інтерактивне</a:t>
            </a: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4400" b="1" dirty="0" err="1">
                <a:solidFill>
                  <a:schemeClr val="accent6">
                    <a:lumMod val="50000"/>
                  </a:schemeClr>
                </a:solidFill>
              </a:rPr>
              <a:t>завдання</a:t>
            </a:r>
            <a:endParaRPr lang="uk-UA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3642"/>
            <a:ext cx="2923413" cy="314379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056FA20-8859-F9DC-6AA9-4A1D651A4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347" y="3218584"/>
            <a:ext cx="352425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10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Підсумок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28B7EC-B313-4213-869C-E67EE118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400"/>
            <a:ext cx="4494250" cy="5689600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xmlns="" id="{5565AA03-0C59-4EF7-BDE7-D24120464ABD}"/>
              </a:ext>
            </a:extLst>
          </p:cNvPr>
          <p:cNvSpPr/>
          <p:nvPr/>
        </p:nvSpPr>
        <p:spPr>
          <a:xfrm>
            <a:off x="4785063" y="1520834"/>
            <a:ext cx="6954356" cy="918027"/>
          </a:xfrm>
          <a:prstGeom prst="roundRect">
            <a:avLst/>
          </a:prstGeom>
          <a:solidFill>
            <a:srgbClr val="BAE533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tx1"/>
                </a:solidFill>
              </a:rPr>
              <a:t>Як створити проєкт з вікнами?  </a:t>
            </a: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xmlns="" id="{62726E1D-CEC8-4ABE-9E77-3722FB95CDEA}"/>
              </a:ext>
            </a:extLst>
          </p:cNvPr>
          <p:cNvSpPr/>
          <p:nvPr/>
        </p:nvSpPr>
        <p:spPr>
          <a:xfrm>
            <a:off x="4785064" y="2812413"/>
            <a:ext cx="6954356" cy="918027"/>
          </a:xfrm>
          <a:prstGeom prst="roundRect">
            <a:avLst/>
          </a:prstGeom>
          <a:solidFill>
            <a:srgbClr val="F9A83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tx1"/>
                </a:solidFill>
              </a:rPr>
              <a:t>Як змінити напис у рядку заголовка вікна?</a:t>
            </a: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xmlns="" id="{4C90BEA7-5D37-4D14-975E-58BDE0E5711E}"/>
              </a:ext>
            </a:extLst>
          </p:cNvPr>
          <p:cNvSpPr/>
          <p:nvPr/>
        </p:nvSpPr>
        <p:spPr>
          <a:xfrm>
            <a:off x="4785064" y="4103992"/>
            <a:ext cx="6954356" cy="918027"/>
          </a:xfrm>
          <a:prstGeom prst="roundRect">
            <a:avLst/>
          </a:prstGeom>
          <a:solidFill>
            <a:srgbClr val="8DE0D2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tx1"/>
                </a:solidFill>
              </a:rPr>
              <a:t>Як змінити розміри вікна і його положення на екрані? </a:t>
            </a:r>
          </a:p>
        </p:txBody>
      </p:sp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xmlns="" id="{6CA35021-7BD5-E263-6020-4EBFA298C006}"/>
              </a:ext>
            </a:extLst>
          </p:cNvPr>
          <p:cNvSpPr/>
          <p:nvPr/>
        </p:nvSpPr>
        <p:spPr>
          <a:xfrm>
            <a:off x="4785063" y="5395572"/>
            <a:ext cx="6954356" cy="918027"/>
          </a:xfrm>
          <a:prstGeom prst="roundRect">
            <a:avLst/>
          </a:prstGeom>
          <a:solidFill>
            <a:srgbClr val="F9F95D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tx1"/>
                </a:solidFill>
              </a:rPr>
              <a:t>Як змінити колір фону вікна?</a:t>
            </a:r>
          </a:p>
        </p:txBody>
      </p:sp>
    </p:spTree>
    <p:extLst>
      <p:ext uri="{BB962C8B-B14F-4D97-AF65-F5344CB8AC3E}">
        <p14:creationId xmlns:p14="http://schemas.microsoft.com/office/powerpoint/2010/main" val="159728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Домашнє завдання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xmlns="" id="{4B22F16E-028A-4B1C-8F9B-AE2DF4A0D241}"/>
              </a:ext>
            </a:extLst>
          </p:cNvPr>
          <p:cNvSpPr/>
          <p:nvPr/>
        </p:nvSpPr>
        <p:spPr>
          <a:xfrm>
            <a:off x="5974671" y="2308194"/>
            <a:ext cx="5425736" cy="3293615"/>
          </a:xfrm>
          <a:prstGeom prst="roundRect">
            <a:avLst/>
          </a:prstGeom>
          <a:solidFill>
            <a:srgbClr val="DEFF89"/>
          </a:solidFill>
          <a:ln w="57150">
            <a:solidFill>
              <a:srgbClr val="79B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accent6">
                    <a:lumMod val="50000"/>
                  </a:schemeClr>
                </a:solidFill>
              </a:rPr>
              <a:t>Опрацювати у підручнику с. 96-100.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8029451-32D1-1607-A4C3-B62897AB6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7" y="1430700"/>
            <a:ext cx="5547149" cy="554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1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3355596" y="494529"/>
            <a:ext cx="8732066" cy="75663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Рефлексія «Світлофор настрою».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uk-UA" sz="2000" b="1" dirty="0" err="1">
                <a:solidFill>
                  <a:schemeClr val="bg1"/>
                </a:solidFill>
              </a:rPr>
              <a:t>Перей</a:t>
            </a:r>
            <a:r>
              <a:rPr lang="ru-RU" sz="2000" b="1" dirty="0">
                <a:solidFill>
                  <a:schemeClr val="bg1"/>
                </a:solidFill>
              </a:rPr>
              <a:t>д</a:t>
            </a:r>
            <a:r>
              <a:rPr lang="uk-UA" sz="2000" b="1" dirty="0" err="1">
                <a:solidFill>
                  <a:schemeClr val="bg1"/>
                </a:solidFill>
              </a:rPr>
              <a:t>іть</a:t>
            </a:r>
            <a:r>
              <a:rPr lang="uk-UA" sz="2000" b="1" dirty="0">
                <a:solidFill>
                  <a:schemeClr val="bg1"/>
                </a:solidFill>
              </a:rPr>
              <a:t> дорогу, використавши перепустку у вигляді цеглинки </a:t>
            </a:r>
            <a:r>
              <a:rPr lang="en-US" sz="2000" b="1" dirty="0">
                <a:solidFill>
                  <a:schemeClr val="bg1"/>
                </a:solidFill>
              </a:rPr>
              <a:t>LEGO</a:t>
            </a:r>
            <a:r>
              <a:rPr lang="uk-UA" sz="2000" b="1" dirty="0">
                <a:solidFill>
                  <a:schemeClr val="bg1"/>
                </a:solidFill>
              </a:rPr>
              <a:t>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Дата 1">
            <a:extLst>
              <a:ext uri="{FF2B5EF4-FFF2-40B4-BE49-F238E27FC236}">
                <a16:creationId xmlns:a16="http://schemas.microsoft.com/office/drawing/2014/main" xmlns="" id="{37B11F9D-A2DF-4436-8B3D-7D173A225923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CF4C5E1-3716-4492-BBB5-B41AA4913A2C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E799B92-4E40-49F1-B3CB-B2F1620CB6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88" b="2320"/>
          <a:stretch/>
        </p:blipFill>
        <p:spPr>
          <a:xfrm>
            <a:off x="9397596" y="1251166"/>
            <a:ext cx="2202787" cy="480341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CCBC69E-839A-4665-9A49-55B5D767D7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2" r="38226" b="2320"/>
          <a:stretch/>
        </p:blipFill>
        <p:spPr>
          <a:xfrm>
            <a:off x="4752031" y="1251166"/>
            <a:ext cx="2202787" cy="480341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0C601840-01F4-4CD8-8F61-E440DBCAF5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274" b="2320"/>
          <a:stretch/>
        </p:blipFill>
        <p:spPr>
          <a:xfrm>
            <a:off x="749633" y="1251166"/>
            <a:ext cx="2202787" cy="4803417"/>
          </a:xfrm>
          <a:prstGeom prst="rect">
            <a:avLst/>
          </a:prstGeom>
        </p:spPr>
      </p:pic>
      <p:sp>
        <p:nvSpPr>
          <p:cNvPr id="17" name="Бульбашка прямої мови: прямокутна з округленими кутами 16">
            <a:extLst>
              <a:ext uri="{FF2B5EF4-FFF2-40B4-BE49-F238E27FC236}">
                <a16:creationId xmlns:a16="http://schemas.microsoft.com/office/drawing/2014/main" xmlns="" id="{809DF914-C952-47E5-94F7-1AC05BA82385}"/>
              </a:ext>
            </a:extLst>
          </p:cNvPr>
          <p:cNvSpPr/>
          <p:nvPr/>
        </p:nvSpPr>
        <p:spPr>
          <a:xfrm>
            <a:off x="1967012" y="1456402"/>
            <a:ext cx="1823392" cy="885825"/>
          </a:xfrm>
          <a:prstGeom prst="wedgeRoundRectCallout">
            <a:avLst>
              <a:gd name="adj1" fmla="val -44340"/>
              <a:gd name="adj2" fmla="val 63575"/>
              <a:gd name="adj3" fmla="val 16667"/>
            </a:avLst>
          </a:prstGeom>
          <a:solidFill>
            <a:srgbClr val="3EE56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було просто!</a:t>
            </a:r>
          </a:p>
        </p:txBody>
      </p:sp>
      <p:sp>
        <p:nvSpPr>
          <p:cNvPr id="21" name="Бульбашка прямої мови: прямокутна з округленими кутами 20">
            <a:extLst>
              <a:ext uri="{FF2B5EF4-FFF2-40B4-BE49-F238E27FC236}">
                <a16:creationId xmlns:a16="http://schemas.microsoft.com/office/drawing/2014/main" xmlns="" id="{F027A46A-0904-474B-99F3-07EB4C80E74E}"/>
              </a:ext>
            </a:extLst>
          </p:cNvPr>
          <p:cNvSpPr/>
          <p:nvPr/>
        </p:nvSpPr>
        <p:spPr>
          <a:xfrm>
            <a:off x="4671161" y="1289317"/>
            <a:ext cx="2728866" cy="1110137"/>
          </a:xfrm>
          <a:prstGeom prst="wedgeRoundRectCallout">
            <a:avLst>
              <a:gd name="adj1" fmla="val -7341"/>
              <a:gd name="adj2" fmla="val 64433"/>
              <a:gd name="adj3" fmla="val 16667"/>
            </a:avLst>
          </a:prstGeom>
          <a:solidFill>
            <a:srgbClr val="F9CA2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довелося докласти зусилля.</a:t>
            </a:r>
          </a:p>
        </p:txBody>
      </p:sp>
      <p:sp>
        <p:nvSpPr>
          <p:cNvPr id="22" name="Бульбашка прямої мови: прямокутна з округленими кутами 21">
            <a:extLst>
              <a:ext uri="{FF2B5EF4-FFF2-40B4-BE49-F238E27FC236}">
                <a16:creationId xmlns:a16="http://schemas.microsoft.com/office/drawing/2014/main" xmlns="" id="{067E5DC4-D958-40A4-896E-132BBC24AD63}"/>
              </a:ext>
            </a:extLst>
          </p:cNvPr>
          <p:cNvSpPr/>
          <p:nvPr/>
        </p:nvSpPr>
        <p:spPr>
          <a:xfrm>
            <a:off x="7729642" y="1456402"/>
            <a:ext cx="1823392" cy="1110137"/>
          </a:xfrm>
          <a:prstGeom prst="wedgeRoundRectCallout">
            <a:avLst>
              <a:gd name="adj1" fmla="val 76329"/>
              <a:gd name="adj2" fmla="val 34543"/>
              <a:gd name="adj3" fmla="val 16667"/>
            </a:avLst>
          </a:prstGeom>
          <a:solidFill>
            <a:srgbClr val="FB342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нічого не вдалося!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60F84CF-9CB7-487B-9121-13956F3B9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" y="1251166"/>
            <a:ext cx="12061031" cy="55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Повідомлення теми і мети уроку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xmlns="" id="{E2A5ED55-1A96-482C-8018-A77A944EB088}"/>
              </a:ext>
            </a:extLst>
          </p:cNvPr>
          <p:cNvSpPr/>
          <p:nvPr/>
        </p:nvSpPr>
        <p:spPr>
          <a:xfrm>
            <a:off x="2142727" y="1293552"/>
            <a:ext cx="7906543" cy="991903"/>
          </a:xfrm>
          <a:prstGeom prst="roundRect">
            <a:avLst/>
          </a:prstGeom>
          <a:solidFill>
            <a:srgbClr val="DEFF89"/>
          </a:solidFill>
          <a:ln w="57150">
            <a:solidFill>
              <a:srgbClr val="79B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Сьогодні на уроці ми з вами навчимось:</a:t>
            </a: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xmlns="" id="{CC0243BA-5DAF-44BA-A5D5-620F7E542E64}"/>
              </a:ext>
            </a:extLst>
          </p:cNvPr>
          <p:cNvSpPr/>
          <p:nvPr/>
        </p:nvSpPr>
        <p:spPr>
          <a:xfrm>
            <a:off x="1866763" y="2532099"/>
            <a:ext cx="8458474" cy="817442"/>
          </a:xfrm>
          <a:prstGeom prst="roundRect">
            <a:avLst/>
          </a:prstGeom>
          <a:solidFill>
            <a:srgbClr val="F9F95D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як створити проєкт з вікнами; </a:t>
            </a: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xmlns="" id="{FD5F27B4-7236-4B90-A8A8-3A8D2EEEA372}"/>
              </a:ext>
            </a:extLst>
          </p:cNvPr>
          <p:cNvSpPr/>
          <p:nvPr/>
        </p:nvSpPr>
        <p:spPr>
          <a:xfrm>
            <a:off x="1882608" y="3593739"/>
            <a:ext cx="8458474" cy="817442"/>
          </a:xfrm>
          <a:prstGeom prst="roundRect">
            <a:avLst/>
          </a:prstGeom>
          <a:solidFill>
            <a:srgbClr val="F9F95D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як змінити напис у рядку заголовка вікна;</a:t>
            </a: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xmlns="" id="{1AD7F62C-0D5D-4164-A30E-A055BB223C30}"/>
              </a:ext>
            </a:extLst>
          </p:cNvPr>
          <p:cNvSpPr/>
          <p:nvPr/>
        </p:nvSpPr>
        <p:spPr>
          <a:xfrm>
            <a:off x="1882608" y="4655379"/>
            <a:ext cx="8458474" cy="817442"/>
          </a:xfrm>
          <a:prstGeom prst="roundRect">
            <a:avLst/>
          </a:prstGeom>
          <a:solidFill>
            <a:srgbClr val="F9F95D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як змінити розміри вікна і його положення на екрані; </a:t>
            </a:r>
          </a:p>
        </p:txBody>
      </p:sp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xmlns="" id="{1DC72A4B-C031-8B4A-333D-A0A5E2CC8EC7}"/>
              </a:ext>
            </a:extLst>
          </p:cNvPr>
          <p:cNvSpPr/>
          <p:nvPr/>
        </p:nvSpPr>
        <p:spPr>
          <a:xfrm>
            <a:off x="1866763" y="5717018"/>
            <a:ext cx="8458474" cy="817441"/>
          </a:xfrm>
          <a:prstGeom prst="roundRect">
            <a:avLst/>
          </a:prstGeom>
          <a:solidFill>
            <a:srgbClr val="F9F95D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як змінити колір фону вікна.</a:t>
            </a:r>
          </a:p>
        </p:txBody>
      </p:sp>
    </p:spTree>
    <p:extLst>
      <p:ext uri="{BB962C8B-B14F-4D97-AF65-F5344CB8AC3E}">
        <p14:creationId xmlns:p14="http://schemas.microsoft.com/office/powerpoint/2010/main" val="410708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Бульбашка прямої мови: прямокутна з округленими кутами 8">
            <a:extLst>
              <a:ext uri="{FF2B5EF4-FFF2-40B4-BE49-F238E27FC236}">
                <a16:creationId xmlns:a16="http://schemas.microsoft.com/office/drawing/2014/main" xmlns="" id="{4B22F16E-028A-4B1C-8F9B-AE2DF4A0D241}"/>
              </a:ext>
            </a:extLst>
          </p:cNvPr>
          <p:cNvSpPr/>
          <p:nvPr/>
        </p:nvSpPr>
        <p:spPr>
          <a:xfrm>
            <a:off x="5149049" y="1551372"/>
            <a:ext cx="6673496" cy="4224190"/>
          </a:xfrm>
          <a:prstGeom prst="roundRect">
            <a:avLst/>
          </a:prstGeom>
          <a:solidFill>
            <a:srgbClr val="DEFF89"/>
          </a:solidFill>
          <a:ln w="57150">
            <a:solidFill>
              <a:srgbClr val="79B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Порівняйте </a:t>
            </a:r>
            <a:r>
              <a:rPr lang="uk-UA" sz="2400" b="1" dirty="0" err="1">
                <a:solidFill>
                  <a:schemeClr val="accent6">
                    <a:lumMod val="50000"/>
                  </a:schemeClr>
                </a:solidFill>
              </a:rPr>
              <a:t>проєкти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 з використанням вікна введення-виведення, які ви створювали на попередніх </a:t>
            </a:r>
            <a:r>
              <a:rPr lang="uk-UA" sz="2400" b="1" dirty="0" err="1">
                <a:solidFill>
                  <a:schemeClr val="accent6">
                    <a:lumMod val="50000"/>
                  </a:schemeClr>
                </a:solidFill>
              </a:rPr>
              <a:t>уроках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, з </a:t>
            </a:r>
            <a:r>
              <a:rPr lang="uk-UA" sz="2400" b="1" dirty="0" err="1">
                <a:solidFill>
                  <a:schemeClr val="accent6">
                    <a:lumMod val="50000"/>
                  </a:schemeClr>
                </a:solidFill>
              </a:rPr>
              <a:t>проєктами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 з використанням вікон, на яких розміщено елементи керування (кнопки, поля, прапорці та ін.). Які їх переваги та недоліки?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F990605E-6B08-99F1-94FD-CD389F177DBB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Поміркуйте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5B98A16-0F2A-49DF-9572-90FE84B03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9561" y="1082438"/>
            <a:ext cx="5950873" cy="595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3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Бульбашка прямої мови: прямокутна з округленими кутами 8">
            <a:extLst>
              <a:ext uri="{FF2B5EF4-FFF2-40B4-BE49-F238E27FC236}">
                <a16:creationId xmlns:a16="http://schemas.microsoft.com/office/drawing/2014/main" xmlns="" id="{4B22F16E-028A-4B1C-8F9B-AE2DF4A0D241}"/>
              </a:ext>
            </a:extLst>
          </p:cNvPr>
          <p:cNvSpPr/>
          <p:nvPr/>
        </p:nvSpPr>
        <p:spPr>
          <a:xfrm>
            <a:off x="507802" y="1725966"/>
            <a:ext cx="5734911" cy="3949278"/>
          </a:xfrm>
          <a:prstGeom prst="roundRect">
            <a:avLst/>
          </a:prstGeom>
          <a:solidFill>
            <a:srgbClr val="DEFF89"/>
          </a:solidFill>
          <a:ln w="57150">
            <a:solidFill>
              <a:srgbClr val="79B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Для створення проєкту з вікнами мовою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Python 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потрібно приєднати до проєкту модуль </a:t>
            </a:r>
            <a:r>
              <a:rPr lang="en-US" sz="2000" b="1" dirty="0">
                <a:solidFill>
                  <a:srgbClr val="FF0000"/>
                </a:solidFill>
              </a:rPr>
              <a:t>tkinter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що входить до стандартної бібліотеки модулів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Python. 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Модуль приєднується до проєкту виконанням команди </a:t>
            </a:r>
            <a:r>
              <a:rPr lang="en-US" sz="2000" b="1" dirty="0">
                <a:solidFill>
                  <a:srgbClr val="FF0000"/>
                </a:solidFill>
              </a:rPr>
              <a:t>from tkinter import *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uk-UA" sz="2000" b="1" dirty="0" err="1">
                <a:solidFill>
                  <a:schemeClr val="accent6">
                    <a:lumMod val="50000"/>
                  </a:schemeClr>
                </a:solidFill>
              </a:rPr>
              <a:t>англ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from - 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з,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import — 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імпортувати, ввозити).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F990605E-6B08-99F1-94FD-CD389F177DBB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Створення віконних проєктів</a:t>
            </a:r>
          </a:p>
        </p:txBody>
      </p:sp>
      <p:pic>
        <p:nvPicPr>
          <p:cNvPr id="6" name="Рисунок 5" descr="Зображення, що містить Дитяча творчість, малюнок, картинки, ілюстрація&#10;&#10;Автоматично згенерований опис">
            <a:extLst>
              <a:ext uri="{FF2B5EF4-FFF2-40B4-BE49-F238E27FC236}">
                <a16:creationId xmlns:a16="http://schemas.microsoft.com/office/drawing/2014/main" xmlns="" id="{24B35875-9241-7F31-7EC2-75D2A7FF9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52" y="544401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8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C673106-99C3-8706-82B2-5A0AD2D41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EF851B52-20A4-3F83-55D3-B515E498C1C2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BB604E1-8148-76DF-3C67-34906D2A24DE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Бульбашка прямої мови: прямокутна з округленими кутами 8">
            <a:extLst>
              <a:ext uri="{FF2B5EF4-FFF2-40B4-BE49-F238E27FC236}">
                <a16:creationId xmlns:a16="http://schemas.microsoft.com/office/drawing/2014/main" xmlns="" id="{48CAF3A8-BF0F-8CE5-A27B-0D485A2178C0}"/>
              </a:ext>
            </a:extLst>
          </p:cNvPr>
          <p:cNvSpPr/>
          <p:nvPr/>
        </p:nvSpPr>
        <p:spPr>
          <a:xfrm>
            <a:off x="221941" y="1308522"/>
            <a:ext cx="11736279" cy="1397733"/>
          </a:xfrm>
          <a:prstGeom prst="roundRect">
            <a:avLst/>
          </a:prstGeom>
          <a:solidFill>
            <a:srgbClr val="DEFF89"/>
          </a:solidFill>
          <a:ln w="57150">
            <a:solidFill>
              <a:srgbClr val="79B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Для створення вікна потрібно вибрати для нього ім’я та виконати команду: </a:t>
            </a:r>
            <a:r>
              <a:rPr lang="en-US" sz="2000" b="1" dirty="0">
                <a:solidFill>
                  <a:srgbClr val="FF0000"/>
                </a:solidFill>
              </a:rPr>
              <a:t>&lt;</a:t>
            </a:r>
            <a:r>
              <a:rPr lang="uk-UA" sz="2000" b="1" dirty="0" err="1">
                <a:solidFill>
                  <a:srgbClr val="FF0000"/>
                </a:solidFill>
              </a:rPr>
              <a:t>ім’я_вікна</a:t>
            </a:r>
            <a:r>
              <a:rPr lang="en-US" sz="2000" b="1" dirty="0">
                <a:solidFill>
                  <a:srgbClr val="FF0000"/>
                </a:solidFill>
              </a:rPr>
              <a:t>&gt;</a:t>
            </a:r>
            <a:r>
              <a:rPr lang="uk-UA" sz="2000" b="1" dirty="0">
                <a:solidFill>
                  <a:srgbClr val="FF0000"/>
                </a:solidFill>
              </a:rPr>
              <a:t> = Т</a:t>
            </a:r>
            <a:r>
              <a:rPr lang="en-US" sz="2000" b="1" dirty="0">
                <a:solidFill>
                  <a:srgbClr val="FF0000"/>
                </a:solidFill>
              </a:rPr>
              <a:t>k</a:t>
            </a:r>
            <a:r>
              <a:rPr lang="uk-UA" sz="2000" b="1" dirty="0">
                <a:solidFill>
                  <a:srgbClr val="FF0000"/>
                </a:solidFill>
              </a:rPr>
              <a:t>()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. Головному вікну проєкту часто надають ім’я </a:t>
            </a:r>
            <a:r>
              <a:rPr lang="en-US" sz="2000" b="1" dirty="0">
                <a:solidFill>
                  <a:srgbClr val="FF0000"/>
                </a:solidFill>
              </a:rPr>
              <a:t>root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uk-UA" sz="2000" b="1" dirty="0" err="1">
                <a:solidFill>
                  <a:schemeClr val="accent6">
                    <a:lumMod val="50000"/>
                  </a:schemeClr>
                </a:solidFill>
              </a:rPr>
              <a:t>англ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root - 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корінь). Далі в командах будемо використовувати саме це ім’я для вікна. Команда створення вікна з іменем </a:t>
            </a:r>
            <a:r>
              <a:rPr lang="en-US" sz="2000" b="1" dirty="0">
                <a:solidFill>
                  <a:srgbClr val="FF0000"/>
                </a:solidFill>
              </a:rPr>
              <a:t>root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повинна бути такою: </a:t>
            </a:r>
            <a:r>
              <a:rPr lang="en-US" sz="2000" b="1" dirty="0">
                <a:solidFill>
                  <a:srgbClr val="FF0000"/>
                </a:solidFill>
              </a:rPr>
              <a:t>root = Tk()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D70DBEDA-8816-93DE-9D51-150D03831E40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Створення віконних проєктів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B40ACE9-69EC-8A1D-4151-EFDABD36A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030" y="2832445"/>
            <a:ext cx="3848100" cy="38766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983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3155A4C-179A-AAD3-39CD-FEB4FE65F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7372CB7B-9A5C-A281-6606-EF5B56CE5843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6D95133-2E16-879D-D4C3-478B2700E88D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Бульбашка прямої мови: прямокутна з округленими кутами 8">
            <a:extLst>
              <a:ext uri="{FF2B5EF4-FFF2-40B4-BE49-F238E27FC236}">
                <a16:creationId xmlns:a16="http://schemas.microsoft.com/office/drawing/2014/main" xmlns="" id="{A93DEB52-C5F1-C949-D920-148A2F708A5F}"/>
              </a:ext>
            </a:extLst>
          </p:cNvPr>
          <p:cNvSpPr/>
          <p:nvPr/>
        </p:nvSpPr>
        <p:spPr>
          <a:xfrm>
            <a:off x="5082208" y="1490869"/>
            <a:ext cx="6390861" cy="3876261"/>
          </a:xfrm>
          <a:prstGeom prst="roundRect">
            <a:avLst/>
          </a:prstGeom>
          <a:solidFill>
            <a:srgbClr val="DEFF89"/>
          </a:solidFill>
          <a:ln w="57150">
            <a:solidFill>
              <a:srgbClr val="79B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uk-UA" sz="2000" b="1" dirty="0">
                <a:solidFill>
                  <a:srgbClr val="FF0000"/>
                </a:solidFill>
              </a:rPr>
              <a:t>Зверніть увагу! 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Для виконання віконних проєктів у онлайн-середовищах, наприклад на сайтах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</a:rPr>
              <a:t>Replit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</a:rPr>
              <a:t> (replit.com) 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або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</a:rPr>
              <a:t>CodeHS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</a:rPr>
              <a:t> (codehs.com)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останньою у проєкті повинна бути команда очікування подій у вікні: </a:t>
            </a:r>
            <a:r>
              <a:rPr lang="en-US" sz="2000" b="1" dirty="0" err="1">
                <a:solidFill>
                  <a:srgbClr val="FF0000"/>
                </a:solidFill>
              </a:rPr>
              <a:t>root.mainloop</a:t>
            </a:r>
            <a:r>
              <a:rPr lang="en-US" sz="2000" b="1" dirty="0">
                <a:solidFill>
                  <a:srgbClr val="FF0000"/>
                </a:solidFill>
              </a:rPr>
              <a:t>()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47CDC511-75CD-EC0E-7EE2-1D7BDE6201F2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Створення віконних проєктів</a:t>
            </a:r>
          </a:p>
        </p:txBody>
      </p:sp>
      <p:pic>
        <p:nvPicPr>
          <p:cNvPr id="4" name="Рисунок 3" descr="Зображення, що містить мультфільм&#10;&#10;Автоматично згенерований опис">
            <a:extLst>
              <a:ext uri="{FF2B5EF4-FFF2-40B4-BE49-F238E27FC236}">
                <a16:creationId xmlns:a16="http://schemas.microsoft.com/office/drawing/2014/main" xmlns="" id="{F968D231-27B6-1A55-CA91-A05322A61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0234" y="866976"/>
            <a:ext cx="6390861" cy="639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3F10239-9855-C36B-DE97-D4D85D1FF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0BB36258-23CA-91FB-C33F-4C9A0A9F29DC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14961EB-0D27-F1FE-A7A3-954F9422E049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Бульбашка прямої мови: прямокутна з округленими кутами 8">
            <a:extLst>
              <a:ext uri="{FF2B5EF4-FFF2-40B4-BE49-F238E27FC236}">
                <a16:creationId xmlns:a16="http://schemas.microsoft.com/office/drawing/2014/main" xmlns="" id="{6B1F907D-4D5F-B104-D7E7-08B2F4E1C4DC}"/>
              </a:ext>
            </a:extLst>
          </p:cNvPr>
          <p:cNvSpPr/>
          <p:nvPr/>
        </p:nvSpPr>
        <p:spPr>
          <a:xfrm>
            <a:off x="221941" y="1308522"/>
            <a:ext cx="11736279" cy="1397733"/>
          </a:xfrm>
          <a:prstGeom prst="roundRect">
            <a:avLst/>
          </a:prstGeom>
          <a:solidFill>
            <a:srgbClr val="DEFF89"/>
          </a:solidFill>
          <a:ln w="57150">
            <a:solidFill>
              <a:srgbClr val="79B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Після запуску проєкту та виконання цієї команди відкривається вікно, вигляд якого наведено на малюнку. За замовчуванням вікно відкривається у верхньому лівому куті екрана, має розміри 200 на 200 пікселів, рядок заголовка вікна містить напис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</a:rPr>
              <a:t>tk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колір фону - світло-сірий. 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1BF63528-F172-BAEB-358C-19E0560ABEDD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Створення віконних проєктів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D20AE03-EE28-83F1-4913-789B5BBD5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884" y="2870825"/>
            <a:ext cx="3299274" cy="37967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06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F193F35-DE3B-5366-0D8A-04C42DB3B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664955A7-F04B-B3EC-E0FE-485CC2D68088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0EFE988-1820-0D83-52F5-49EAE0B4E5DC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Бульбашка прямої мови: прямокутна з округленими кутами 8">
            <a:extLst>
              <a:ext uri="{FF2B5EF4-FFF2-40B4-BE49-F238E27FC236}">
                <a16:creationId xmlns:a16="http://schemas.microsoft.com/office/drawing/2014/main" xmlns="" id="{32A354E4-A444-C2A0-F771-7A7DCD034C71}"/>
              </a:ext>
            </a:extLst>
          </p:cNvPr>
          <p:cNvSpPr/>
          <p:nvPr/>
        </p:nvSpPr>
        <p:spPr>
          <a:xfrm>
            <a:off x="221941" y="1308522"/>
            <a:ext cx="11736279" cy="1397733"/>
          </a:xfrm>
          <a:prstGeom prst="roundRect">
            <a:avLst/>
          </a:prstGeom>
          <a:solidFill>
            <a:srgbClr val="DEFF89"/>
          </a:solidFill>
          <a:ln w="57150">
            <a:solidFill>
              <a:srgbClr val="79B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Значення всіх властивостей вікна можна змінити. Для змінення напису в рядку заголовка вікна з іменем </a:t>
            </a:r>
            <a:r>
              <a:rPr lang="en-US" sz="2000" b="1" dirty="0">
                <a:solidFill>
                  <a:srgbClr val="FF0000"/>
                </a:solidFill>
              </a:rPr>
              <a:t>root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потрібно виконати команду </a:t>
            </a:r>
            <a:r>
              <a:rPr lang="en-US" sz="2000" b="1" dirty="0" err="1">
                <a:solidFill>
                  <a:srgbClr val="FF0000"/>
                </a:solidFill>
              </a:rPr>
              <a:t>root.title</a:t>
            </a:r>
            <a:r>
              <a:rPr lang="en-US" sz="2000" b="1" dirty="0">
                <a:solidFill>
                  <a:srgbClr val="FF0000"/>
                </a:solidFill>
              </a:rPr>
              <a:t>(‘&lt;</a:t>
            </a:r>
            <a:r>
              <a:rPr lang="uk-UA" sz="2000" b="1" dirty="0">
                <a:solidFill>
                  <a:srgbClr val="FF0000"/>
                </a:solidFill>
              </a:rPr>
              <a:t>текст</a:t>
            </a:r>
            <a:r>
              <a:rPr lang="en-US" sz="2000" b="1" dirty="0">
                <a:solidFill>
                  <a:srgbClr val="FF0000"/>
                </a:solidFill>
              </a:rPr>
              <a:t>&gt;’)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uk-UA" sz="2000" b="1" dirty="0" err="1">
                <a:solidFill>
                  <a:schemeClr val="accent6">
                    <a:lumMod val="50000"/>
                  </a:schemeClr>
                </a:solidFill>
              </a:rPr>
              <a:t>англ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title - 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заголовок, назва). Наприклад, команда </a:t>
            </a:r>
            <a:r>
              <a:rPr lang="en-US" sz="2000" b="1" dirty="0" err="1">
                <a:solidFill>
                  <a:srgbClr val="FF0000"/>
                </a:solidFill>
              </a:rPr>
              <a:t>root.title</a:t>
            </a:r>
            <a:r>
              <a:rPr lang="en-US" sz="2000" b="1" dirty="0">
                <a:solidFill>
                  <a:srgbClr val="FF0000"/>
                </a:solidFill>
              </a:rPr>
              <a:t>(‘Mi</a:t>
            </a:r>
            <a:r>
              <a:rPr lang="uk-UA" sz="2000" b="1" dirty="0">
                <a:solidFill>
                  <a:srgbClr val="FF0000"/>
                </a:solidFill>
              </a:rPr>
              <a:t>й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uk-UA" sz="2000" b="1" dirty="0">
                <a:solidFill>
                  <a:srgbClr val="FF0000"/>
                </a:solidFill>
              </a:rPr>
              <a:t>перший проєкт’) 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виводить у рядок заголовка вікна напис </a:t>
            </a:r>
            <a:r>
              <a:rPr lang="uk-UA" sz="2000" b="1" i="1" dirty="0">
                <a:solidFill>
                  <a:schemeClr val="accent6">
                    <a:lumMod val="50000"/>
                  </a:schemeClr>
                </a:solidFill>
              </a:rPr>
              <a:t>Мій перший проєкт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8C203F97-9389-1D8D-F1E3-EEFA2F7FA0F4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Створення віконних проєктів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BDF7D2C-02FE-7941-4066-0E4019383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543" y="2943419"/>
            <a:ext cx="4973074" cy="35710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390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13849</TotalTime>
  <Words>1009</Words>
  <Application>Microsoft Office PowerPoint</Application>
  <PresentationFormat>Произвольный</PresentationFormat>
  <Paragraphs>117</Paragraphs>
  <Slides>23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https://vsimpptx.com</dc:title>
  <dc:creator>Василь Цупа</dc:creator>
  <cp:lastModifiedBy>Unicef222</cp:lastModifiedBy>
  <cp:revision>722</cp:revision>
  <dcterms:created xsi:type="dcterms:W3CDTF">2015-10-20T21:14:13Z</dcterms:created>
  <dcterms:modified xsi:type="dcterms:W3CDTF">2024-12-14T14:25:20Z</dcterms:modified>
</cp:coreProperties>
</file>