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7B9"/>
    <a:srgbClr val="7F456A"/>
    <a:srgbClr val="974F99"/>
    <a:srgbClr val="6E4E63"/>
    <a:srgbClr val="79458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2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1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2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86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7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6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0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3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4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2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74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F05FB-0334-49B3-843D-2116D073AB9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B010-AD89-45B9-B157-51E0DBE67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2732" y="1122363"/>
            <a:ext cx="10676586" cy="264740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Козацько-селянські повстання                 20 – 30-х років Х</a:t>
            </a:r>
            <a:r>
              <a:rPr lang="en-US" b="1" dirty="0" smtClean="0"/>
              <a:t>V</a:t>
            </a:r>
            <a:r>
              <a:rPr lang="uk-UA" b="1" dirty="0" smtClean="0"/>
              <a:t>ІІ ст. </a:t>
            </a:r>
            <a:br>
              <a:rPr lang="uk-UA" b="1" dirty="0" smtClean="0"/>
            </a:br>
            <a:r>
              <a:rPr lang="uk-UA" b="1" dirty="0" smtClean="0"/>
              <a:t>“Ординація Війська  Запорозького”.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479458"/>
            <a:ext cx="9144000" cy="1655762"/>
          </a:xfrm>
        </p:spPr>
        <p:txBody>
          <a:bodyPr>
            <a:normAutofit/>
          </a:bodyPr>
          <a:lstStyle/>
          <a:p>
            <a:r>
              <a:rPr lang="uk-UA" sz="2800" i="1" dirty="0" smtClean="0"/>
              <a:t>Історія України</a:t>
            </a:r>
          </a:p>
          <a:p>
            <a:r>
              <a:rPr lang="uk-UA" sz="2800" i="1" dirty="0" smtClean="0"/>
              <a:t>8 клас</a:t>
            </a:r>
            <a:endParaRPr lang="ru-RU" sz="2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1291" y="4402746"/>
            <a:ext cx="3471218" cy="2365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07305" y="3566064"/>
            <a:ext cx="4653403" cy="334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9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90196" cy="901521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  </a:t>
            </a:r>
            <a:r>
              <a:rPr lang="uk-UA" b="1" dirty="0" smtClean="0">
                <a:solidFill>
                  <a:schemeClr val="bg1"/>
                </a:solidFill>
              </a:rPr>
              <a:t>Переяславська угода 1630 р.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066158"/>
            <a:ext cx="6748530" cy="2240092"/>
            <a:chOff x="-1" y="1066158"/>
            <a:chExt cx="6748530" cy="2240092"/>
          </a:xfrm>
        </p:grpSpPr>
        <p:sp>
          <p:nvSpPr>
            <p:cNvPr id="6" name="Полилиния 5"/>
            <p:cNvSpPr/>
            <p:nvPr/>
          </p:nvSpPr>
          <p:spPr>
            <a:xfrm>
              <a:off x="-1" y="1066158"/>
              <a:ext cx="2099035" cy="2240092"/>
            </a:xfrm>
            <a:custGeom>
              <a:avLst/>
              <a:gdLst>
                <a:gd name="connsiteX0" fmla="*/ 0 w 3733487"/>
                <a:gd name="connsiteY0" fmla="*/ 0 h 2240092"/>
                <a:gd name="connsiteX1" fmla="*/ 3733487 w 3733487"/>
                <a:gd name="connsiteY1" fmla="*/ 0 h 2240092"/>
                <a:gd name="connsiteX2" fmla="*/ 3733487 w 3733487"/>
                <a:gd name="connsiteY2" fmla="*/ 2240092 h 2240092"/>
                <a:gd name="connsiteX3" fmla="*/ 0 w 3733487"/>
                <a:gd name="connsiteY3" fmla="*/ 2240092 h 2240092"/>
                <a:gd name="connsiteX4" fmla="*/ 0 w 3733487"/>
                <a:gd name="connsiteY4" fmla="*/ 0 h 224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3487" h="2240092">
                  <a:moveTo>
                    <a:pt x="0" y="0"/>
                  </a:moveTo>
                  <a:lnTo>
                    <a:pt x="3733487" y="0"/>
                  </a:lnTo>
                  <a:lnTo>
                    <a:pt x="3733487" y="2240092"/>
                  </a:lnTo>
                  <a:lnTo>
                    <a:pt x="0" y="22400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 smtClean="0"/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err="1" smtClean="0"/>
                <a:t>Реєстр</a:t>
              </a:r>
              <a:r>
                <a:rPr lang="ru-RU" sz="2400" kern="1200" dirty="0" smtClean="0"/>
                <a:t> </a:t>
              </a:r>
              <a:r>
                <a:rPr lang="ru-RU" sz="2400" kern="1200" dirty="0" err="1" smtClean="0"/>
                <a:t>збільшувався</a:t>
              </a:r>
              <a:r>
                <a:rPr lang="ru-RU" sz="2400" kern="1200" dirty="0" smtClean="0"/>
                <a:t> із 6 до 8 тисяч.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649273" y="1066158"/>
              <a:ext cx="2099256" cy="2240092"/>
            </a:xfrm>
            <a:custGeom>
              <a:avLst/>
              <a:gdLst>
                <a:gd name="connsiteX0" fmla="*/ 0 w 3733487"/>
                <a:gd name="connsiteY0" fmla="*/ 0 h 2240092"/>
                <a:gd name="connsiteX1" fmla="*/ 3733487 w 3733487"/>
                <a:gd name="connsiteY1" fmla="*/ 0 h 2240092"/>
                <a:gd name="connsiteX2" fmla="*/ 3733487 w 3733487"/>
                <a:gd name="connsiteY2" fmla="*/ 2240092 h 2240092"/>
                <a:gd name="connsiteX3" fmla="*/ 0 w 3733487"/>
                <a:gd name="connsiteY3" fmla="*/ 2240092 h 2240092"/>
                <a:gd name="connsiteX4" fmla="*/ 0 w 3733487"/>
                <a:gd name="connsiteY4" fmla="*/ 0 h 224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3487" h="2240092">
                  <a:moveTo>
                    <a:pt x="0" y="0"/>
                  </a:moveTo>
                  <a:lnTo>
                    <a:pt x="3733487" y="0"/>
                  </a:lnTo>
                  <a:lnTo>
                    <a:pt x="3733487" y="2240092"/>
                  </a:lnTo>
                  <a:lnTo>
                    <a:pt x="0" y="22400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Залишалися в силі статті Куруківської угоди.</a:t>
              </a:r>
              <a:endParaRPr lang="ru-RU" sz="24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240701" y="1066158"/>
              <a:ext cx="2266905" cy="2240092"/>
            </a:xfrm>
            <a:custGeom>
              <a:avLst/>
              <a:gdLst>
                <a:gd name="connsiteX0" fmla="*/ 0 w 3733487"/>
                <a:gd name="connsiteY0" fmla="*/ 0 h 2240092"/>
                <a:gd name="connsiteX1" fmla="*/ 3733487 w 3733487"/>
                <a:gd name="connsiteY1" fmla="*/ 0 h 2240092"/>
                <a:gd name="connsiteX2" fmla="*/ 3733487 w 3733487"/>
                <a:gd name="connsiteY2" fmla="*/ 2240092 h 2240092"/>
                <a:gd name="connsiteX3" fmla="*/ 0 w 3733487"/>
                <a:gd name="connsiteY3" fmla="*/ 2240092 h 2240092"/>
                <a:gd name="connsiteX4" fmla="*/ 0 w 3733487"/>
                <a:gd name="connsiteY4" fmla="*/ 0 h 224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3487" h="2240092">
                  <a:moveTo>
                    <a:pt x="0" y="0"/>
                  </a:moveTo>
                  <a:lnTo>
                    <a:pt x="3733487" y="0"/>
                  </a:lnTo>
                  <a:lnTo>
                    <a:pt x="3733487" y="2240092"/>
                  </a:lnTo>
                  <a:lnTo>
                    <a:pt x="0" y="22400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Козаки не </a:t>
              </a:r>
              <a:r>
                <a:rPr lang="ru-RU" sz="2400" kern="1200" dirty="0" err="1" smtClean="0"/>
                <a:t>підлягали</a:t>
              </a:r>
              <a:r>
                <a:rPr lang="ru-RU" sz="2400" kern="1200" dirty="0" smtClean="0"/>
                <a:t> </a:t>
              </a:r>
              <a:r>
                <a:rPr lang="ru-RU" sz="2400" kern="1200" dirty="0" err="1" smtClean="0"/>
                <a:t>покаранню</a:t>
              </a:r>
              <a:r>
                <a:rPr lang="ru-RU" sz="2400" kern="1200" dirty="0" smtClean="0"/>
                <a:t> за </a:t>
              </a:r>
              <a:r>
                <a:rPr lang="ru-RU" sz="2400" kern="1200" dirty="0" err="1" smtClean="0"/>
                <a:t>свій</a:t>
              </a:r>
              <a:r>
                <a:rPr lang="ru-RU" sz="2400" kern="1200" dirty="0" smtClean="0"/>
                <a:t> </a:t>
              </a:r>
              <a:r>
                <a:rPr lang="ru-RU" sz="2400" kern="1200" dirty="0" err="1" smtClean="0"/>
                <a:t>виступ</a:t>
              </a:r>
              <a:r>
                <a:rPr lang="ru-RU" sz="2400" kern="1200" dirty="0" smtClean="0"/>
                <a:t>.</a:t>
              </a:r>
              <a:endParaRPr lang="ru-RU" sz="2400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6" y="0"/>
            <a:ext cx="5301804" cy="2801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21" y="2859402"/>
            <a:ext cx="5164679" cy="3876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974" y="6278217"/>
            <a:ext cx="4480948" cy="5669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5660" y="3736651"/>
            <a:ext cx="7250808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/>
              <a:t>Прагнучи</a:t>
            </a:r>
            <a:r>
              <a:rPr lang="ru-RU" sz="2800" dirty="0"/>
              <a:t> </a:t>
            </a:r>
            <a:r>
              <a:rPr lang="ru-RU" sz="2800" dirty="0" err="1"/>
              <a:t>приборкати</a:t>
            </a:r>
            <a:r>
              <a:rPr lang="ru-RU" sz="2800" dirty="0"/>
              <a:t> </a:t>
            </a:r>
            <a:r>
              <a:rPr lang="ru-RU" sz="2800" dirty="0" err="1"/>
              <a:t>Запорозьку</a:t>
            </a:r>
            <a:r>
              <a:rPr lang="ru-RU" sz="2800" dirty="0"/>
              <a:t> </a:t>
            </a:r>
            <a:r>
              <a:rPr lang="ru-RU" sz="2800" dirty="0" err="1"/>
              <a:t>Січ</a:t>
            </a:r>
            <a:r>
              <a:rPr lang="ru-RU" sz="2800" dirty="0"/>
              <a:t>, сейм </a:t>
            </a:r>
            <a:r>
              <a:rPr lang="ru-RU" sz="2800" dirty="0" err="1"/>
              <a:t>Речі</a:t>
            </a:r>
            <a:r>
              <a:rPr lang="ru-RU" sz="2800" dirty="0"/>
              <a:t> </a:t>
            </a:r>
            <a:r>
              <a:rPr lang="ru-RU" sz="2800" dirty="0" err="1"/>
              <a:t>Посполитої</a:t>
            </a:r>
            <a:r>
              <a:rPr lang="ru-RU" sz="2800" dirty="0"/>
              <a:t> у </a:t>
            </a:r>
            <a:r>
              <a:rPr lang="ru-RU" sz="2800" b="1" dirty="0"/>
              <a:t>лютому 1635 р.</a:t>
            </a:r>
            <a:r>
              <a:rPr lang="ru-RU" sz="2800" dirty="0"/>
              <a:t> </a:t>
            </a:r>
            <a:r>
              <a:rPr lang="ru-RU" sz="2800" dirty="0" err="1"/>
              <a:t>ухвалив</a:t>
            </a:r>
            <a:r>
              <a:rPr lang="ru-RU" sz="2800" dirty="0"/>
              <a:t> постанову </a:t>
            </a:r>
            <a:r>
              <a:rPr lang="ru-RU" sz="2800" b="1" dirty="0"/>
              <a:t>«Про </a:t>
            </a:r>
            <a:r>
              <a:rPr lang="ru-RU" sz="2800" b="1" dirty="0" err="1"/>
              <a:t>припинення</a:t>
            </a:r>
            <a:r>
              <a:rPr lang="ru-RU" sz="2800" b="1" dirty="0"/>
              <a:t> козацького </a:t>
            </a:r>
            <a:r>
              <a:rPr lang="ru-RU" sz="2800" b="1" dirty="0" err="1"/>
              <a:t>свавілля</a:t>
            </a:r>
            <a:r>
              <a:rPr lang="ru-RU" sz="2800" b="1" dirty="0"/>
              <a:t>». </a:t>
            </a:r>
            <a:endParaRPr lang="ru-RU" sz="2800" b="1" dirty="0" smtClean="0"/>
          </a:p>
          <a:p>
            <a:pPr algn="ctr"/>
            <a:r>
              <a:rPr lang="ru-RU" sz="2800" dirty="0" smtClean="0"/>
              <a:t>Відповідно </a:t>
            </a:r>
            <a:r>
              <a:rPr lang="ru-RU" sz="2800" dirty="0"/>
              <a:t>до постанови на правому </a:t>
            </a:r>
            <a:r>
              <a:rPr lang="ru-RU" sz="2800" dirty="0" err="1"/>
              <a:t>березі</a:t>
            </a:r>
            <a:r>
              <a:rPr lang="ru-RU" sz="2800" dirty="0"/>
              <a:t> </a:t>
            </a:r>
            <a:r>
              <a:rPr lang="ru-RU" sz="2800" dirty="0" err="1"/>
              <a:t>Дніпра</a:t>
            </a:r>
            <a:r>
              <a:rPr lang="ru-RU" sz="2800" dirty="0"/>
              <a:t> </a:t>
            </a:r>
            <a:r>
              <a:rPr lang="ru-RU" sz="2800" dirty="0" err="1"/>
              <a:t>напроти</a:t>
            </a:r>
            <a:r>
              <a:rPr lang="ru-RU" sz="2800" dirty="0"/>
              <a:t> </a:t>
            </a:r>
            <a:r>
              <a:rPr lang="ru-RU" sz="2800" dirty="0" err="1"/>
              <a:t>першого</a:t>
            </a:r>
            <a:r>
              <a:rPr lang="ru-RU" sz="2800" dirty="0"/>
              <a:t> (</a:t>
            </a:r>
            <a:r>
              <a:rPr lang="ru-RU" sz="2800" dirty="0" err="1"/>
              <a:t>Кодацького</a:t>
            </a:r>
            <a:r>
              <a:rPr lang="ru-RU" sz="2800" dirty="0"/>
              <a:t>) порога мали </a:t>
            </a:r>
            <a:r>
              <a:rPr lang="ru-RU" sz="2800" dirty="0" err="1"/>
              <a:t>збудувати</a:t>
            </a:r>
            <a:r>
              <a:rPr lang="ru-RU" sz="2800" dirty="0"/>
              <a:t> </a:t>
            </a:r>
            <a:r>
              <a:rPr lang="ru-RU" sz="2800" dirty="0" err="1"/>
              <a:t>фортецю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460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502" y="1009421"/>
            <a:ext cx="2864174" cy="37901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905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/>
              <a:t> Події козацьких повстань:</a:t>
            </a:r>
            <a:endParaRPr lang="ru-RU" sz="40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559676"/>
              </p:ext>
            </p:extLst>
          </p:nvPr>
        </p:nvGraphicFramePr>
        <p:xfrm>
          <a:off x="0" y="4771798"/>
          <a:ext cx="12192000" cy="1950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846"/>
                <a:gridCol w="3747541"/>
                <a:gridCol w="5161613"/>
              </a:tblGrid>
              <a:tr h="1950973">
                <a:tc>
                  <a:txBody>
                    <a:bodyPr/>
                    <a:lstStyle/>
                    <a:p>
                      <a:pPr algn="ctr"/>
                      <a:endParaRPr lang="uk-UA" sz="4800" dirty="0" smtClean="0"/>
                    </a:p>
                    <a:p>
                      <a:pPr algn="ctr"/>
                      <a:r>
                        <a:rPr lang="uk-UA" sz="4800" dirty="0" smtClean="0"/>
                        <a:t>1635 р.</a:t>
                      </a:r>
                      <a:endParaRPr lang="ru-RU" sz="4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800" dirty="0" smtClean="0"/>
                    </a:p>
                    <a:p>
                      <a:pPr algn="ctr"/>
                      <a:r>
                        <a:rPr lang="uk-UA" sz="4800" dirty="0" smtClean="0"/>
                        <a:t>Іван Сулима</a:t>
                      </a:r>
                      <a:endParaRPr lang="ru-RU" sz="48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Спроба запорожців </a:t>
                      </a:r>
                      <a:r>
                        <a:rPr lang="uk-UA" sz="2400" dirty="0" err="1" smtClean="0"/>
                        <a:t>ударемнити</a:t>
                      </a:r>
                      <a:r>
                        <a:rPr lang="uk-UA" sz="2400" dirty="0" smtClean="0"/>
                        <a:t> намагання польської влади ізолювати Запорозьку Січ від решти українських земель.</a:t>
                      </a:r>
                      <a:endParaRPr lang="ru-RU" sz="2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" y="1009421"/>
            <a:ext cx="3335628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</a:t>
            </a:r>
            <a:r>
              <a:rPr lang="ru-RU" sz="2800" dirty="0" err="1" smtClean="0"/>
              <a:t>середині</a:t>
            </a:r>
            <a:r>
              <a:rPr lang="ru-RU" sz="2800" dirty="0" smtClean="0"/>
              <a:t> </a:t>
            </a:r>
            <a:r>
              <a:rPr lang="ru-RU" sz="2800" dirty="0" err="1"/>
              <a:t>серпня</a:t>
            </a:r>
            <a:r>
              <a:rPr lang="ru-RU" sz="2800" dirty="0"/>
              <a:t> 1635 р. </a:t>
            </a:r>
            <a:r>
              <a:rPr lang="ru-RU" sz="2800" dirty="0" err="1"/>
              <a:t>вночі</a:t>
            </a:r>
            <a:r>
              <a:rPr lang="ru-RU" sz="2800" dirty="0"/>
              <a:t> </a:t>
            </a:r>
            <a:r>
              <a:rPr lang="ru-RU" sz="2800" dirty="0" err="1"/>
              <a:t>загін</a:t>
            </a:r>
            <a:r>
              <a:rPr lang="ru-RU" sz="2800" dirty="0"/>
              <a:t> козаків, </a:t>
            </a:r>
            <a:r>
              <a:rPr lang="ru-RU" sz="2800" dirty="0" err="1"/>
              <a:t>очолюваний</a:t>
            </a:r>
            <a:r>
              <a:rPr lang="ru-RU" sz="2800" dirty="0"/>
              <a:t> Сулимою, захопив </a:t>
            </a:r>
            <a:r>
              <a:rPr lang="ru-RU" sz="2800" b="1" dirty="0"/>
              <a:t>Кодак</a:t>
            </a:r>
            <a:r>
              <a:rPr lang="ru-RU" sz="2800" dirty="0"/>
              <a:t> і </a:t>
            </a:r>
            <a:r>
              <a:rPr lang="ru-RU" sz="2800" dirty="0" err="1"/>
              <a:t>знищив</a:t>
            </a:r>
            <a:r>
              <a:rPr lang="ru-RU" sz="2800" dirty="0"/>
              <a:t> залогу коронного війська.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550" y="869537"/>
            <a:ext cx="58864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9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115" y="3067494"/>
            <a:ext cx="2463012" cy="2676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1732"/>
            <a:ext cx="2495922" cy="27122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3990"/>
          </a:xfrm>
          <a:solidFill>
            <a:srgbClr val="7F456A"/>
          </a:solidFill>
        </p:spPr>
        <p:txBody>
          <a:bodyPr/>
          <a:lstStyle/>
          <a:p>
            <a:r>
              <a:rPr lang="uk-UA" b="1" dirty="0" smtClean="0"/>
              <a:t>  </a:t>
            </a:r>
            <a:r>
              <a:rPr lang="uk-UA" b="1" dirty="0" smtClean="0">
                <a:solidFill>
                  <a:schemeClr val="bg1"/>
                </a:solidFill>
              </a:rPr>
              <a:t>Події козацьких повстань: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446860"/>
              </p:ext>
            </p:extLst>
          </p:nvPr>
        </p:nvGraphicFramePr>
        <p:xfrm>
          <a:off x="0" y="1078649"/>
          <a:ext cx="12191999" cy="2026847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2750075"/>
                <a:gridCol w="3575098"/>
                <a:gridCol w="5866826"/>
              </a:tblGrid>
              <a:tr h="2026847">
                <a:tc>
                  <a:txBody>
                    <a:bodyPr/>
                    <a:lstStyle/>
                    <a:p>
                      <a:pPr algn="ctr"/>
                      <a:endParaRPr lang="uk-UA" sz="4000" dirty="0" smtClean="0"/>
                    </a:p>
                    <a:p>
                      <a:pPr algn="ctr"/>
                      <a:r>
                        <a:rPr lang="uk-UA" sz="4000" dirty="0" smtClean="0"/>
                        <a:t>1637 – 1638 </a:t>
                      </a:r>
                      <a:endParaRPr lang="ru-RU" sz="4000" dirty="0"/>
                    </a:p>
                  </a:txBody>
                  <a:tcPr>
                    <a:solidFill>
                      <a:srgbClr val="974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Павло Бут,          Яків Острянин, Дмитро Гуня.</a:t>
                      </a:r>
                      <a:endParaRPr lang="ru-RU" sz="3600" dirty="0"/>
                    </a:p>
                  </a:txBody>
                  <a:tcPr>
                    <a:solidFill>
                      <a:srgbClr val="6E4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solidFill>
                      <a:srgbClr val="AE77B9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13" r="4929"/>
          <a:stretch/>
        </p:blipFill>
        <p:spPr>
          <a:xfrm>
            <a:off x="2429210" y="3216609"/>
            <a:ext cx="1635617" cy="2291948"/>
          </a:xfrm>
          <a:prstGeom prst="flowChartConnector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285" y="1035262"/>
            <a:ext cx="5842715" cy="54387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657671"/>
            <a:ext cx="6697014" cy="1200329"/>
          </a:xfrm>
          <a:prstGeom prst="rect">
            <a:avLst/>
          </a:prstGeom>
          <a:solidFill>
            <a:srgbClr val="AE77B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Викликане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спробами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польської</a:t>
            </a:r>
            <a:r>
              <a:rPr lang="ru-RU" sz="2400" b="1" dirty="0">
                <a:solidFill>
                  <a:schemeClr val="bg1"/>
                </a:solidFill>
              </a:rPr>
              <a:t> влади «</a:t>
            </a:r>
            <a:r>
              <a:rPr lang="ru-RU" sz="2400" b="1" dirty="0" err="1">
                <a:solidFill>
                  <a:schemeClr val="bg1"/>
                </a:solidFill>
              </a:rPr>
              <a:t>очистити</a:t>
            </a:r>
            <a:r>
              <a:rPr lang="ru-RU" sz="2400" b="1" dirty="0">
                <a:solidFill>
                  <a:schemeClr val="bg1"/>
                </a:solidFill>
              </a:rPr>
              <a:t>» </a:t>
            </a:r>
            <a:r>
              <a:rPr lang="ru-RU" sz="2400" b="1" dirty="0" err="1">
                <a:solidFill>
                  <a:schemeClr val="bg1"/>
                </a:solidFill>
              </a:rPr>
              <a:t>реєстр</a:t>
            </a:r>
            <a:r>
              <a:rPr lang="ru-RU" sz="2400" b="1" dirty="0">
                <a:solidFill>
                  <a:schemeClr val="bg1"/>
                </a:solidFill>
              </a:rPr>
              <a:t> Війська </a:t>
            </a:r>
            <a:r>
              <a:rPr lang="ru-RU" sz="2400" b="1" dirty="0" err="1">
                <a:solidFill>
                  <a:schemeClr val="bg1"/>
                </a:solidFill>
              </a:rPr>
              <a:t>Запорозького</a:t>
            </a:r>
            <a:r>
              <a:rPr lang="ru-RU" sz="2400" b="1" dirty="0">
                <a:solidFill>
                  <a:schemeClr val="bg1"/>
                </a:solidFill>
              </a:rPr>
              <a:t> від </a:t>
            </a:r>
            <a:r>
              <a:rPr lang="ru-RU" sz="2400" b="1" dirty="0" err="1">
                <a:solidFill>
                  <a:schemeClr val="bg1"/>
                </a:solidFill>
              </a:rPr>
              <a:t>бунтівників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91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829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«Ординація Війська Запорозького, яке перебуває на службі Речі Посполитої» -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sz="3600" dirty="0" smtClean="0"/>
              <a:t>постанова польського сейму, ухвалена в березні </a:t>
            </a:r>
            <a:r>
              <a:rPr lang="uk-UA" sz="3600" dirty="0" smtClean="0"/>
              <a:t>1638 </a:t>
            </a:r>
            <a:r>
              <a:rPr lang="uk-UA" sz="3600" dirty="0" smtClean="0"/>
              <a:t>р.</a:t>
            </a: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856784"/>
            <a:ext cx="12192000" cy="5001216"/>
            <a:chOff x="0" y="1856784"/>
            <a:chExt cx="12192000" cy="5001216"/>
          </a:xfrm>
        </p:grpSpPr>
        <p:sp>
          <p:nvSpPr>
            <p:cNvPr id="7" name="Полилиния 6"/>
            <p:cNvSpPr/>
            <p:nvPr/>
          </p:nvSpPr>
          <p:spPr>
            <a:xfrm>
              <a:off x="0" y="1856784"/>
              <a:ext cx="3245476" cy="5001215"/>
            </a:xfrm>
            <a:custGeom>
              <a:avLst/>
              <a:gdLst>
                <a:gd name="connsiteX0" fmla="*/ 0 w 3446796"/>
                <a:gd name="connsiteY0" fmla="*/ 0 h 2068077"/>
                <a:gd name="connsiteX1" fmla="*/ 3446796 w 3446796"/>
                <a:gd name="connsiteY1" fmla="*/ 0 h 2068077"/>
                <a:gd name="connsiteX2" fmla="*/ 3446796 w 3446796"/>
                <a:gd name="connsiteY2" fmla="*/ 2068077 h 2068077"/>
                <a:gd name="connsiteX3" fmla="*/ 0 w 3446796"/>
                <a:gd name="connsiteY3" fmla="*/ 2068077 h 2068077"/>
                <a:gd name="connsiteX4" fmla="*/ 0 w 3446796"/>
                <a:gd name="connsiteY4" fmla="*/ 0 h 206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796" h="2068077">
                  <a:moveTo>
                    <a:pt x="0" y="0"/>
                  </a:moveTo>
                  <a:lnTo>
                    <a:pt x="3446796" y="0"/>
                  </a:lnTo>
                  <a:lnTo>
                    <a:pt x="3446796" y="2068077"/>
                  </a:lnTo>
                  <a:lnTo>
                    <a:pt x="0" y="20680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Скасовувалися «на вічні часи» всі права та привілеї реєстровців, «якими вони користувалися в нагороду за послуги, надані нашим предкам, і яких нині вони позбавляються внаслідок бунту».</a:t>
              </a:r>
              <a:endParaRPr lang="ru-RU" sz="28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628069" y="1856784"/>
              <a:ext cx="6563931" cy="1865451"/>
            </a:xfrm>
            <a:custGeom>
              <a:avLst/>
              <a:gdLst>
                <a:gd name="connsiteX0" fmla="*/ 0 w 3446796"/>
                <a:gd name="connsiteY0" fmla="*/ 0 h 2068077"/>
                <a:gd name="connsiteX1" fmla="*/ 3446796 w 3446796"/>
                <a:gd name="connsiteY1" fmla="*/ 0 h 2068077"/>
                <a:gd name="connsiteX2" fmla="*/ 3446796 w 3446796"/>
                <a:gd name="connsiteY2" fmla="*/ 2068077 h 2068077"/>
                <a:gd name="connsiteX3" fmla="*/ 0 w 3446796"/>
                <a:gd name="connsiteY3" fmla="*/ 2068077 h 2068077"/>
                <a:gd name="connsiteX4" fmla="*/ 0 w 3446796"/>
                <a:gd name="connsiteY4" fmla="*/ 0 h 206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796" h="2068077">
                  <a:moveTo>
                    <a:pt x="0" y="0"/>
                  </a:moveTo>
                  <a:lnTo>
                    <a:pt x="3446796" y="0"/>
                  </a:lnTo>
                  <a:lnTo>
                    <a:pt x="3446796" y="2068077"/>
                  </a:lnTo>
                  <a:lnTo>
                    <a:pt x="0" y="20680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/>
                <a:t>На посаду старшого Війська Запорозького </a:t>
              </a:r>
              <a:r>
                <a:rPr lang="uk-UA" sz="2400" kern="1200" dirty="0" smtClean="0"/>
                <a:t>(гетьмана) назавжди заборонялося обирати особу з козацького середовища. Замість нього за рекомендацією коронного гетьмана сеймом призначався </a:t>
              </a:r>
              <a:r>
                <a:rPr lang="uk-UA" sz="2400" b="1" kern="1200" dirty="0" smtClean="0"/>
                <a:t>королівський комісар</a:t>
              </a:r>
              <a:r>
                <a:rPr lang="uk-UA" sz="2400" kern="1200" dirty="0" smtClean="0"/>
                <a:t>.</a:t>
              </a:r>
              <a:endParaRPr lang="ru-RU" sz="24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628066" y="5467247"/>
              <a:ext cx="6563933" cy="1390753"/>
            </a:xfrm>
            <a:custGeom>
              <a:avLst/>
              <a:gdLst>
                <a:gd name="connsiteX0" fmla="*/ 0 w 3446796"/>
                <a:gd name="connsiteY0" fmla="*/ 0 h 2068077"/>
                <a:gd name="connsiteX1" fmla="*/ 3446796 w 3446796"/>
                <a:gd name="connsiteY1" fmla="*/ 0 h 2068077"/>
                <a:gd name="connsiteX2" fmla="*/ 3446796 w 3446796"/>
                <a:gd name="connsiteY2" fmla="*/ 2068077 h 2068077"/>
                <a:gd name="connsiteX3" fmla="*/ 0 w 3446796"/>
                <a:gd name="connsiteY3" fmla="*/ 2068077 h 2068077"/>
                <a:gd name="connsiteX4" fmla="*/ 0 w 3446796"/>
                <a:gd name="connsiteY4" fmla="*/ 0 h 206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796" h="2068077">
                  <a:moveTo>
                    <a:pt x="0" y="0"/>
                  </a:moveTo>
                  <a:lnTo>
                    <a:pt x="3446796" y="0"/>
                  </a:lnTo>
                  <a:lnTo>
                    <a:pt x="3446796" y="2068077"/>
                  </a:lnTo>
                  <a:lnTo>
                    <a:pt x="0" y="2068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/>
                <a:t>Комісар </a:t>
              </a:r>
              <a:r>
                <a:rPr lang="uk-UA" sz="2400" kern="1200" dirty="0" smtClean="0"/>
                <a:t>мав складати присягу і підтримувати порядок у Війську Запорозькому, придушуючи будь-яке «свавільство козацьке».</a:t>
              </a:r>
              <a:endParaRPr lang="ru-RU" sz="24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628068" y="3896026"/>
              <a:ext cx="6563931" cy="1397430"/>
            </a:xfrm>
            <a:custGeom>
              <a:avLst/>
              <a:gdLst>
                <a:gd name="connsiteX0" fmla="*/ 0 w 3446796"/>
                <a:gd name="connsiteY0" fmla="*/ 0 h 2068077"/>
                <a:gd name="connsiteX1" fmla="*/ 3446796 w 3446796"/>
                <a:gd name="connsiteY1" fmla="*/ 0 h 2068077"/>
                <a:gd name="connsiteX2" fmla="*/ 3446796 w 3446796"/>
                <a:gd name="connsiteY2" fmla="*/ 2068077 h 2068077"/>
                <a:gd name="connsiteX3" fmla="*/ 0 w 3446796"/>
                <a:gd name="connsiteY3" fmla="*/ 2068077 h 2068077"/>
                <a:gd name="connsiteX4" fmla="*/ 0 w 3446796"/>
                <a:gd name="connsiteY4" fmla="*/ 0 h 206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796" h="2068077">
                  <a:moveTo>
                    <a:pt x="0" y="0"/>
                  </a:moveTo>
                  <a:lnTo>
                    <a:pt x="3446796" y="0"/>
                  </a:lnTo>
                  <a:lnTo>
                    <a:pt x="3446796" y="2068077"/>
                  </a:lnTo>
                  <a:lnTo>
                    <a:pt x="0" y="2068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/>
                <a:t>Резиденцією комісара </a:t>
              </a:r>
              <a:r>
                <a:rPr lang="uk-UA" sz="2400" kern="1200" dirty="0" smtClean="0"/>
                <a:t>ставало місто </a:t>
              </a:r>
              <a:r>
                <a:rPr lang="uk-UA" sz="2400" b="1" kern="1200" dirty="0" err="1" smtClean="0"/>
                <a:t>Трахтемирів</a:t>
              </a:r>
              <a:r>
                <a:rPr lang="uk-UA" sz="2400" kern="1200" dirty="0" smtClean="0"/>
                <a:t>, а полковники мали проживати у своїх полках і не залишати їх без дозволу коронного гетьмана.</a:t>
              </a:r>
              <a:endParaRPr lang="ru-RU" sz="2400" kern="1200" dirty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77" y="1867199"/>
            <a:ext cx="2382592" cy="49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6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b="1" dirty="0" smtClean="0"/>
              <a:t>«Ординація Війська Запорозького»</a:t>
            </a:r>
            <a:endParaRPr lang="ru-RU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832359"/>
            <a:ext cx="12192000" cy="6025641"/>
            <a:chOff x="0" y="832359"/>
            <a:chExt cx="12192000" cy="6025641"/>
          </a:xfrm>
        </p:grpSpPr>
        <p:sp>
          <p:nvSpPr>
            <p:cNvPr id="8" name="Полилиния 7"/>
            <p:cNvSpPr/>
            <p:nvPr/>
          </p:nvSpPr>
          <p:spPr>
            <a:xfrm>
              <a:off x="0" y="832359"/>
              <a:ext cx="8186786" cy="2683573"/>
            </a:xfrm>
            <a:custGeom>
              <a:avLst/>
              <a:gdLst>
                <a:gd name="connsiteX0" fmla="*/ 0 w 4005213"/>
                <a:gd name="connsiteY0" fmla="*/ 0 h 2403128"/>
                <a:gd name="connsiteX1" fmla="*/ 4005213 w 4005213"/>
                <a:gd name="connsiteY1" fmla="*/ 0 h 2403128"/>
                <a:gd name="connsiteX2" fmla="*/ 4005213 w 4005213"/>
                <a:gd name="connsiteY2" fmla="*/ 2403128 h 2403128"/>
                <a:gd name="connsiteX3" fmla="*/ 0 w 4005213"/>
                <a:gd name="connsiteY3" fmla="*/ 2403128 h 2403128"/>
                <a:gd name="connsiteX4" fmla="*/ 0 w 4005213"/>
                <a:gd name="connsiteY4" fmla="*/ 0 h 240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213" h="2403128">
                  <a:moveTo>
                    <a:pt x="0" y="0"/>
                  </a:moveTo>
                  <a:lnTo>
                    <a:pt x="4005213" y="0"/>
                  </a:lnTo>
                  <a:lnTo>
                    <a:pt x="4005213" y="2403128"/>
                  </a:lnTo>
                  <a:lnTo>
                    <a:pt x="0" y="24031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Скасовувалася виборність старшини реєстру і козацьке судочинство. </a:t>
              </a:r>
              <a:r>
                <a:rPr lang="uk-UA" sz="2800" kern="1200" dirty="0" smtClean="0"/>
                <a:t>Полковники і осавули призначалися польською владою з представників польської або полонізованої шляхти. Лише сотників і отаманів обирали з козаків, відданих Речі Посполитій. Уся судова й військова влада в реєстрі належала комісару.</a:t>
              </a:r>
              <a:endParaRPr lang="ru-RU" sz="28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8306873" y="832360"/>
              <a:ext cx="3885127" cy="3031301"/>
            </a:xfrm>
            <a:custGeom>
              <a:avLst/>
              <a:gdLst>
                <a:gd name="connsiteX0" fmla="*/ 0 w 4005213"/>
                <a:gd name="connsiteY0" fmla="*/ 0 h 2403128"/>
                <a:gd name="connsiteX1" fmla="*/ 4005213 w 4005213"/>
                <a:gd name="connsiteY1" fmla="*/ 0 h 2403128"/>
                <a:gd name="connsiteX2" fmla="*/ 4005213 w 4005213"/>
                <a:gd name="connsiteY2" fmla="*/ 2403128 h 2403128"/>
                <a:gd name="connsiteX3" fmla="*/ 0 w 4005213"/>
                <a:gd name="connsiteY3" fmla="*/ 2403128 h 2403128"/>
                <a:gd name="connsiteX4" fmla="*/ 0 w 4005213"/>
                <a:gd name="connsiteY4" fmla="*/ 0 h 240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213" h="2403128">
                  <a:moveTo>
                    <a:pt x="0" y="0"/>
                  </a:moveTo>
                  <a:lnTo>
                    <a:pt x="4005213" y="0"/>
                  </a:lnTo>
                  <a:lnTo>
                    <a:pt x="4005213" y="2403128"/>
                  </a:lnTo>
                  <a:lnTo>
                    <a:pt x="0" y="2403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Реєстр складав 6 тис. козаків. </a:t>
              </a:r>
              <a:r>
                <a:rPr lang="uk-UA" sz="2800" kern="1200" dirty="0" smtClean="0"/>
                <a:t>До нього могли увійти ті, хто не брав участі у повстаннях. Усі виключені поверталися до свого попереднього стану.</a:t>
              </a:r>
              <a:endParaRPr lang="ru-RU" sz="28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8186786" y="4076834"/>
              <a:ext cx="4005213" cy="2781166"/>
            </a:xfrm>
            <a:custGeom>
              <a:avLst/>
              <a:gdLst>
                <a:gd name="connsiteX0" fmla="*/ 0 w 4005213"/>
                <a:gd name="connsiteY0" fmla="*/ 0 h 2403128"/>
                <a:gd name="connsiteX1" fmla="*/ 4005213 w 4005213"/>
                <a:gd name="connsiteY1" fmla="*/ 0 h 2403128"/>
                <a:gd name="connsiteX2" fmla="*/ 4005213 w 4005213"/>
                <a:gd name="connsiteY2" fmla="*/ 2403128 h 2403128"/>
                <a:gd name="connsiteX3" fmla="*/ 0 w 4005213"/>
                <a:gd name="connsiteY3" fmla="*/ 2403128 h 2403128"/>
                <a:gd name="connsiteX4" fmla="*/ 0 w 4005213"/>
                <a:gd name="connsiteY4" fmla="*/ 0 h 240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213" h="2403128">
                  <a:moveTo>
                    <a:pt x="0" y="0"/>
                  </a:moveTo>
                  <a:lnTo>
                    <a:pt x="4005213" y="0"/>
                  </a:lnTo>
                  <a:lnTo>
                    <a:pt x="4005213" y="2403128"/>
                  </a:lnTo>
                  <a:lnTo>
                    <a:pt x="0" y="24031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Міщанам і селянам </a:t>
              </a:r>
              <a:r>
                <a:rPr lang="uk-UA" sz="2800" kern="1200" dirty="0" smtClean="0"/>
                <a:t>під загрозою конфіскації майна заборонялося вступати до козаків і навіть видавати дочок заміж за козаків.</a:t>
              </a:r>
              <a:endParaRPr lang="ru-RU" sz="2800" kern="1200" dirty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216" y="3606085"/>
            <a:ext cx="2476077" cy="32519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8789" y="3750846"/>
            <a:ext cx="5464934" cy="2962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Козакам-реєстровцям дозволялося мешкати </a:t>
            </a:r>
            <a:r>
              <a:rPr lang="uk-UA" sz="2800" dirty="0" smtClean="0"/>
              <a:t>лише на </a:t>
            </a:r>
            <a:r>
              <a:rPr lang="uk-UA" sz="2800" dirty="0" err="1" smtClean="0"/>
              <a:t>королівщинах</a:t>
            </a:r>
            <a:r>
              <a:rPr lang="uk-UA" sz="2800" dirty="0" smtClean="0"/>
              <a:t> у Корсунському, Черкаському і Чигиринському </a:t>
            </a:r>
            <a:r>
              <a:rPr lang="uk-UA" sz="2800" dirty="0" err="1" smtClean="0"/>
              <a:t>староствах</a:t>
            </a:r>
            <a:r>
              <a:rPr lang="uk-UA" sz="2800" dirty="0" smtClean="0"/>
              <a:t>. На Запоріжжя жоден козак не міг потрапити без свідоцтва, виданого комісаром.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219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908" y="2042468"/>
            <a:ext cx="3551092" cy="40940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3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b="1" dirty="0" smtClean="0"/>
              <a:t>«Ординація Війська Запорозького»</a:t>
            </a:r>
            <a:endParaRPr lang="ru-RU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15909" y="929470"/>
            <a:ext cx="9144001" cy="5928530"/>
            <a:chOff x="115909" y="929470"/>
            <a:chExt cx="9144001" cy="5928530"/>
          </a:xfrm>
        </p:grpSpPr>
        <p:sp>
          <p:nvSpPr>
            <p:cNvPr id="7" name="Полилиния 6"/>
            <p:cNvSpPr/>
            <p:nvPr/>
          </p:nvSpPr>
          <p:spPr>
            <a:xfrm>
              <a:off x="115909" y="929470"/>
              <a:ext cx="4005329" cy="5928530"/>
            </a:xfrm>
            <a:custGeom>
              <a:avLst/>
              <a:gdLst>
                <a:gd name="connsiteX0" fmla="*/ 0 w 3487692"/>
                <a:gd name="connsiteY0" fmla="*/ 0 h 2092615"/>
                <a:gd name="connsiteX1" fmla="*/ 3487692 w 3487692"/>
                <a:gd name="connsiteY1" fmla="*/ 0 h 2092615"/>
                <a:gd name="connsiteX2" fmla="*/ 3487692 w 3487692"/>
                <a:gd name="connsiteY2" fmla="*/ 2092615 h 2092615"/>
                <a:gd name="connsiteX3" fmla="*/ 0 w 3487692"/>
                <a:gd name="connsiteY3" fmla="*/ 2092615 h 2092615"/>
                <a:gd name="connsiteX4" fmla="*/ 0 w 3487692"/>
                <a:gd name="connsiteY4" fmla="*/ 0 h 209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692" h="2092615">
                  <a:moveTo>
                    <a:pt x="0" y="0"/>
                  </a:moveTo>
                  <a:lnTo>
                    <a:pt x="3487692" y="0"/>
                  </a:lnTo>
                  <a:lnTo>
                    <a:pt x="3487692" y="2092615"/>
                  </a:lnTo>
                  <a:lnTo>
                    <a:pt x="0" y="20926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kern="1200" dirty="0" smtClean="0"/>
                <a:t>Реєстрові полки повинні були «по черзі виступати на Запоріжжя для захисту того регіону і для того, щоб перешкоджати татарам переправлятися через Дніпро». Вони також мали «попереджувати, щоб свавілля не переховувалося на островах і річках і звідти не відправлялось у морські походи».</a:t>
              </a:r>
              <a:endParaRPr lang="ru-RU" sz="28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288664" y="929471"/>
              <a:ext cx="4971246" cy="2161460"/>
            </a:xfrm>
            <a:custGeom>
              <a:avLst/>
              <a:gdLst>
                <a:gd name="connsiteX0" fmla="*/ 0 w 3487692"/>
                <a:gd name="connsiteY0" fmla="*/ 0 h 2092615"/>
                <a:gd name="connsiteX1" fmla="*/ 3487692 w 3487692"/>
                <a:gd name="connsiteY1" fmla="*/ 0 h 2092615"/>
                <a:gd name="connsiteX2" fmla="*/ 3487692 w 3487692"/>
                <a:gd name="connsiteY2" fmla="*/ 2092615 h 2092615"/>
                <a:gd name="connsiteX3" fmla="*/ 0 w 3487692"/>
                <a:gd name="connsiteY3" fmla="*/ 2092615 h 2092615"/>
                <a:gd name="connsiteX4" fmla="*/ 0 w 3487692"/>
                <a:gd name="connsiteY4" fmla="*/ 0 h 209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692" h="2092615">
                  <a:moveTo>
                    <a:pt x="0" y="0"/>
                  </a:moveTo>
                  <a:lnTo>
                    <a:pt x="3487692" y="0"/>
                  </a:lnTo>
                  <a:lnTo>
                    <a:pt x="3487692" y="2092615"/>
                  </a:lnTo>
                  <a:lnTo>
                    <a:pt x="0" y="2092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Необхідність відбудови фортеці Кодак </a:t>
              </a:r>
              <a:r>
                <a:rPr lang="uk-UA" sz="2800" kern="1200" dirty="0" smtClean="0"/>
                <a:t>і постійне перебування у ній сильного  гарнізону з польських вояків і найманців.</a:t>
              </a:r>
              <a:endParaRPr lang="ru-RU" sz="28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288664" y="3786389"/>
              <a:ext cx="4352244" cy="2944811"/>
            </a:xfrm>
            <a:custGeom>
              <a:avLst/>
              <a:gdLst>
                <a:gd name="connsiteX0" fmla="*/ 0 w 3487692"/>
                <a:gd name="connsiteY0" fmla="*/ 0 h 2092615"/>
                <a:gd name="connsiteX1" fmla="*/ 3487692 w 3487692"/>
                <a:gd name="connsiteY1" fmla="*/ 0 h 2092615"/>
                <a:gd name="connsiteX2" fmla="*/ 3487692 w 3487692"/>
                <a:gd name="connsiteY2" fmla="*/ 2092615 h 2092615"/>
                <a:gd name="connsiteX3" fmla="*/ 0 w 3487692"/>
                <a:gd name="connsiteY3" fmla="*/ 2092615 h 2092615"/>
                <a:gd name="connsiteX4" fmla="*/ 0 w 3487692"/>
                <a:gd name="connsiteY4" fmla="*/ 0 h 209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692" h="2092615">
                  <a:moveTo>
                    <a:pt x="0" y="0"/>
                  </a:moveTo>
                  <a:lnTo>
                    <a:pt x="3487692" y="0"/>
                  </a:lnTo>
                  <a:lnTo>
                    <a:pt x="3487692" y="2092615"/>
                  </a:lnTo>
                  <a:lnTo>
                    <a:pt x="0" y="2092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Таємні статті </a:t>
              </a:r>
              <a:r>
                <a:rPr lang="uk-UA" sz="2800" kern="1200" dirty="0" smtClean="0"/>
                <a:t>передбачали створення при комісарі окремого реєстру з підвищеною платнею для попередження «свавілля».</a:t>
              </a:r>
              <a:endParaRPr lang="ru-RU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093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043950"/>
          </a:xfr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       </a:t>
            </a:r>
            <a:r>
              <a:rPr lang="uk-UA" b="1" dirty="0" smtClean="0"/>
              <a:t>План уроку: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793" y="1825625"/>
            <a:ext cx="11039007" cy="4680106"/>
          </a:xfr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dirty="0" smtClean="0"/>
              <a:t>1. Соціально-економічне та політичне становище України в 20 – 30-х роках Х</a:t>
            </a:r>
            <a:r>
              <a:rPr lang="en-US" sz="3200" dirty="0" smtClean="0"/>
              <a:t>V</a:t>
            </a:r>
            <a:r>
              <a:rPr lang="uk-UA" sz="3200" dirty="0" smtClean="0"/>
              <a:t>ІІ ст.</a:t>
            </a:r>
          </a:p>
          <a:p>
            <a:r>
              <a:rPr lang="uk-UA" sz="3200" dirty="0" smtClean="0"/>
              <a:t>2. Польсько-козацький збройний конфлікт 1625 р.</a:t>
            </a:r>
          </a:p>
          <a:p>
            <a:r>
              <a:rPr lang="uk-UA" sz="3200" dirty="0" smtClean="0"/>
              <a:t>3. Повстання 1630 р. під проводом Тараса Федоровича (</a:t>
            </a:r>
            <a:r>
              <a:rPr lang="uk-UA" sz="3200" dirty="0" err="1" smtClean="0"/>
              <a:t>Трясила</a:t>
            </a:r>
            <a:r>
              <a:rPr lang="uk-UA" sz="3200" dirty="0" smtClean="0"/>
              <a:t>).</a:t>
            </a:r>
          </a:p>
          <a:p>
            <a:r>
              <a:rPr lang="uk-UA" sz="3200" dirty="0" smtClean="0"/>
              <a:t>4. Повстання 1635 р. на чолі з Іваном Сулимою.</a:t>
            </a:r>
          </a:p>
          <a:p>
            <a:r>
              <a:rPr lang="uk-UA" sz="3200" dirty="0" smtClean="0"/>
              <a:t>5. Козацьке повстання 1637 – 1638 років.</a:t>
            </a:r>
          </a:p>
          <a:p>
            <a:r>
              <a:rPr lang="uk-UA" sz="3200" dirty="0" smtClean="0"/>
              <a:t>6. “Ординація Війська Запорозького”.</a:t>
            </a:r>
            <a:endParaRPr lang="en-US" sz="32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349" y="3719214"/>
            <a:ext cx="4651651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7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92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</a:t>
            </a:r>
            <a:r>
              <a:rPr lang="uk-UA" b="1" dirty="0" smtClean="0"/>
              <a:t>Соціально-економічне та політичне становище України в 20 – 30-х роках Х</a:t>
            </a:r>
            <a:r>
              <a:rPr lang="en-US" b="1" dirty="0" smtClean="0"/>
              <a:t>V</a:t>
            </a:r>
            <a:r>
              <a:rPr lang="uk-UA" b="1" dirty="0" smtClean="0"/>
              <a:t>ІІ ст.</a:t>
            </a:r>
            <a:endParaRPr lang="ru-RU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259174"/>
            <a:ext cx="12192000" cy="4557011"/>
            <a:chOff x="0" y="1259174"/>
            <a:chExt cx="12192000" cy="4557011"/>
          </a:xfrm>
        </p:grpSpPr>
        <p:sp>
          <p:nvSpPr>
            <p:cNvPr id="7" name="Полилиния 6"/>
            <p:cNvSpPr/>
            <p:nvPr/>
          </p:nvSpPr>
          <p:spPr>
            <a:xfrm>
              <a:off x="1" y="1259174"/>
              <a:ext cx="2873150" cy="1033268"/>
            </a:xfrm>
            <a:custGeom>
              <a:avLst/>
              <a:gdLst>
                <a:gd name="connsiteX0" fmla="*/ 0 w 2673833"/>
                <a:gd name="connsiteY0" fmla="*/ 0 h 547200"/>
                <a:gd name="connsiteX1" fmla="*/ 2673833 w 2673833"/>
                <a:gd name="connsiteY1" fmla="*/ 0 h 547200"/>
                <a:gd name="connsiteX2" fmla="*/ 2673833 w 2673833"/>
                <a:gd name="connsiteY2" fmla="*/ 547200 h 547200"/>
                <a:gd name="connsiteX3" fmla="*/ 0 w 2673833"/>
                <a:gd name="connsiteY3" fmla="*/ 547200 h 547200"/>
                <a:gd name="connsiteX4" fmla="*/ 0 w 2673833"/>
                <a:gd name="connsiteY4" fmla="*/ 0 h 54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547200">
                  <a:moveTo>
                    <a:pt x="0" y="0"/>
                  </a:moveTo>
                  <a:lnTo>
                    <a:pt x="2673833" y="0"/>
                  </a:lnTo>
                  <a:lnTo>
                    <a:pt x="2673833" y="547200"/>
                  </a:lnTo>
                  <a:lnTo>
                    <a:pt x="0" y="54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E6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4000" kern="1200" dirty="0" smtClean="0"/>
                <a:t>Магнати</a:t>
              </a:r>
              <a:r>
                <a:rPr lang="uk-UA" sz="1900" kern="1200" dirty="0" smtClean="0"/>
                <a:t> </a:t>
              </a:r>
              <a:endParaRPr lang="ru-RU" sz="19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0" y="2292443"/>
              <a:ext cx="2898127" cy="3523742"/>
            </a:xfrm>
            <a:custGeom>
              <a:avLst/>
              <a:gdLst>
                <a:gd name="connsiteX0" fmla="*/ 0 w 2673833"/>
                <a:gd name="connsiteY0" fmla="*/ 0 h 3758215"/>
                <a:gd name="connsiteX1" fmla="*/ 2673833 w 2673833"/>
                <a:gd name="connsiteY1" fmla="*/ 0 h 3758215"/>
                <a:gd name="connsiteX2" fmla="*/ 2673833 w 2673833"/>
                <a:gd name="connsiteY2" fmla="*/ 3758215 h 3758215"/>
                <a:gd name="connsiteX3" fmla="*/ 0 w 2673833"/>
                <a:gd name="connsiteY3" fmla="*/ 3758215 h 3758215"/>
                <a:gd name="connsiteX4" fmla="*/ 0 w 2673833"/>
                <a:gd name="connsiteY4" fmla="*/ 0 h 375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3758215">
                  <a:moveTo>
                    <a:pt x="0" y="0"/>
                  </a:moveTo>
                  <a:lnTo>
                    <a:pt x="2673833" y="0"/>
                  </a:lnTo>
                  <a:lnTo>
                    <a:pt x="2673833" y="3758215"/>
                  </a:lnTo>
                  <a:lnTo>
                    <a:pt x="0" y="37582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000" b="1" kern="1200" dirty="0" smtClean="0"/>
                <a:t>Активне запровадження фільварків, що супроводжувалося позбавленням селян землі.</a:t>
              </a:r>
              <a:endParaRPr lang="ru-RU" sz="2000" b="1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400" b="1" kern="1200" dirty="0" smtClean="0"/>
                <a:t>Швидке зростання  землеволодіння в Україні. </a:t>
              </a:r>
              <a:endParaRPr lang="ru-RU" sz="24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072466" y="1259174"/>
              <a:ext cx="3048854" cy="1033268"/>
            </a:xfrm>
            <a:custGeom>
              <a:avLst/>
              <a:gdLst>
                <a:gd name="connsiteX0" fmla="*/ 0 w 2673833"/>
                <a:gd name="connsiteY0" fmla="*/ 0 h 547200"/>
                <a:gd name="connsiteX1" fmla="*/ 2673833 w 2673833"/>
                <a:gd name="connsiteY1" fmla="*/ 0 h 547200"/>
                <a:gd name="connsiteX2" fmla="*/ 2673833 w 2673833"/>
                <a:gd name="connsiteY2" fmla="*/ 547200 h 547200"/>
                <a:gd name="connsiteX3" fmla="*/ 0 w 2673833"/>
                <a:gd name="connsiteY3" fmla="*/ 547200 h 547200"/>
                <a:gd name="connsiteX4" fmla="*/ 0 w 2673833"/>
                <a:gd name="connsiteY4" fmla="*/ 0 h 54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547200">
                  <a:moveTo>
                    <a:pt x="0" y="0"/>
                  </a:moveTo>
                  <a:lnTo>
                    <a:pt x="2673833" y="0"/>
                  </a:lnTo>
                  <a:lnTo>
                    <a:pt x="2673833" y="547200"/>
                  </a:lnTo>
                  <a:lnTo>
                    <a:pt x="0" y="54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E6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072466" y="2292442"/>
              <a:ext cx="3048854" cy="3523743"/>
            </a:xfrm>
            <a:custGeom>
              <a:avLst/>
              <a:gdLst>
                <a:gd name="connsiteX0" fmla="*/ 0 w 2673833"/>
                <a:gd name="connsiteY0" fmla="*/ 0 h 3758215"/>
                <a:gd name="connsiteX1" fmla="*/ 2673833 w 2673833"/>
                <a:gd name="connsiteY1" fmla="*/ 0 h 3758215"/>
                <a:gd name="connsiteX2" fmla="*/ 2673833 w 2673833"/>
                <a:gd name="connsiteY2" fmla="*/ 3758215 h 3758215"/>
                <a:gd name="connsiteX3" fmla="*/ 0 w 2673833"/>
                <a:gd name="connsiteY3" fmla="*/ 3758215 h 3758215"/>
                <a:gd name="connsiteX4" fmla="*/ 0 w 2673833"/>
                <a:gd name="connsiteY4" fmla="*/ 0 h 375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3758215">
                  <a:moveTo>
                    <a:pt x="0" y="0"/>
                  </a:moveTo>
                  <a:lnTo>
                    <a:pt x="2673833" y="0"/>
                  </a:lnTo>
                  <a:lnTo>
                    <a:pt x="2673833" y="3758215"/>
                  </a:lnTo>
                  <a:lnTo>
                    <a:pt x="0" y="37582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400" b="1" kern="1200" dirty="0" err="1" smtClean="0"/>
                <a:t>Змушені</a:t>
              </a:r>
              <a:r>
                <a:rPr lang="ru-RU" sz="2400" b="1" kern="1200" dirty="0" smtClean="0"/>
                <a:t> були виконувати </a:t>
              </a:r>
              <a:r>
                <a:rPr lang="ru-RU" sz="2400" b="1" kern="1200" dirty="0" err="1" smtClean="0"/>
                <a:t>різні</a:t>
              </a:r>
              <a:r>
                <a:rPr lang="ru-RU" sz="2400" b="1" kern="1200" dirty="0" smtClean="0"/>
                <a:t> </a:t>
              </a:r>
              <a:r>
                <a:rPr lang="ru-RU" sz="2400" b="1" kern="1200" dirty="0" err="1" smtClean="0"/>
                <a:t>повинності</a:t>
              </a:r>
              <a:r>
                <a:rPr lang="ru-RU" sz="2400" b="1" kern="1200" dirty="0" smtClean="0"/>
                <a:t>, </a:t>
              </a:r>
              <a:r>
                <a:rPr lang="ru-RU" sz="2400" b="1" kern="1200" dirty="0" err="1" smtClean="0"/>
                <a:t>зокрема</a:t>
              </a:r>
              <a:r>
                <a:rPr lang="ru-RU" sz="2400" b="1" kern="1200" dirty="0" smtClean="0"/>
                <a:t> й панщину.</a:t>
              </a:r>
              <a:endParaRPr lang="ru-RU" sz="2400" b="1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kern="1200" dirty="0" err="1" smtClean="0"/>
                <a:t>1629 р. – єдиний загальнодержавний податок – подимне.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 dirty="0" err="1" smtClean="0"/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9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295658" y="1259174"/>
              <a:ext cx="2673833" cy="1033268"/>
            </a:xfrm>
            <a:custGeom>
              <a:avLst/>
              <a:gdLst>
                <a:gd name="connsiteX0" fmla="*/ 0 w 2673833"/>
                <a:gd name="connsiteY0" fmla="*/ 0 h 547200"/>
                <a:gd name="connsiteX1" fmla="*/ 2673833 w 2673833"/>
                <a:gd name="connsiteY1" fmla="*/ 0 h 547200"/>
                <a:gd name="connsiteX2" fmla="*/ 2673833 w 2673833"/>
                <a:gd name="connsiteY2" fmla="*/ 547200 h 547200"/>
                <a:gd name="connsiteX3" fmla="*/ 0 w 2673833"/>
                <a:gd name="connsiteY3" fmla="*/ 547200 h 547200"/>
                <a:gd name="connsiteX4" fmla="*/ 0 w 2673833"/>
                <a:gd name="connsiteY4" fmla="*/ 0 h 54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547200">
                  <a:moveTo>
                    <a:pt x="0" y="0"/>
                  </a:moveTo>
                  <a:lnTo>
                    <a:pt x="2673833" y="0"/>
                  </a:lnTo>
                  <a:lnTo>
                    <a:pt x="2673833" y="547200"/>
                  </a:lnTo>
                  <a:lnTo>
                    <a:pt x="0" y="54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E6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4400" kern="1200" dirty="0" smtClean="0"/>
                <a:t>Селяни</a:t>
              </a:r>
              <a:r>
                <a:rPr lang="uk-UA" sz="1900" kern="1200" dirty="0" smtClean="0"/>
                <a:t> </a:t>
              </a:r>
              <a:endParaRPr lang="ru-RU" sz="19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295658" y="2292442"/>
              <a:ext cx="2673833" cy="3523743"/>
            </a:xfrm>
            <a:custGeom>
              <a:avLst/>
              <a:gdLst>
                <a:gd name="connsiteX0" fmla="*/ 0 w 2673833"/>
                <a:gd name="connsiteY0" fmla="*/ 0 h 3758215"/>
                <a:gd name="connsiteX1" fmla="*/ 2673833 w 2673833"/>
                <a:gd name="connsiteY1" fmla="*/ 0 h 3758215"/>
                <a:gd name="connsiteX2" fmla="*/ 2673833 w 2673833"/>
                <a:gd name="connsiteY2" fmla="*/ 3758215 h 3758215"/>
                <a:gd name="connsiteX3" fmla="*/ 0 w 2673833"/>
                <a:gd name="connsiteY3" fmla="*/ 3758215 h 3758215"/>
                <a:gd name="connsiteX4" fmla="*/ 0 w 2673833"/>
                <a:gd name="connsiteY4" fmla="*/ 0 h 375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3758215">
                  <a:moveTo>
                    <a:pt x="0" y="0"/>
                  </a:moveTo>
                  <a:lnTo>
                    <a:pt x="2673833" y="0"/>
                  </a:lnTo>
                  <a:lnTo>
                    <a:pt x="2673833" y="3758215"/>
                  </a:lnTo>
                  <a:lnTo>
                    <a:pt x="0" y="37582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400" b="1" kern="1200" dirty="0" smtClean="0"/>
                <a:t>Панщина  визначалася особисто магнатами і часто перевищувала встановлені законом норми.</a:t>
              </a:r>
              <a:endParaRPr lang="ru-RU" sz="24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143829" y="1259174"/>
              <a:ext cx="3048171" cy="1033268"/>
            </a:xfrm>
            <a:custGeom>
              <a:avLst/>
              <a:gdLst>
                <a:gd name="connsiteX0" fmla="*/ 0 w 2673833"/>
                <a:gd name="connsiteY0" fmla="*/ 0 h 547200"/>
                <a:gd name="connsiteX1" fmla="*/ 2673833 w 2673833"/>
                <a:gd name="connsiteY1" fmla="*/ 0 h 547200"/>
                <a:gd name="connsiteX2" fmla="*/ 2673833 w 2673833"/>
                <a:gd name="connsiteY2" fmla="*/ 547200 h 547200"/>
                <a:gd name="connsiteX3" fmla="*/ 0 w 2673833"/>
                <a:gd name="connsiteY3" fmla="*/ 547200 h 547200"/>
                <a:gd name="connsiteX4" fmla="*/ 0 w 2673833"/>
                <a:gd name="connsiteY4" fmla="*/ 0 h 54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547200">
                  <a:moveTo>
                    <a:pt x="0" y="0"/>
                  </a:moveTo>
                  <a:lnTo>
                    <a:pt x="2673833" y="0"/>
                  </a:lnTo>
                  <a:lnTo>
                    <a:pt x="2673833" y="547200"/>
                  </a:lnTo>
                  <a:lnTo>
                    <a:pt x="0" y="54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E6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4000" kern="1200" dirty="0" smtClean="0"/>
                <a:t>Козаки</a:t>
              </a:r>
              <a:r>
                <a:rPr lang="uk-UA" sz="1900" kern="1200" dirty="0" smtClean="0"/>
                <a:t> </a:t>
              </a:r>
              <a:endParaRPr lang="ru-RU" sz="19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9143829" y="2292442"/>
              <a:ext cx="3048171" cy="3523743"/>
            </a:xfrm>
            <a:custGeom>
              <a:avLst/>
              <a:gdLst>
                <a:gd name="connsiteX0" fmla="*/ 0 w 2673833"/>
                <a:gd name="connsiteY0" fmla="*/ 0 h 3758215"/>
                <a:gd name="connsiteX1" fmla="*/ 2673833 w 2673833"/>
                <a:gd name="connsiteY1" fmla="*/ 0 h 3758215"/>
                <a:gd name="connsiteX2" fmla="*/ 2673833 w 2673833"/>
                <a:gd name="connsiteY2" fmla="*/ 3758215 h 3758215"/>
                <a:gd name="connsiteX3" fmla="*/ 0 w 2673833"/>
                <a:gd name="connsiteY3" fmla="*/ 3758215 h 3758215"/>
                <a:gd name="connsiteX4" fmla="*/ 0 w 2673833"/>
                <a:gd name="connsiteY4" fmla="*/ 0 h 375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833" h="3758215">
                  <a:moveTo>
                    <a:pt x="0" y="0"/>
                  </a:moveTo>
                  <a:lnTo>
                    <a:pt x="2673833" y="0"/>
                  </a:lnTo>
                  <a:lnTo>
                    <a:pt x="2673833" y="3758215"/>
                  </a:lnTo>
                  <a:lnTo>
                    <a:pt x="0" y="37582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000" b="1" kern="1200" dirty="0" smtClean="0"/>
                <a:t>Зазнавали постійних утисків з боку польської шляхти і перетворювали козаків на кріпаків.</a:t>
              </a:r>
              <a:endParaRPr lang="ru-RU" sz="2000" b="1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000" b="1" kern="1200" dirty="0" smtClean="0"/>
                <a:t>Козацький реєстр свідчив про формальне визнання  козацьких прав, але не вирішував проблеми.</a:t>
              </a:r>
              <a:endParaRPr lang="ru-RU" sz="2000" b="1" kern="1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09282" y="1404675"/>
            <a:ext cx="197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Міщани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9548" y="5816185"/>
            <a:ext cx="10807907" cy="10418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Посилилося</a:t>
            </a:r>
            <a:r>
              <a:rPr lang="ru-RU" sz="3200" dirty="0" smtClean="0"/>
              <a:t> </a:t>
            </a:r>
            <a:r>
              <a:rPr lang="ru-RU" sz="3200" dirty="0" err="1" smtClean="0"/>
              <a:t>насадження</a:t>
            </a:r>
            <a:r>
              <a:rPr lang="ru-RU" sz="3200" dirty="0" smtClean="0"/>
              <a:t> католицизму та </a:t>
            </a:r>
            <a:r>
              <a:rPr lang="ru-RU" sz="3200" dirty="0" err="1" smtClean="0"/>
              <a:t>унії</a:t>
            </a:r>
            <a:r>
              <a:rPr lang="ru-RU" sz="3200" dirty="0" smtClean="0"/>
              <a:t>. </a:t>
            </a:r>
            <a:r>
              <a:rPr lang="ru-RU" sz="3200" dirty="0" err="1" smtClean="0"/>
              <a:t>Здійснювалася</a:t>
            </a:r>
            <a:r>
              <a:rPr lang="ru-RU" sz="3200" dirty="0" smtClean="0"/>
              <a:t> </a:t>
            </a:r>
            <a:r>
              <a:rPr lang="ru-RU" sz="3200" dirty="0" err="1" smtClean="0"/>
              <a:t>політика</a:t>
            </a:r>
            <a:r>
              <a:rPr lang="ru-RU" sz="3200" dirty="0" smtClean="0"/>
              <a:t> </a:t>
            </a:r>
            <a:r>
              <a:rPr lang="ru-RU" sz="3200" dirty="0" err="1" smtClean="0"/>
              <a:t>полонізації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українського</a:t>
            </a:r>
            <a:r>
              <a:rPr lang="ru-RU" sz="3200" dirty="0" smtClean="0"/>
              <a:t> народу.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0463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802" y="4972925"/>
            <a:ext cx="3239752" cy="1822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280"/>
          <a:stretch/>
        </p:blipFill>
        <p:spPr>
          <a:xfrm>
            <a:off x="0" y="2987899"/>
            <a:ext cx="2919548" cy="3870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390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Форми протесту: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210" y="402860"/>
            <a:ext cx="8815580" cy="5328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192" y="4915367"/>
            <a:ext cx="3124966" cy="1937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3413" y="3112801"/>
            <a:ext cx="2851784" cy="37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5283"/>
            <a:ext cx="12192000" cy="998980"/>
          </a:xfrm>
          <a:solidFill>
            <a:srgbClr val="002060"/>
          </a:solidFill>
        </p:spPr>
        <p:txBody>
          <a:bodyPr/>
          <a:lstStyle/>
          <a:p>
            <a:r>
              <a:rPr lang="uk-UA" b="1" dirty="0" smtClean="0"/>
              <a:t>     </a:t>
            </a:r>
            <a:r>
              <a:rPr lang="uk-UA" b="1" dirty="0" smtClean="0">
                <a:solidFill>
                  <a:schemeClr val="bg1"/>
                </a:solidFill>
              </a:rPr>
              <a:t>Передумови повстань: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9921" y="1259174"/>
            <a:ext cx="11932170" cy="5306518"/>
            <a:chOff x="119921" y="1259174"/>
            <a:chExt cx="11932170" cy="5306518"/>
          </a:xfrm>
        </p:grpSpPr>
        <p:sp>
          <p:nvSpPr>
            <p:cNvPr id="6" name="Полилиния 5"/>
            <p:cNvSpPr/>
            <p:nvPr/>
          </p:nvSpPr>
          <p:spPr>
            <a:xfrm>
              <a:off x="119921" y="1259174"/>
              <a:ext cx="3728803" cy="5306518"/>
            </a:xfrm>
            <a:custGeom>
              <a:avLst/>
              <a:gdLst>
                <a:gd name="connsiteX0" fmla="*/ 0 w 3728803"/>
                <a:gd name="connsiteY0" fmla="*/ 0 h 2237282"/>
                <a:gd name="connsiteX1" fmla="*/ 3728803 w 3728803"/>
                <a:gd name="connsiteY1" fmla="*/ 0 h 2237282"/>
                <a:gd name="connsiteX2" fmla="*/ 3728803 w 3728803"/>
                <a:gd name="connsiteY2" fmla="*/ 2237282 h 2237282"/>
                <a:gd name="connsiteX3" fmla="*/ 0 w 3728803"/>
                <a:gd name="connsiteY3" fmla="*/ 2237282 h 2237282"/>
                <a:gd name="connsiteX4" fmla="*/ 0 w 3728803"/>
                <a:gd name="connsiteY4" fmla="*/ 0 h 223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803" h="2237282">
                  <a:moveTo>
                    <a:pt x="0" y="0"/>
                  </a:moveTo>
                  <a:lnTo>
                    <a:pt x="3728803" y="0"/>
                  </a:lnTo>
                  <a:lnTo>
                    <a:pt x="3728803" y="2237282"/>
                  </a:lnTo>
                  <a:lnTo>
                    <a:pt x="0" y="22372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 smtClean="0"/>
                <a:t>Конфлікт з польською владою внаслідок порушення козаками умов Хотинського миру </a:t>
              </a:r>
              <a:r>
                <a:rPr lang="uk-UA" sz="3200" kern="1200" dirty="0" smtClean="0"/>
                <a:t>(поновлення морських походів і втручання у справи Кримського ханства).</a:t>
              </a:r>
              <a:endParaRPr lang="ru-RU" sz="3200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221604" y="1259174"/>
              <a:ext cx="3728803" cy="5306518"/>
            </a:xfrm>
            <a:custGeom>
              <a:avLst/>
              <a:gdLst>
                <a:gd name="connsiteX0" fmla="*/ 0 w 3728803"/>
                <a:gd name="connsiteY0" fmla="*/ 0 h 2237282"/>
                <a:gd name="connsiteX1" fmla="*/ 3728803 w 3728803"/>
                <a:gd name="connsiteY1" fmla="*/ 0 h 2237282"/>
                <a:gd name="connsiteX2" fmla="*/ 3728803 w 3728803"/>
                <a:gd name="connsiteY2" fmla="*/ 2237282 h 2237282"/>
                <a:gd name="connsiteX3" fmla="*/ 0 w 3728803"/>
                <a:gd name="connsiteY3" fmla="*/ 2237282 h 2237282"/>
                <a:gd name="connsiteX4" fmla="*/ 0 w 3728803"/>
                <a:gd name="connsiteY4" fmla="*/ 0 h 223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803" h="2237282">
                  <a:moveTo>
                    <a:pt x="0" y="0"/>
                  </a:moveTo>
                  <a:lnTo>
                    <a:pt x="3728803" y="0"/>
                  </a:lnTo>
                  <a:lnTo>
                    <a:pt x="3728803" y="2237282"/>
                  </a:lnTo>
                  <a:lnTo>
                    <a:pt x="0" y="22372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b="1" kern="1200" dirty="0" smtClean="0"/>
                <a:t>Рішення польської влади зменшити козацький реєстр </a:t>
              </a:r>
              <a:r>
                <a:rPr lang="uk-UA" sz="3600" kern="1200" dirty="0" smtClean="0"/>
                <a:t>із 40 до 3 тис. осіб та повернення усіх виключених із нього до попередніх господарів.</a:t>
              </a:r>
              <a:endParaRPr lang="ru-RU" sz="36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8323288" y="1259174"/>
              <a:ext cx="3728803" cy="5306518"/>
            </a:xfrm>
            <a:custGeom>
              <a:avLst/>
              <a:gdLst>
                <a:gd name="connsiteX0" fmla="*/ 0 w 3728803"/>
                <a:gd name="connsiteY0" fmla="*/ 0 h 2237282"/>
                <a:gd name="connsiteX1" fmla="*/ 3728803 w 3728803"/>
                <a:gd name="connsiteY1" fmla="*/ 0 h 2237282"/>
                <a:gd name="connsiteX2" fmla="*/ 3728803 w 3728803"/>
                <a:gd name="connsiteY2" fmla="*/ 2237282 h 2237282"/>
                <a:gd name="connsiteX3" fmla="*/ 0 w 3728803"/>
                <a:gd name="connsiteY3" fmla="*/ 2237282 h 2237282"/>
                <a:gd name="connsiteX4" fmla="*/ 0 w 3728803"/>
                <a:gd name="connsiteY4" fmla="*/ 0 h 223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803" h="2237282">
                  <a:moveTo>
                    <a:pt x="0" y="0"/>
                  </a:moveTo>
                  <a:lnTo>
                    <a:pt x="3728803" y="0"/>
                  </a:lnTo>
                  <a:lnTo>
                    <a:pt x="3728803" y="2237282"/>
                  </a:lnTo>
                  <a:lnTo>
                    <a:pt x="0" y="22372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 smtClean="0"/>
                <a:t>Зіткнення інтересів козаків і польських землевласників </a:t>
              </a:r>
              <a:r>
                <a:rPr lang="uk-UA" sz="3200" kern="1200" dirty="0" smtClean="0"/>
                <a:t>у боротьбі за володіння південноукраїнськими землями, які намагалася привласнити шляхта.</a:t>
              </a:r>
              <a:endParaRPr lang="ru-RU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956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9990" y="125284"/>
            <a:ext cx="6462009" cy="8640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b="1" dirty="0" smtClean="0"/>
              <a:t>Козацькі петиції 1621 і 1622 рр.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089" y="1324495"/>
            <a:ext cx="7754911" cy="55335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900" b="1" dirty="0" smtClean="0"/>
              <a:t>Вимоги козаків:</a:t>
            </a:r>
          </a:p>
          <a:p>
            <a:r>
              <a:rPr lang="uk-UA" dirty="0"/>
              <a:t>З</a:t>
            </a:r>
            <a:r>
              <a:rPr lang="uk-UA" dirty="0" smtClean="0"/>
              <a:t>обов</a:t>
            </a:r>
            <a:r>
              <a:rPr lang="uk-UA" dirty="0" smtClean="0">
                <a:latin typeface="Calibri" panose="020F0502020204030204" pitchFamily="34" charset="0"/>
              </a:rPr>
              <a:t>‘язувалися не нападати на володіння Османської імперії.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Прохання зберегти давні вольності.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Збільшити козацький реєстр.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Збільшити і вчасно виплачувати платню.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Надати право селитися і користуватися своїми правами як на королівських землях, так і при панських маєтках.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Вільно найматися з відома короля на службу до сусідніх християнських монархів.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Ліквідувати унію католицької і православної церков, узаконити православну церкву в Україні.</a:t>
            </a:r>
          </a:p>
          <a:p>
            <a:r>
              <a:rPr lang="uk-UA" dirty="0" smtClean="0">
                <a:latin typeface="Calibri" panose="020F0502020204030204" pitchFamily="34" charset="0"/>
              </a:rPr>
              <a:t>Заборонити розміщення на </a:t>
            </a:r>
            <a:r>
              <a:rPr lang="uk-UA" dirty="0" err="1" smtClean="0">
                <a:latin typeface="Calibri" panose="020F0502020204030204" pitchFamily="34" charset="0"/>
              </a:rPr>
              <a:t>постой</a:t>
            </a:r>
            <a:r>
              <a:rPr lang="uk-UA" dirty="0" smtClean="0">
                <a:latin typeface="Calibri" panose="020F0502020204030204" pitchFamily="34" charset="0"/>
              </a:rPr>
              <a:t> королівських військ на території Київського воєводства.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212"/>
            <a:ext cx="4248339" cy="5658787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0"/>
            <a:ext cx="5729990" cy="1199211"/>
          </a:xfrm>
          <a:prstGeom prst="homePlate">
            <a:avLst/>
          </a:prstGeom>
          <a:solidFill>
            <a:srgbClr val="99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Сигізмунд ІІІ </a:t>
            </a:r>
            <a:r>
              <a:rPr lang="uk-UA" sz="3200" dirty="0" smtClean="0">
                <a:solidFill>
                  <a:schemeClr val="bg1"/>
                </a:solidFill>
              </a:rPr>
              <a:t>відмовився задовольнити вимоги козаків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7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0292"/>
            <a:ext cx="12192000" cy="87905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/>
              <a:t>  Події козацьких повстань: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696912"/>
              </p:ext>
            </p:extLst>
          </p:nvPr>
        </p:nvGraphicFramePr>
        <p:xfrm>
          <a:off x="0" y="1241007"/>
          <a:ext cx="12192000" cy="2191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4313"/>
                <a:gridCol w="3915566"/>
                <a:gridCol w="5712121"/>
              </a:tblGrid>
              <a:tr h="2191741">
                <a:tc>
                  <a:txBody>
                    <a:bodyPr/>
                    <a:lstStyle/>
                    <a:p>
                      <a:pPr algn="ctr"/>
                      <a:endParaRPr lang="uk-UA" sz="3600" dirty="0" smtClean="0"/>
                    </a:p>
                    <a:p>
                      <a:pPr algn="ctr"/>
                      <a:r>
                        <a:rPr lang="uk-UA" sz="3600" dirty="0" smtClean="0"/>
                        <a:t>1625 р.</a:t>
                      </a:r>
                      <a:endParaRPr lang="ru-RU" sz="3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3600" dirty="0" smtClean="0"/>
                    </a:p>
                    <a:p>
                      <a:pPr algn="ctr"/>
                      <a:r>
                        <a:rPr lang="uk-UA" sz="4000" dirty="0" smtClean="0"/>
                        <a:t>Марко Жмайло</a:t>
                      </a:r>
                      <a:endParaRPr lang="ru-RU" sz="4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Охопило майже всю Наддніпрянщину. Польська влада намагалася силою ліквідувати «козацьку сваволю» в Україні.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23" y="3551079"/>
            <a:ext cx="2728210" cy="3306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944" y="3551078"/>
            <a:ext cx="8597995" cy="33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7975724" cy="1690688"/>
          </a:xfrm>
          <a:solidFill>
            <a:schemeClr val="accent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Куруківська угода </a:t>
            </a:r>
            <a:r>
              <a:rPr lang="uk-UA" sz="3600" dirty="0" smtClean="0">
                <a:solidFill>
                  <a:schemeClr val="bg1"/>
                </a:solidFill>
              </a:rPr>
              <a:t>– мирна угода, підписана 26 жовтня 1625 р. в урочищі Ведмежа Лоза біля </a:t>
            </a:r>
            <a:r>
              <a:rPr lang="uk-UA" sz="3600" dirty="0" err="1" smtClean="0">
                <a:solidFill>
                  <a:schemeClr val="bg1"/>
                </a:solidFill>
              </a:rPr>
              <a:t>Курукового</a:t>
            </a:r>
            <a:r>
              <a:rPr lang="uk-UA" sz="3600" dirty="0" smtClean="0">
                <a:solidFill>
                  <a:schemeClr val="bg1"/>
                </a:solidFill>
              </a:rPr>
              <a:t> озера.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350" y="-9524"/>
            <a:ext cx="1771650" cy="2571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20350" y="2543176"/>
            <a:ext cx="1771650" cy="663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Станіслав </a:t>
            </a:r>
            <a:r>
              <a:rPr lang="uk-UA" sz="1600" b="1" dirty="0" err="1" smtClean="0"/>
              <a:t>Конецпольський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728" y="1"/>
            <a:ext cx="2194618" cy="32372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" y="5668923"/>
            <a:ext cx="789475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 err="1"/>
              <a:t>Реєстровці</a:t>
            </a:r>
            <a:r>
              <a:rPr lang="ru-RU" sz="2000" b="1" dirty="0"/>
              <a:t> </a:t>
            </a:r>
            <a:r>
              <a:rPr lang="ru-RU" sz="2000" b="1" dirty="0" err="1"/>
              <a:t>зобов’язувалися</a:t>
            </a:r>
            <a:r>
              <a:rPr lang="ru-RU" sz="2000" b="1" dirty="0"/>
              <a:t> не </a:t>
            </a:r>
            <a:r>
              <a:rPr lang="ru-RU" sz="2000" b="1" dirty="0" err="1"/>
              <a:t>втручатися</a:t>
            </a:r>
            <a:r>
              <a:rPr lang="ru-RU" sz="2000" b="1" dirty="0"/>
              <a:t> в </a:t>
            </a:r>
            <a:r>
              <a:rPr lang="ru-RU" sz="2000" b="1" dirty="0" err="1"/>
              <a:t>релігійні</a:t>
            </a:r>
            <a:r>
              <a:rPr lang="ru-RU" sz="2000" b="1" dirty="0"/>
              <a:t> </a:t>
            </a:r>
            <a:r>
              <a:rPr lang="ru-RU" sz="2000" b="1" dirty="0" err="1"/>
              <a:t>справи</a:t>
            </a:r>
            <a:r>
              <a:rPr lang="ru-RU" sz="2000" b="1" dirty="0"/>
              <a:t> в </a:t>
            </a:r>
            <a:r>
              <a:rPr lang="ru-RU" sz="2000" b="1" dirty="0" err="1"/>
              <a:t>Україні</a:t>
            </a:r>
            <a:r>
              <a:rPr lang="ru-RU" sz="2000" b="1" dirty="0"/>
              <a:t>, </a:t>
            </a:r>
            <a:r>
              <a:rPr lang="ru-RU" sz="2000" b="1" dirty="0" err="1"/>
              <a:t>відмовитися</a:t>
            </a:r>
            <a:r>
              <a:rPr lang="ru-RU" sz="2000" b="1" dirty="0"/>
              <a:t> від </a:t>
            </a:r>
            <a:r>
              <a:rPr lang="ru-RU" sz="2000" b="1" dirty="0" err="1"/>
              <a:t>стосунків</a:t>
            </a:r>
            <a:r>
              <a:rPr lang="ru-RU" sz="2000" b="1" dirty="0"/>
              <a:t> з </a:t>
            </a:r>
            <a:r>
              <a:rPr lang="ru-RU" sz="2000" b="1" dirty="0" err="1"/>
              <a:t>іноземними</a:t>
            </a:r>
            <a:r>
              <a:rPr lang="ru-RU" sz="2000" b="1" dirty="0"/>
              <a:t> державами і </a:t>
            </a:r>
            <a:r>
              <a:rPr lang="ru-RU" sz="2000" b="1" dirty="0" err="1"/>
              <a:t>здійснення</a:t>
            </a:r>
            <a:r>
              <a:rPr lang="ru-RU" sz="2000" b="1" dirty="0"/>
              <a:t> </a:t>
            </a:r>
            <a:r>
              <a:rPr lang="ru-RU" sz="2000" b="1" dirty="0" err="1"/>
              <a:t>походів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</a:t>
            </a:r>
            <a:r>
              <a:rPr lang="ru-RU" sz="2000" b="1" dirty="0" err="1"/>
              <a:t>Кримського</a:t>
            </a:r>
            <a:r>
              <a:rPr lang="ru-RU" sz="2000" b="1" dirty="0"/>
              <a:t> ханства та </a:t>
            </a:r>
            <a:r>
              <a:rPr lang="ru-RU" sz="2000" b="1" dirty="0" err="1"/>
              <a:t>Османської</a:t>
            </a:r>
            <a:r>
              <a:rPr lang="ru-RU" sz="2000" b="1" dirty="0"/>
              <a:t> </a:t>
            </a:r>
            <a:r>
              <a:rPr lang="ru-RU" sz="2000" b="1" dirty="0" err="1"/>
              <a:t>імперії</a:t>
            </a:r>
            <a:r>
              <a:rPr lang="ru-RU" sz="2000" b="1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7456" y="1787743"/>
            <a:ext cx="780826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Усі</a:t>
            </a:r>
            <a:r>
              <a:rPr lang="ru-RU" sz="2400" b="1" dirty="0"/>
              <a:t> </a:t>
            </a:r>
            <a:r>
              <a:rPr lang="ru-RU" sz="2400" b="1" dirty="0" err="1"/>
              <a:t>учасники</a:t>
            </a:r>
            <a:r>
              <a:rPr lang="ru-RU" sz="2400" b="1" dirty="0"/>
              <a:t> повстання отримували </a:t>
            </a:r>
            <a:r>
              <a:rPr lang="ru-RU" sz="2400" b="1" dirty="0" err="1"/>
              <a:t>амністію</a:t>
            </a:r>
            <a:r>
              <a:rPr lang="ru-RU" sz="2400" b="1" dirty="0"/>
              <a:t>. </a:t>
            </a:r>
            <a:r>
              <a:rPr lang="ru-RU" sz="2400" b="1" dirty="0" err="1"/>
              <a:t>Кількість</a:t>
            </a:r>
            <a:r>
              <a:rPr lang="ru-RU" sz="2400" b="1" dirty="0"/>
              <a:t> </a:t>
            </a:r>
            <a:r>
              <a:rPr lang="ru-RU" sz="2400" b="1" dirty="0" err="1"/>
              <a:t>реєстрового</a:t>
            </a:r>
            <a:r>
              <a:rPr lang="ru-RU" sz="2400" b="1" dirty="0"/>
              <a:t> </a:t>
            </a:r>
            <a:r>
              <a:rPr lang="ru-RU" sz="2400" b="1" dirty="0" err="1"/>
              <a:t>козацтва</a:t>
            </a:r>
            <a:r>
              <a:rPr lang="ru-RU" sz="2400" b="1" dirty="0"/>
              <a:t> </a:t>
            </a:r>
            <a:r>
              <a:rPr lang="ru-RU" sz="2400" b="1" dirty="0" err="1"/>
              <a:t>збільшувалася</a:t>
            </a:r>
            <a:r>
              <a:rPr lang="ru-RU" sz="2400" b="1" dirty="0"/>
              <a:t> з 3 до 6 тис. </a:t>
            </a:r>
            <a:r>
              <a:rPr lang="ru-RU" sz="2400" b="1" dirty="0" err="1"/>
              <a:t>осіб</a:t>
            </a:r>
            <a:r>
              <a:rPr lang="ru-RU" sz="2400" b="1" dirty="0"/>
              <a:t>, із яких 1 тис. повинна була </a:t>
            </a:r>
            <a:r>
              <a:rPr lang="ru-RU" sz="2400" b="1" dirty="0" err="1"/>
              <a:t>перебувати</a:t>
            </a:r>
            <a:r>
              <a:rPr lang="ru-RU" sz="2400" b="1" dirty="0"/>
              <a:t> на </a:t>
            </a:r>
            <a:r>
              <a:rPr lang="ru-RU" sz="2400" b="1" dirty="0" err="1"/>
              <a:t>Запорозькій</a:t>
            </a:r>
            <a:r>
              <a:rPr lang="ru-RU" sz="2400" b="1" dirty="0"/>
              <a:t> </a:t>
            </a:r>
            <a:r>
              <a:rPr lang="ru-RU" sz="2400" b="1" dirty="0" err="1"/>
              <a:t>Січі</a:t>
            </a:r>
            <a:r>
              <a:rPr lang="ru-RU" sz="2400" b="1" dirty="0"/>
              <a:t> й не </a:t>
            </a:r>
            <a:r>
              <a:rPr lang="ru-RU" sz="2400" b="1" dirty="0" err="1"/>
              <a:t>допускати</a:t>
            </a:r>
            <a:r>
              <a:rPr lang="ru-RU" sz="2400" b="1" dirty="0"/>
              <a:t> туди </a:t>
            </a:r>
            <a:r>
              <a:rPr lang="ru-RU" sz="2400" b="1" dirty="0" err="1"/>
              <a:t>втікачів</a:t>
            </a:r>
            <a:r>
              <a:rPr lang="ru-RU" sz="2400" b="1" dirty="0"/>
              <a:t> із </a:t>
            </a:r>
            <a:r>
              <a:rPr lang="ru-RU" sz="2400" b="1" dirty="0" err="1"/>
              <a:t>панських</a:t>
            </a:r>
            <a:r>
              <a:rPr lang="ru-RU" sz="2400" b="1" dirty="0"/>
              <a:t> маєтків.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3481579"/>
            <a:ext cx="6259133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Встановлювалася</a:t>
            </a:r>
            <a:r>
              <a:rPr lang="ru-RU" sz="2000" b="1" dirty="0"/>
              <a:t> </a:t>
            </a:r>
            <a:r>
              <a:rPr lang="ru-RU" sz="2000" b="1" dirty="0" err="1"/>
              <a:t>річна</a:t>
            </a:r>
            <a:r>
              <a:rPr lang="ru-RU" sz="2000" b="1" dirty="0"/>
              <a:t> </a:t>
            </a:r>
            <a:r>
              <a:rPr lang="ru-RU" sz="2000" b="1" dirty="0" err="1"/>
              <a:t>платня</a:t>
            </a:r>
            <a:r>
              <a:rPr lang="ru-RU" sz="2000" b="1" dirty="0"/>
              <a:t> </a:t>
            </a:r>
            <a:r>
              <a:rPr lang="ru-RU" sz="2000" b="1" dirty="0" err="1"/>
              <a:t>реєстровцям</a:t>
            </a:r>
            <a:r>
              <a:rPr lang="ru-RU" sz="2000" b="1" dirty="0"/>
              <a:t> у </a:t>
            </a:r>
            <a:r>
              <a:rPr lang="ru-RU" sz="2000" b="1" dirty="0" err="1"/>
              <a:t>сумі</a:t>
            </a:r>
            <a:r>
              <a:rPr lang="ru-RU" sz="2000" b="1" dirty="0"/>
              <a:t> 60 тис. </a:t>
            </a:r>
            <a:r>
              <a:rPr lang="ru-RU" sz="2000" b="1" dirty="0" err="1"/>
              <a:t>злотих</a:t>
            </a:r>
            <a:r>
              <a:rPr lang="ru-RU" sz="2000" b="1" dirty="0"/>
              <a:t> та </a:t>
            </a:r>
            <a:r>
              <a:rPr lang="ru-RU" sz="2000" b="1" dirty="0" err="1"/>
              <a:t>додаткові</a:t>
            </a:r>
            <a:r>
              <a:rPr lang="ru-RU" sz="2000" b="1" dirty="0"/>
              <a:t> </a:t>
            </a:r>
            <a:r>
              <a:rPr lang="ru-RU" sz="2000" b="1" dirty="0" err="1"/>
              <a:t>виплати</a:t>
            </a:r>
            <a:r>
              <a:rPr lang="ru-RU" sz="2000" b="1" dirty="0"/>
              <a:t> </a:t>
            </a:r>
            <a:r>
              <a:rPr lang="ru-RU" sz="2000" b="1" dirty="0" err="1"/>
              <a:t>старшині</a:t>
            </a:r>
            <a:r>
              <a:rPr lang="ru-RU" sz="2000" b="1" dirty="0"/>
              <a:t>. Козаки, які </a:t>
            </a:r>
            <a:r>
              <a:rPr lang="ru-RU" sz="2000" b="1" dirty="0" err="1"/>
              <a:t>залишалися</a:t>
            </a:r>
            <a:r>
              <a:rPr lang="ru-RU" sz="2000" b="1" dirty="0"/>
              <a:t> поза </a:t>
            </a:r>
            <a:r>
              <a:rPr lang="ru-RU" sz="2000" b="1" dirty="0" err="1"/>
              <a:t>реєстром</a:t>
            </a:r>
            <a:r>
              <a:rPr lang="ru-RU" sz="2000" b="1" dirty="0"/>
              <a:t>, </a:t>
            </a:r>
            <a:r>
              <a:rPr lang="ru-RU" sz="2000" b="1" dirty="0" err="1"/>
              <a:t>поверталися</a:t>
            </a:r>
            <a:r>
              <a:rPr lang="ru-RU" sz="2000" b="1" dirty="0"/>
              <a:t> під </a:t>
            </a:r>
            <a:r>
              <a:rPr lang="ru-RU" sz="2000" b="1" dirty="0" err="1"/>
              <a:t>владу</a:t>
            </a:r>
            <a:r>
              <a:rPr lang="ru-RU" sz="2000" b="1" dirty="0"/>
              <a:t> </a:t>
            </a:r>
            <a:r>
              <a:rPr lang="ru-RU" sz="2000" b="1" dirty="0" err="1"/>
              <a:t>панів</a:t>
            </a:r>
            <a:r>
              <a:rPr lang="ru-RU" sz="2000" b="1" dirty="0"/>
              <a:t>. Старшина </a:t>
            </a:r>
            <a:r>
              <a:rPr lang="ru-RU" sz="2000" b="1" dirty="0" err="1"/>
              <a:t>зобов’язувалася</a:t>
            </a:r>
            <a:r>
              <a:rPr lang="ru-RU" sz="2000" b="1" dirty="0"/>
              <a:t> не </a:t>
            </a:r>
            <a:r>
              <a:rPr lang="ru-RU" sz="2000" b="1" dirty="0" err="1"/>
              <a:t>приймати</a:t>
            </a:r>
            <a:r>
              <a:rPr lang="ru-RU" sz="2000" b="1" dirty="0"/>
              <a:t> до </a:t>
            </a:r>
            <a:r>
              <a:rPr lang="ru-RU" sz="2000" b="1" dirty="0" err="1"/>
              <a:t>реєстру</a:t>
            </a:r>
            <a:r>
              <a:rPr lang="ru-RU" sz="2000" b="1" dirty="0"/>
              <a:t> </a:t>
            </a:r>
            <a:r>
              <a:rPr lang="ru-RU" sz="2000" b="1" dirty="0" err="1"/>
              <a:t>виключених</a:t>
            </a:r>
            <a:r>
              <a:rPr lang="ru-RU" sz="2000" b="1" dirty="0"/>
              <a:t> із нього і </a:t>
            </a:r>
            <a:r>
              <a:rPr lang="ru-RU" sz="2000" b="1" dirty="0" err="1"/>
              <a:t>придушувати</a:t>
            </a:r>
            <a:r>
              <a:rPr lang="ru-RU" sz="2000" b="1" dirty="0"/>
              <a:t> будь-яке «</a:t>
            </a:r>
            <a:r>
              <a:rPr lang="ru-RU" sz="2000" b="1" dirty="0" err="1"/>
              <a:t>свавільство</a:t>
            </a:r>
            <a:r>
              <a:rPr lang="ru-RU" sz="2000" b="1" dirty="0"/>
              <a:t>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39438" y="3675366"/>
            <a:ext cx="575256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Реєстровцям</a:t>
            </a:r>
            <a:r>
              <a:rPr lang="ru-RU" sz="2000" b="1" dirty="0"/>
              <a:t> </a:t>
            </a:r>
            <a:r>
              <a:rPr lang="ru-RU" sz="2000" b="1" dirty="0" err="1"/>
              <a:t>дозволялося</a:t>
            </a:r>
            <a:r>
              <a:rPr lang="ru-RU" sz="2000" b="1" dirty="0"/>
              <a:t> </a:t>
            </a:r>
            <a:r>
              <a:rPr lang="ru-RU" sz="2000" b="1" dirty="0" err="1"/>
              <a:t>селитися</a:t>
            </a:r>
            <a:r>
              <a:rPr lang="ru-RU" sz="2000" b="1" dirty="0"/>
              <a:t> й </a:t>
            </a:r>
            <a:r>
              <a:rPr lang="ru-RU" sz="2000" b="1" dirty="0" err="1"/>
              <a:t>володіти</a:t>
            </a:r>
            <a:r>
              <a:rPr lang="ru-RU" sz="2000" b="1" dirty="0"/>
              <a:t> землею </a:t>
            </a:r>
            <a:r>
              <a:rPr lang="ru-RU" sz="2000" b="1" dirty="0" err="1"/>
              <a:t>лише</a:t>
            </a:r>
            <a:r>
              <a:rPr lang="ru-RU" sz="2000" b="1" dirty="0"/>
              <a:t> на «</a:t>
            </a:r>
            <a:r>
              <a:rPr lang="ru-RU" sz="2000" b="1" dirty="0" err="1"/>
              <a:t>королівщинах</a:t>
            </a:r>
            <a:r>
              <a:rPr lang="ru-RU" sz="2000" b="1" dirty="0"/>
              <a:t>» (</a:t>
            </a:r>
            <a:r>
              <a:rPr lang="ru-RU" sz="2000" b="1" dirty="0" err="1"/>
              <a:t>державних</a:t>
            </a:r>
            <a:r>
              <a:rPr lang="ru-RU" sz="2000" b="1" dirty="0"/>
              <a:t> землях). </a:t>
            </a:r>
            <a:r>
              <a:rPr lang="ru-RU" sz="2000" b="1" dirty="0" err="1"/>
              <a:t>Ті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мешкав у </a:t>
            </a:r>
            <a:r>
              <a:rPr lang="ru-RU" sz="2000" b="1" dirty="0" err="1"/>
              <a:t>панських</a:t>
            </a:r>
            <a:r>
              <a:rPr lang="ru-RU" sz="2000" b="1" dirty="0"/>
              <a:t> </a:t>
            </a:r>
            <a:r>
              <a:rPr lang="ru-RU" sz="2000" b="1" dirty="0" err="1"/>
              <a:t>маєтках</a:t>
            </a:r>
            <a:r>
              <a:rPr lang="ru-RU" sz="2000" b="1" dirty="0"/>
              <a:t>, </a:t>
            </a:r>
            <a:r>
              <a:rPr lang="ru-RU" sz="2000" b="1" dirty="0" err="1"/>
              <a:t>повинні</a:t>
            </a:r>
            <a:r>
              <a:rPr lang="ru-RU" sz="2000" b="1" dirty="0"/>
              <a:t> були </a:t>
            </a:r>
            <a:r>
              <a:rPr lang="ru-RU" sz="2000" b="1" dirty="0" err="1"/>
              <a:t>залишити</a:t>
            </a:r>
            <a:r>
              <a:rPr lang="ru-RU" sz="2000" b="1" dirty="0"/>
              <a:t> їх </a:t>
            </a:r>
            <a:r>
              <a:rPr lang="ru-RU" sz="2000" b="1" dirty="0" err="1"/>
              <a:t>протягом</a:t>
            </a:r>
            <a:r>
              <a:rPr lang="ru-RU" sz="2000" b="1" dirty="0"/>
              <a:t> </a:t>
            </a:r>
            <a:r>
              <a:rPr lang="ru-RU" sz="2000" b="1" dirty="0" err="1"/>
              <a:t>трьох</a:t>
            </a:r>
            <a:r>
              <a:rPr lang="ru-RU" sz="2000" b="1" dirty="0"/>
              <a:t> </a:t>
            </a:r>
            <a:r>
              <a:rPr lang="ru-RU" sz="2000" b="1" dirty="0" err="1"/>
              <a:t>місяців</a:t>
            </a:r>
            <a:r>
              <a:rPr lang="ru-RU" sz="2000" b="1" dirty="0"/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00727" y="5114926"/>
            <a:ext cx="409127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За </a:t>
            </a:r>
            <a:r>
              <a:rPr lang="ru-RU" sz="2400" b="1" dirty="0" err="1"/>
              <a:t>козаками</a:t>
            </a:r>
            <a:r>
              <a:rPr lang="ru-RU" sz="2400" b="1" dirty="0"/>
              <a:t> </a:t>
            </a:r>
            <a:r>
              <a:rPr lang="ru-RU" sz="2400" b="1" dirty="0" err="1"/>
              <a:t>зберігалося</a:t>
            </a:r>
            <a:r>
              <a:rPr lang="ru-RU" sz="2400" b="1" dirty="0"/>
              <a:t> право </a:t>
            </a:r>
            <a:r>
              <a:rPr lang="ru-RU" sz="2400" b="1" dirty="0" err="1"/>
              <a:t>обирати</a:t>
            </a:r>
            <a:r>
              <a:rPr lang="ru-RU" sz="2400" b="1" dirty="0"/>
              <a:t> </a:t>
            </a:r>
            <a:r>
              <a:rPr lang="ru-RU" sz="2400" b="1" dirty="0" err="1"/>
              <a:t>гетьмана</a:t>
            </a:r>
            <a:r>
              <a:rPr lang="ru-RU" sz="2400" b="1" dirty="0"/>
              <a:t>, але </a:t>
            </a:r>
            <a:r>
              <a:rPr lang="ru-RU" sz="2400" b="1" dirty="0" err="1"/>
              <a:t>затверджувати</a:t>
            </a:r>
            <a:r>
              <a:rPr lang="ru-RU" sz="2400" b="1" dirty="0"/>
              <a:t> його </a:t>
            </a:r>
            <a:r>
              <a:rPr lang="ru-RU" sz="2400" b="1" dirty="0" err="1"/>
              <a:t>мав</a:t>
            </a:r>
            <a:r>
              <a:rPr lang="ru-RU" sz="2400" b="1" dirty="0"/>
              <a:t> король.</a:t>
            </a:r>
          </a:p>
        </p:txBody>
      </p:sp>
    </p:spTree>
    <p:extLst>
      <p:ext uri="{BB962C8B-B14F-4D97-AF65-F5344CB8AC3E}">
        <p14:creationId xmlns:p14="http://schemas.microsoft.com/office/powerpoint/2010/main" val="305738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4049"/>
          </a:xfrm>
          <a:solidFill>
            <a:srgbClr val="6E4E63"/>
          </a:solidFill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   Події козацьких повстань: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04457"/>
              </p:ext>
            </p:extLst>
          </p:nvPr>
        </p:nvGraphicFramePr>
        <p:xfrm>
          <a:off x="0" y="962299"/>
          <a:ext cx="12191997" cy="2102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814"/>
                <a:gridCol w="3987384"/>
                <a:gridCol w="4876799"/>
              </a:tblGrid>
              <a:tr h="2102873">
                <a:tc>
                  <a:txBody>
                    <a:bodyPr/>
                    <a:lstStyle/>
                    <a:p>
                      <a:pPr algn="ctr"/>
                      <a:endParaRPr lang="uk-UA" sz="4800" dirty="0" smtClean="0"/>
                    </a:p>
                    <a:p>
                      <a:pPr algn="ctr"/>
                      <a:r>
                        <a:rPr lang="uk-UA" sz="4800" dirty="0" smtClean="0"/>
                        <a:t>1630 р. </a:t>
                      </a:r>
                      <a:endParaRPr lang="ru-RU" sz="4800" dirty="0"/>
                    </a:p>
                  </a:txBody>
                  <a:tcPr>
                    <a:solidFill>
                      <a:srgbClr val="974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Тарас Федорович (</a:t>
                      </a:r>
                      <a:r>
                        <a:rPr lang="uk-UA" sz="4000" dirty="0" err="1" smtClean="0"/>
                        <a:t>Трясило</a:t>
                      </a:r>
                      <a:r>
                        <a:rPr lang="uk-UA" sz="4000" dirty="0" smtClean="0"/>
                        <a:t>)</a:t>
                      </a:r>
                      <a:endParaRPr lang="ru-RU" sz="4000" dirty="0"/>
                    </a:p>
                  </a:txBody>
                  <a:tcPr>
                    <a:solidFill>
                      <a:srgbClr val="7945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Перший великий збройний</a:t>
                      </a:r>
                      <a:r>
                        <a:rPr lang="uk-UA" sz="2400" b="1" baseline="0" dirty="0" smtClean="0"/>
                        <a:t> виступ козаків, який мав національно-визвольну спрямованість: «боротьба за віру» і проти польсько-шляхетського панування.</a:t>
                      </a:r>
                      <a:endParaRPr lang="ru-RU" sz="2400" b="1" dirty="0"/>
                    </a:p>
                  </a:txBody>
                  <a:tcPr>
                    <a:solidFill>
                      <a:srgbClr val="AE77B9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014" y="3714152"/>
            <a:ext cx="2893102" cy="31438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59101" y="3273494"/>
            <a:ext cx="4422099" cy="353943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Центральною </a:t>
            </a:r>
            <a:r>
              <a:rPr lang="ru-RU" sz="2800" dirty="0" err="1"/>
              <a:t>подією</a:t>
            </a:r>
            <a:r>
              <a:rPr lang="ru-RU" sz="2800" dirty="0"/>
              <a:t> стала так звана </a:t>
            </a:r>
            <a:r>
              <a:rPr lang="ru-RU" sz="2800" dirty="0" smtClean="0"/>
              <a:t>                     </a:t>
            </a:r>
            <a:r>
              <a:rPr lang="ru-RU" sz="2800" b="1" dirty="0" smtClean="0"/>
              <a:t>«</a:t>
            </a:r>
            <a:r>
              <a:rPr lang="ru-RU" sz="2800" b="1" dirty="0"/>
              <a:t>Тарасова ніч</a:t>
            </a:r>
            <a:r>
              <a:rPr lang="ru-RU" sz="2800" b="1" dirty="0" smtClean="0"/>
              <a:t>».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 err="1"/>
              <a:t>Травневої</a:t>
            </a:r>
            <a:r>
              <a:rPr lang="ru-RU" sz="2000" dirty="0"/>
              <a:t> </a:t>
            </a:r>
            <a:r>
              <a:rPr lang="ru-RU" sz="2000" dirty="0" err="1"/>
              <a:t>ночі</a:t>
            </a:r>
            <a:r>
              <a:rPr lang="ru-RU" sz="2000" dirty="0"/>
              <a:t> невеликий </a:t>
            </a:r>
            <a:r>
              <a:rPr lang="ru-RU" sz="2000" dirty="0" err="1"/>
              <a:t>козацький</a:t>
            </a:r>
            <a:r>
              <a:rPr lang="ru-RU" sz="2000" dirty="0"/>
              <a:t> </a:t>
            </a:r>
            <a:r>
              <a:rPr lang="ru-RU" sz="2000" dirty="0" err="1"/>
              <a:t>загін</a:t>
            </a:r>
            <a:r>
              <a:rPr lang="ru-RU" sz="2000" dirty="0"/>
              <a:t> </a:t>
            </a:r>
            <a:r>
              <a:rPr lang="ru-RU" sz="2000" dirty="0" err="1"/>
              <a:t>непомітно</a:t>
            </a:r>
            <a:r>
              <a:rPr lang="ru-RU" sz="2000" dirty="0"/>
              <a:t> проник у ту </a:t>
            </a:r>
            <a:r>
              <a:rPr lang="ru-RU" sz="2000" dirty="0" err="1"/>
              <a:t>частину</a:t>
            </a:r>
            <a:r>
              <a:rPr lang="ru-RU" sz="2000" dirty="0"/>
              <a:t> </a:t>
            </a:r>
            <a:r>
              <a:rPr lang="ru-RU" sz="2000" dirty="0" err="1"/>
              <a:t>польського</a:t>
            </a:r>
            <a:r>
              <a:rPr lang="ru-RU" sz="2000" dirty="0"/>
              <a:t> табору, де </a:t>
            </a:r>
            <a:r>
              <a:rPr lang="ru-RU" sz="2000" dirty="0" err="1"/>
              <a:t>розташовувався</a:t>
            </a:r>
            <a:r>
              <a:rPr lang="ru-RU" sz="2000" dirty="0"/>
              <a:t> штаб </a:t>
            </a:r>
            <a:r>
              <a:rPr lang="ru-RU" sz="2000" dirty="0" err="1" smtClean="0"/>
              <a:t>Конецпольського</a:t>
            </a:r>
            <a:r>
              <a:rPr lang="ru-RU" sz="2000" dirty="0"/>
              <a:t>, і </a:t>
            </a:r>
            <a:r>
              <a:rPr lang="ru-RU" sz="2000" dirty="0" err="1"/>
              <a:t>повністю</a:t>
            </a:r>
            <a:r>
              <a:rPr lang="ru-RU" sz="2000" dirty="0"/>
              <a:t> </a:t>
            </a:r>
            <a:r>
              <a:rPr lang="ru-RU" sz="2000" dirty="0" err="1"/>
              <a:t>винищив</a:t>
            </a:r>
            <a:r>
              <a:rPr lang="ru-RU" sz="2000" dirty="0"/>
              <a:t> його </a:t>
            </a:r>
            <a:r>
              <a:rPr lang="ru-RU" sz="2000" dirty="0" err="1"/>
              <a:t>охорону</a:t>
            </a:r>
            <a:r>
              <a:rPr lang="ru-RU" sz="2000" dirty="0"/>
              <a:t> — «Золоту роту» зі 150 </a:t>
            </a:r>
            <a:r>
              <a:rPr lang="ru-RU" sz="2000" dirty="0" err="1"/>
              <a:t>молодих</a:t>
            </a:r>
            <a:r>
              <a:rPr lang="ru-RU" sz="2000" dirty="0"/>
              <a:t> </a:t>
            </a:r>
            <a:r>
              <a:rPr lang="ru-RU" sz="2000" dirty="0" err="1"/>
              <a:t>шляхтичів</a:t>
            </a:r>
            <a:r>
              <a:rPr lang="ru-RU" sz="2000" dirty="0"/>
              <a:t> із </a:t>
            </a:r>
            <a:r>
              <a:rPr lang="ru-RU" sz="2000" dirty="0" err="1"/>
              <a:t>найзнатніших</a:t>
            </a:r>
            <a:r>
              <a:rPr lang="ru-RU" sz="2000" dirty="0"/>
              <a:t> родів.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25538"/>
            <a:ext cx="5001137" cy="32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48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1048</Words>
  <Application>Microsoft Office PowerPoint</Application>
  <PresentationFormat>Широкоэкранный</PresentationFormat>
  <Paragraphs>92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Козацько-селянські повстання                 20 – 30-х років ХVІІ ст.  “Ординація Війська  Запорозького”.</vt:lpstr>
      <vt:lpstr>       План уроку:</vt:lpstr>
      <vt:lpstr> Соціально-економічне та політичне становище України в 20 – 30-х роках ХVІІ ст.</vt:lpstr>
      <vt:lpstr>Форми протесту:</vt:lpstr>
      <vt:lpstr>     Передумови повстань:</vt:lpstr>
      <vt:lpstr>Козацькі петиції 1621 і 1622 рр.</vt:lpstr>
      <vt:lpstr>  Події козацьких повстань:</vt:lpstr>
      <vt:lpstr>Куруківська угода – мирна угода, підписана 26 жовтня 1625 р. в урочищі Ведмежа Лоза біля Курукового озера.</vt:lpstr>
      <vt:lpstr>   Події козацьких повстань:</vt:lpstr>
      <vt:lpstr>  Переяславська угода 1630 р.</vt:lpstr>
      <vt:lpstr> Події козацьких повстань:</vt:lpstr>
      <vt:lpstr>  Події козацьких повстань:</vt:lpstr>
      <vt:lpstr>«Ординація Війська Запорозького, яке перебуває на службі Речі Посполитої» -  постанова польського сейму, ухвалена в березні 1638 р.</vt:lpstr>
      <vt:lpstr>«Ординація Війська Запорозького»</vt:lpstr>
      <vt:lpstr>«Ординація Війська Запорозького»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Козацько-селянські повстання                 20 – 30-х років ХVІІ ст.  “Ординація Війська  Запорозького”.</dc:title>
  <dc:creator>Laptop 4</dc:creator>
  <cp:lastModifiedBy>Laptop 4</cp:lastModifiedBy>
  <cp:revision>58</cp:revision>
  <dcterms:created xsi:type="dcterms:W3CDTF">2022-06-21T14:19:01Z</dcterms:created>
  <dcterms:modified xsi:type="dcterms:W3CDTF">2022-07-07T09:46:31Z</dcterms:modified>
</cp:coreProperties>
</file>