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1" r:id="rId1"/>
  </p:sldMasterIdLst>
  <p:sldIdLst>
    <p:sldId id="257" r:id="rId2"/>
    <p:sldId id="258" r:id="rId3"/>
    <p:sldId id="259" r:id="rId4"/>
    <p:sldId id="260" r:id="rId5"/>
    <p:sldId id="261" r:id="rId6"/>
    <p:sldId id="262" r:id="rId7"/>
    <p:sldId id="264" r:id="rId8"/>
    <p:sldId id="265" r:id="rId9"/>
    <p:sldId id="266" r:id="rId10"/>
    <p:sldId id="267" r:id="rId11"/>
    <p:sldId id="268" r:id="rId12"/>
    <p:sldId id="269" r:id="rId13"/>
    <p:sldId id="270" r:id="rId14"/>
    <p:sldId id="27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1" d="100"/>
          <a:sy n="81" d="100"/>
        </p:scale>
        <p:origin x="634"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a:t>Образец заголовка</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pPr>
              <a:defRPr/>
            </a:pPr>
            <a:fld id="{5B103EB6-8A75-411A-BD4F-45B45CED18CC}" type="datetimeFigureOut">
              <a:rPr lang="en-US" smtClean="0"/>
              <a:pPr>
                <a:defRPr/>
              </a:pPr>
              <a:t>12/1/2024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68A48DA-7644-407C-A83F-C404A08E10C7}" type="slidenum">
              <a:rPr lang="en-US" smtClean="0"/>
              <a:pPr>
                <a:defRPr/>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9600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089DDCAA-96ED-460B-BDF0-6ACDEB997A97}" type="datetimeFigureOut">
              <a:rPr lang="en-US" smtClean="0"/>
              <a:pPr>
                <a:defRPr/>
              </a:pPr>
              <a:t>12/1/2024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A33853B7-DA7F-4D20-AFFC-0C55EEBE94EA}" type="slidenum">
              <a:rPr lang="en-US" smtClean="0"/>
              <a:pPr>
                <a:defRPr/>
              </a:pPr>
              <a:t>‹#›</a:t>
            </a:fld>
            <a:endParaRPr lang="en-US"/>
          </a:p>
        </p:txBody>
      </p:sp>
    </p:spTree>
    <p:extLst>
      <p:ext uri="{BB962C8B-B14F-4D97-AF65-F5344CB8AC3E}">
        <p14:creationId xmlns:p14="http://schemas.microsoft.com/office/powerpoint/2010/main" val="3577950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D22699C3-52C7-4CDF-85D8-D163C006EF8E}" type="datetimeFigureOut">
              <a:rPr lang="en-US" smtClean="0"/>
              <a:pPr>
                <a:defRPr/>
              </a:pPr>
              <a:t>12/1/2024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214D8A4E-E5A5-4F55-925A-54AA4F4F800A}" type="slidenum">
              <a:rPr lang="en-US" smtClean="0"/>
              <a:pPr>
                <a:defRPr/>
              </a:pPr>
              <a:t>‹#›</a:t>
            </a:fld>
            <a:endParaRPr lang="en-US"/>
          </a:p>
        </p:txBody>
      </p:sp>
    </p:spTree>
    <p:extLst>
      <p:ext uri="{BB962C8B-B14F-4D97-AF65-F5344CB8AC3E}">
        <p14:creationId xmlns:p14="http://schemas.microsoft.com/office/powerpoint/2010/main" val="19320967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pPr>
              <a:defRPr/>
            </a:pPr>
            <a:fld id="{E7B10B87-1AA9-482D-B1EE-3381EF229AE9}" type="datetimeFigureOut">
              <a:rPr lang="en-US" smtClean="0"/>
              <a:pPr>
                <a:defRPr/>
              </a:pPr>
              <a:t>12/1/2024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8F5FE1F-F389-43E9-BC90-AF3A3B14E3CE}" type="slidenum">
              <a:rPr lang="en-US" smtClean="0"/>
              <a:pPr>
                <a:defRPr/>
              </a:pPr>
              <a:t>‹#›</a:t>
            </a:fld>
            <a:endParaRPr lang="en-US"/>
          </a:p>
        </p:txBody>
      </p:sp>
    </p:spTree>
    <p:extLst>
      <p:ext uri="{BB962C8B-B14F-4D97-AF65-F5344CB8AC3E}">
        <p14:creationId xmlns:p14="http://schemas.microsoft.com/office/powerpoint/2010/main" val="4081752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pPr>
              <a:defRPr/>
            </a:pPr>
            <a:fld id="{F68B110E-63A8-4260-B5D6-7576B7A58D46}" type="datetimeFigureOut">
              <a:rPr lang="en-US" smtClean="0"/>
              <a:pPr>
                <a:defRPr/>
              </a:pPr>
              <a:t>12/1/2024</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F083C72-3BEE-4CE8-A8DF-C9C8C246AD09}" type="slidenum">
              <a:rPr lang="en-US" smtClean="0"/>
              <a:pPr>
                <a:defRPr/>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8167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pPr>
              <a:defRPr/>
            </a:pPr>
            <a:fld id="{4804DA6A-1282-4EEB-B8FD-C35D9EC59214}" type="datetimeFigureOut">
              <a:rPr lang="en-US" smtClean="0"/>
              <a:pPr>
                <a:defRPr/>
              </a:pPr>
              <a:t>12/1/2024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3CADCB8C-221E-4690-A609-C7B7396284FB}" type="slidenum">
              <a:rPr lang="en-US" smtClean="0"/>
              <a:pPr>
                <a:defRPr/>
              </a:pPr>
              <a:t>‹#›</a:t>
            </a:fld>
            <a:endParaRPr lang="en-US"/>
          </a:p>
        </p:txBody>
      </p:sp>
    </p:spTree>
    <p:extLst>
      <p:ext uri="{BB962C8B-B14F-4D97-AF65-F5344CB8AC3E}">
        <p14:creationId xmlns:p14="http://schemas.microsoft.com/office/powerpoint/2010/main" val="12844262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097280" y="2582334"/>
            <a:ext cx="4937760" cy="337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920" y="2582334"/>
            <a:ext cx="4937760" cy="3378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pPr>
              <a:defRPr/>
            </a:pPr>
            <a:fld id="{B899A2D1-E619-4490-9E30-1A3EBE78D66A}" type="datetimeFigureOut">
              <a:rPr lang="en-US" smtClean="0"/>
              <a:pPr>
                <a:defRPr/>
              </a:pPr>
              <a:t>12/1/2024</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80C71E07-CDA9-444D-A0F3-8A43D0B9A62C}" type="slidenum">
              <a:rPr lang="en-US" smtClean="0"/>
              <a:pPr>
                <a:defRPr/>
              </a:pPr>
              <a:t>‹#›</a:t>
            </a:fld>
            <a:endParaRPr lang="en-US"/>
          </a:p>
        </p:txBody>
      </p:sp>
    </p:spTree>
    <p:extLst>
      <p:ext uri="{BB962C8B-B14F-4D97-AF65-F5344CB8AC3E}">
        <p14:creationId xmlns:p14="http://schemas.microsoft.com/office/powerpoint/2010/main" val="34458686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pPr>
              <a:defRPr/>
            </a:pPr>
            <a:fld id="{345E4CD0-E864-466D-A068-68F2901634CB}" type="datetimeFigureOut">
              <a:rPr lang="en-US" smtClean="0"/>
              <a:pPr>
                <a:defRPr/>
              </a:pPr>
              <a:t>12/1/2024</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D554C4CA-05B8-443D-A1A1-EF114DB6089E}" type="slidenum">
              <a:rPr lang="en-US" smtClean="0"/>
              <a:pPr>
                <a:defRPr/>
              </a:pPr>
              <a:t>‹#›</a:t>
            </a:fld>
            <a:endParaRPr lang="en-US"/>
          </a:p>
        </p:txBody>
      </p:sp>
    </p:spTree>
    <p:extLst>
      <p:ext uri="{BB962C8B-B14F-4D97-AF65-F5344CB8AC3E}">
        <p14:creationId xmlns:p14="http://schemas.microsoft.com/office/powerpoint/2010/main" val="2087008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a:defRPr/>
            </a:pPr>
            <a:fld id="{2AD8181E-BCC5-4D2E-94D8-96EACEBFF59B}" type="datetimeFigureOut">
              <a:rPr lang="en-US" smtClean="0"/>
              <a:pPr>
                <a:defRPr/>
              </a:pPr>
              <a:t>12/1/2024</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pPr>
              <a:defRPr/>
            </a:pPr>
            <a:endParaRPr lang="en-US"/>
          </a:p>
        </p:txBody>
      </p:sp>
      <p:sp>
        <p:nvSpPr>
          <p:cNvPr id="9" name="Slide Number Placeholder 8"/>
          <p:cNvSpPr>
            <a:spLocks noGrp="1"/>
          </p:cNvSpPr>
          <p:nvPr>
            <p:ph type="sldNum" sz="quarter" idx="12"/>
          </p:nvPr>
        </p:nvSpPr>
        <p:spPr/>
        <p:txBody>
          <a:bodyPr/>
          <a:lstStyle/>
          <a:p>
            <a:pPr>
              <a:defRPr/>
            </a:pPr>
            <a:fld id="{44BC71AB-B485-4B64-9AD8-8CAEC7283C12}" type="slidenum">
              <a:rPr lang="en-US" smtClean="0"/>
              <a:pPr>
                <a:defRPr/>
              </a:pPr>
              <a:t>‹#›</a:t>
            </a:fld>
            <a:endParaRPr lang="en-US"/>
          </a:p>
        </p:txBody>
      </p:sp>
    </p:spTree>
    <p:extLst>
      <p:ext uri="{BB962C8B-B14F-4D97-AF65-F5344CB8AC3E}">
        <p14:creationId xmlns:p14="http://schemas.microsoft.com/office/powerpoint/2010/main" val="5018221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pPr>
              <a:defRPr/>
            </a:pPr>
            <a:fld id="{FAF93821-30C1-4F4F-89A0-AD255399A445}" type="datetimeFigureOut">
              <a:rPr lang="en-US" smtClean="0"/>
              <a:pPr>
                <a:defRPr/>
              </a:pPr>
              <a:t>12/1/2024</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pPr>
              <a:defRPr/>
            </a:pPr>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pPr>
              <a:defRPr/>
            </a:pPr>
            <a:fld id="{84975ED4-056F-4836-B65C-C39D499FFBAA}" type="slidenum">
              <a:rPr lang="en-US" smtClean="0"/>
              <a:pPr>
                <a:defRPr/>
              </a:pPr>
              <a:t>‹#›</a:t>
            </a:fld>
            <a:endParaRPr lang="en-US"/>
          </a:p>
        </p:txBody>
      </p:sp>
    </p:spTree>
    <p:extLst>
      <p:ext uri="{BB962C8B-B14F-4D97-AF65-F5344CB8AC3E}">
        <p14:creationId xmlns:p14="http://schemas.microsoft.com/office/powerpoint/2010/main" val="198411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pPr>
              <a:defRPr/>
            </a:pPr>
            <a:fld id="{3E344E39-3E73-40AF-9379-B43EE115FE15}" type="datetimeFigureOut">
              <a:rPr lang="en-US" smtClean="0"/>
              <a:pPr>
                <a:defRPr/>
              </a:pPr>
              <a:t>12/1/2024</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9A6B8F64-D323-4B59-B261-53BE7349289E}" type="slidenum">
              <a:rPr lang="en-US" smtClean="0"/>
              <a:pPr>
                <a:defRPr/>
              </a:pPr>
              <a:t>‹#›</a:t>
            </a:fld>
            <a:endParaRPr lang="en-US"/>
          </a:p>
        </p:txBody>
      </p:sp>
    </p:spTree>
    <p:extLst>
      <p:ext uri="{BB962C8B-B14F-4D97-AF65-F5344CB8AC3E}">
        <p14:creationId xmlns:p14="http://schemas.microsoft.com/office/powerpoint/2010/main" val="27831334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FF00"/>
            </a:gs>
            <a:gs pos="74000">
              <a:schemeClr val="accent1">
                <a:lumMod val="45000"/>
                <a:lumOff val="55000"/>
              </a:schemeClr>
            </a:gs>
            <a:gs pos="83000">
              <a:schemeClr val="accent1">
                <a:lumMod val="45000"/>
                <a:lumOff val="55000"/>
              </a:schemeClr>
            </a:gs>
            <a:gs pos="100000">
              <a:schemeClr val="bg2">
                <a:lumMod val="50000"/>
              </a:schemeClr>
            </a:gs>
          </a:gsLst>
          <a:lin ang="5400000" scaled="1"/>
          <a:tileRect/>
        </a:gra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pPr>
              <a:defRPr/>
            </a:pPr>
            <a:fld id="{6091D7D4-2406-4A65-BD36-F018E3851663}" type="datetimeFigureOut">
              <a:rPr lang="en-US" smtClean="0"/>
              <a:pPr>
                <a:defRPr/>
              </a:pPr>
              <a:t>12/1/2024</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a:defRPr/>
            </a:pPr>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pPr>
              <a:defRPr/>
            </a:pPr>
            <a:fld id="{DC3779A8-C010-4DC6-8199-2381421DFD45}" type="slidenum">
              <a:rPr lang="en-US" smtClean="0"/>
              <a:pPr>
                <a:defRPr/>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9313242"/>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4.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9.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9.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jpeg"/></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9.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3"/>
          <p:cNvSpPr>
            <a:spLocks noGrp="1"/>
          </p:cNvSpPr>
          <p:nvPr>
            <p:ph type="title"/>
          </p:nvPr>
        </p:nvSpPr>
        <p:spPr>
          <a:xfrm>
            <a:off x="1097280" y="730671"/>
            <a:ext cx="10058400" cy="3566160"/>
          </a:xfrm>
        </p:spPr>
        <p:txBody>
          <a:bodyPr>
            <a:normAutofit/>
            <a:scene3d>
              <a:camera prst="orthographicFront"/>
              <a:lightRig rig="threePt" dir="t"/>
            </a:scene3d>
            <a:sp3d extrusionH="57150">
              <a:bevelT w="38100" h="38100"/>
            </a:sp3d>
          </a:bodyPr>
          <a:lstStyle/>
          <a:p>
            <a:r>
              <a:rPr lang="ru-RU" sz="9600" b="1" spc="0" dirty="0">
                <a:ln w="0">
                  <a:solidFill>
                    <a:schemeClr val="accent5">
                      <a:lumMod val="50000"/>
                    </a:schemeClr>
                  </a:solidFill>
                </a:ln>
                <a:solidFill>
                  <a:schemeClr val="accent6"/>
                </a:solidFill>
                <a:effectLst>
                  <a:glow rad="139700">
                    <a:schemeClr val="accent5">
                      <a:satMod val="175000"/>
                      <a:alpha val="40000"/>
                    </a:schemeClr>
                  </a:glow>
                  <a:outerShdw blurRad="50800" dist="38100" dir="2700000" algn="tl" rotWithShape="0">
                    <a:prstClr val="black">
                      <a:alpha val="40000"/>
                    </a:prstClr>
                  </a:outerShdw>
                  <a:reflection blurRad="6350" stA="53000" endA="300" endPos="35500" dir="5400000" sy="-90000" algn="bl" rotWithShape="0"/>
                </a:effectLst>
              </a:rPr>
              <a:t>С Л Ю С А Р Н И Й </a:t>
            </a:r>
            <a:br>
              <a:rPr lang="ru-RU" sz="9600" b="1" spc="0" dirty="0">
                <a:ln w="0">
                  <a:solidFill>
                    <a:schemeClr val="accent5">
                      <a:lumMod val="50000"/>
                    </a:schemeClr>
                  </a:solidFill>
                </a:ln>
                <a:solidFill>
                  <a:schemeClr val="accent6"/>
                </a:solidFill>
                <a:effectLst>
                  <a:glow rad="139700">
                    <a:schemeClr val="accent5">
                      <a:satMod val="175000"/>
                      <a:alpha val="40000"/>
                    </a:schemeClr>
                  </a:glow>
                  <a:outerShdw blurRad="50800" dist="38100" dir="2700000" algn="tl" rotWithShape="0">
                    <a:prstClr val="black">
                      <a:alpha val="40000"/>
                    </a:prstClr>
                  </a:outerShdw>
                  <a:reflection blurRad="6350" stA="53000" endA="300" endPos="35500" dir="5400000" sy="-90000" algn="bl" rotWithShape="0"/>
                </a:effectLst>
              </a:rPr>
            </a:br>
            <a:r>
              <a:rPr lang="ru-RU" sz="9600" b="1" spc="0" dirty="0">
                <a:ln w="0">
                  <a:solidFill>
                    <a:schemeClr val="accent5">
                      <a:lumMod val="50000"/>
                    </a:schemeClr>
                  </a:solidFill>
                </a:ln>
                <a:solidFill>
                  <a:schemeClr val="accent6"/>
                </a:solidFill>
                <a:effectLst>
                  <a:glow rad="139700">
                    <a:schemeClr val="accent5">
                      <a:satMod val="175000"/>
                      <a:alpha val="40000"/>
                    </a:schemeClr>
                  </a:glow>
                  <a:outerShdw blurRad="50800" dist="38100" dir="2700000" algn="tl" rotWithShape="0">
                    <a:prstClr val="black">
                      <a:alpha val="40000"/>
                    </a:prstClr>
                  </a:outerShdw>
                  <a:reflection blurRad="6350" stA="53000" endA="300" endPos="35500" dir="5400000" sy="-90000" algn="bl" rotWithShape="0"/>
                </a:effectLst>
              </a:rPr>
              <a:t>І Н С Т Р У М Е Н Т</a:t>
            </a:r>
          </a:p>
        </p:txBody>
      </p:sp>
      <p:sp>
        <p:nvSpPr>
          <p:cNvPr id="20481" name="Текст 2"/>
          <p:cNvSpPr>
            <a:spLocks noGrp="1"/>
          </p:cNvSpPr>
          <p:nvPr>
            <p:ph type="body" idx="1"/>
          </p:nvPr>
        </p:nvSpPr>
        <p:spPr>
          <a:xfrm>
            <a:off x="1097280" y="4798242"/>
            <a:ext cx="10058400" cy="797885"/>
          </a:xfrm>
        </p:spPr>
        <p:txBody>
          <a:bodyPr/>
          <a:lstStyle/>
          <a:p>
            <a:r>
              <a:rPr lang="uk-UA" dirty="0">
                <a:solidFill>
                  <a:schemeClr val="accent5">
                    <a:lumMod val="50000"/>
                  </a:schemeClr>
                </a:solidFill>
                <a:effectLst>
                  <a:outerShdw blurRad="38100" dist="38100" dir="2700000" algn="tl">
                    <a:srgbClr val="000000">
                      <a:alpha val="43137"/>
                    </a:srgbClr>
                  </a:outerShdw>
                </a:effectLst>
              </a:rPr>
              <a:t>Під час виконання </a:t>
            </a:r>
            <a:r>
              <a:rPr lang="uk-UA" b="1" dirty="0">
                <a:solidFill>
                  <a:srgbClr val="0070C0"/>
                </a:solidFill>
                <a:effectLst>
                  <a:outerShdw blurRad="38100" dist="38100" dir="2700000" algn="tl">
                    <a:srgbClr val="000000">
                      <a:alpha val="43137"/>
                    </a:srgbClr>
                  </a:outerShdw>
                </a:effectLst>
              </a:rPr>
              <a:t>слюсарних робіт </a:t>
            </a:r>
            <a:r>
              <a:rPr lang="uk-UA" dirty="0">
                <a:solidFill>
                  <a:schemeClr val="accent5">
                    <a:lumMod val="50000"/>
                  </a:schemeClr>
                </a:solidFill>
                <a:effectLst>
                  <a:outerShdw blurRad="38100" dist="38100" dir="2700000" algn="tl">
                    <a:srgbClr val="000000">
                      <a:alpha val="43137"/>
                    </a:srgbClr>
                  </a:outerShdw>
                </a:effectLst>
              </a:rPr>
              <a:t>користуються різноманітними </a:t>
            </a:r>
            <a:r>
              <a:rPr lang="uk-UA" b="1" dirty="0">
                <a:solidFill>
                  <a:srgbClr val="0070C0"/>
                </a:solidFill>
                <a:effectLst>
                  <a:outerShdw blurRad="38100" dist="38100" dir="2700000" algn="tl">
                    <a:srgbClr val="000000">
                      <a:alpha val="43137"/>
                    </a:srgbClr>
                  </a:outerShdw>
                </a:effectLst>
              </a:rPr>
              <a:t>інструментами</a:t>
            </a:r>
            <a:r>
              <a:rPr lang="uk-UA" dirty="0">
                <a:solidFill>
                  <a:schemeClr val="accent5">
                    <a:lumMod val="50000"/>
                  </a:schemeClr>
                </a:solidFill>
                <a:effectLst>
                  <a:outerShdw blurRad="38100" dist="38100" dir="2700000" algn="tl">
                    <a:srgbClr val="000000">
                      <a:alpha val="43137"/>
                    </a:srgbClr>
                  </a:outerShdw>
                </a:effectLst>
              </a:rPr>
              <a:t> та </a:t>
            </a:r>
            <a:r>
              <a:rPr lang="uk-UA" b="1" dirty="0">
                <a:solidFill>
                  <a:srgbClr val="0070C0"/>
                </a:solidFill>
                <a:effectLst>
                  <a:outerShdw blurRad="38100" dist="38100" dir="2700000" algn="tl">
                    <a:srgbClr val="000000">
                      <a:alpha val="43137"/>
                    </a:srgbClr>
                  </a:outerShdw>
                </a:effectLst>
              </a:rPr>
              <a:t>пристроями</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Заголовок 1"/>
          <p:cNvSpPr>
            <a:spLocks noGrp="1"/>
          </p:cNvSpPr>
          <p:nvPr>
            <p:ph type="title"/>
          </p:nvPr>
        </p:nvSpPr>
        <p:spPr/>
        <p:txBody>
          <a:bodyPr/>
          <a:lstStyle/>
          <a:p>
            <a:r>
              <a:rPr lang="uk-UA">
                <a:ln>
                  <a:noFill/>
                </a:ln>
              </a:rPr>
              <a:t>Напилки</a:t>
            </a:r>
            <a:endParaRPr lang="ru-RU">
              <a:ln>
                <a:noFill/>
              </a:ln>
            </a:endParaRPr>
          </a:p>
        </p:txBody>
      </p:sp>
      <p:sp>
        <p:nvSpPr>
          <p:cNvPr id="29698" name="Объект 2"/>
          <p:cNvSpPr>
            <a:spLocks noGrp="1"/>
          </p:cNvSpPr>
          <p:nvPr>
            <p:ph idx="1"/>
          </p:nvPr>
        </p:nvSpPr>
        <p:spPr/>
        <p:txBody>
          <a:bodyPr/>
          <a:lstStyle/>
          <a:p>
            <a:pPr algn="just"/>
            <a:r>
              <a:rPr lang="uk-UA" dirty="0"/>
              <a:t>Напилки являють собою різальний інструмент у вигляді стальних загартованих брусків різного профілю з насічкою на їх поверхні паралельних зубців під певним кутом до осі інструмента.</a:t>
            </a:r>
          </a:p>
          <a:p>
            <a:r>
              <a:rPr lang="uk-UA" dirty="0"/>
              <a:t>Напилки мають різну форму поперечного перерізу: плоску, квадратну, трикутну, круглу і ін. Залежно від характеру виконуваної роботи застосовують напилки різної довжини</a:t>
            </a:r>
          </a:p>
          <a:p>
            <a:r>
              <a:rPr lang="ru-RU" dirty="0" err="1"/>
              <a:t>Застосовуються</a:t>
            </a:r>
            <a:r>
              <a:rPr lang="ru-RU" dirty="0"/>
              <a:t> три типи </a:t>
            </a:r>
            <a:r>
              <a:rPr lang="ru-RU" dirty="0" err="1"/>
              <a:t>ручних</a:t>
            </a:r>
            <a:r>
              <a:rPr lang="ru-RU" dirty="0"/>
              <a:t> </a:t>
            </a:r>
            <a:r>
              <a:rPr lang="ru-RU" dirty="0" err="1"/>
              <a:t>напилків</a:t>
            </a:r>
            <a:r>
              <a:rPr lang="ru-RU" dirty="0"/>
              <a:t>: </a:t>
            </a:r>
            <a:r>
              <a:rPr lang="ru-RU" dirty="0" err="1"/>
              <a:t>звичайні</a:t>
            </a:r>
            <a:r>
              <a:rPr lang="ru-RU" dirty="0"/>
              <a:t>, </a:t>
            </a:r>
            <a:r>
              <a:rPr lang="ru-RU" dirty="0" err="1"/>
              <a:t>надфілі</a:t>
            </a:r>
            <a:r>
              <a:rPr lang="ru-RU" dirty="0"/>
              <a:t> та </a:t>
            </a:r>
            <a:r>
              <a:rPr lang="ru-RU" dirty="0" err="1"/>
              <a:t>рашпілі</a:t>
            </a:r>
            <a:r>
              <a:rPr lang="ru-RU" dirty="0"/>
              <a:t>.</a:t>
            </a:r>
            <a:endParaRPr lang="uk-UA" dirty="0"/>
          </a:p>
        </p:txBody>
      </p:sp>
      <p:pic>
        <p:nvPicPr>
          <p:cNvPr id="29699" name="Picture 2" descr="Картинки по запросу Напилки"/>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436802" y="4100659"/>
            <a:ext cx="4006237" cy="2032386"/>
          </a:xfrm>
          <a:prstGeom prst="rect">
            <a:avLst/>
          </a:prstGeom>
          <a:noFill/>
          <a:ln w="9525">
            <a:noFill/>
            <a:miter lim="800000"/>
            <a:headEnd/>
            <a:tailEnd/>
          </a:ln>
        </p:spPr>
      </p:pic>
      <p:pic>
        <p:nvPicPr>
          <p:cNvPr id="29700" name="Picture 4" descr="Картинки по запросу Напилки"/>
          <p:cNvPicPr>
            <a:picLocks noChangeAspect="1" noChangeArrowheads="1"/>
          </p:cNvPicPr>
          <p:nvPr/>
        </p:nvPicPr>
        <p:blipFill>
          <a:blip r:embed="rId3">
            <a:clrChange>
              <a:clrFrom>
                <a:srgbClr val="FEFEFE"/>
              </a:clrFrom>
              <a:clrTo>
                <a:srgbClr val="FEFEFE">
                  <a:alpha val="0"/>
                </a:srgbClr>
              </a:clrTo>
            </a:clrChange>
          </a:blip>
          <a:srcRect/>
          <a:stretch>
            <a:fillRect/>
          </a:stretch>
        </p:blipFill>
        <p:spPr bwMode="auto">
          <a:xfrm>
            <a:off x="6554538" y="3968684"/>
            <a:ext cx="5030219" cy="2032386"/>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Заголовок 1"/>
          <p:cNvSpPr>
            <a:spLocks noGrp="1"/>
          </p:cNvSpPr>
          <p:nvPr>
            <p:ph type="title"/>
          </p:nvPr>
        </p:nvSpPr>
        <p:spPr/>
        <p:txBody>
          <a:bodyPr/>
          <a:lstStyle/>
          <a:p>
            <a:r>
              <a:rPr lang="uk-UA">
                <a:ln>
                  <a:noFill/>
                </a:ln>
              </a:rPr>
              <a:t>Викрутки</a:t>
            </a:r>
          </a:p>
        </p:txBody>
      </p:sp>
      <p:sp>
        <p:nvSpPr>
          <p:cNvPr id="30722" name="Объект 2"/>
          <p:cNvSpPr>
            <a:spLocks noGrp="1"/>
          </p:cNvSpPr>
          <p:nvPr>
            <p:ph idx="1"/>
          </p:nvPr>
        </p:nvSpPr>
        <p:spPr/>
        <p:txBody>
          <a:bodyPr/>
          <a:lstStyle/>
          <a:p>
            <a:pPr algn="just"/>
            <a:r>
              <a:rPr lang="uk-UA" dirty="0"/>
              <a:t>Застосовуються для загвинчування і відгвинчування гвинтів та шурупів, що мають проріз (шліц) на головці. Вони поділяються на суцільнометалеві з дерев'яними щічками, дротяні, коловоротні, спеціальні та механізовані. Викрутка складається з трьох частин: робочої (лопатки), стержня і ручки. Вибирають викрутку за шириною робочої частини, яка залежить від розміру шліца в головці шурупа або гвинта.</a:t>
            </a:r>
          </a:p>
        </p:txBody>
      </p:sp>
      <p:pic>
        <p:nvPicPr>
          <p:cNvPr id="30723" name="Picture 4" descr="Картинки по запросу Викрутка"/>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351960" y="3429000"/>
            <a:ext cx="4370109" cy="2618295"/>
          </a:xfrm>
          <a:prstGeom prst="rect">
            <a:avLst/>
          </a:prstGeom>
          <a:noFill/>
          <a:ln w="9525">
            <a:noFill/>
            <a:miter lim="800000"/>
            <a:headEnd/>
            <a:tailEnd/>
          </a:ln>
        </p:spPr>
      </p:pic>
      <p:pic>
        <p:nvPicPr>
          <p:cNvPr id="30724" name="Picture 6" descr="Картинки по запросу Викрутка"/>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220932" y="3429000"/>
            <a:ext cx="4260131" cy="2618294"/>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Заголовок 1"/>
          <p:cNvSpPr>
            <a:spLocks noGrp="1"/>
          </p:cNvSpPr>
          <p:nvPr>
            <p:ph type="title"/>
          </p:nvPr>
        </p:nvSpPr>
        <p:spPr/>
        <p:txBody>
          <a:bodyPr/>
          <a:lstStyle/>
          <a:p>
            <a:r>
              <a:rPr lang="uk-UA">
                <a:ln>
                  <a:noFill/>
                </a:ln>
              </a:rPr>
              <a:t>Гайкові ключі</a:t>
            </a:r>
          </a:p>
        </p:txBody>
      </p:sp>
      <p:sp>
        <p:nvSpPr>
          <p:cNvPr id="3" name="Объект 2"/>
          <p:cNvSpPr>
            <a:spLocks noGrp="1"/>
          </p:cNvSpPr>
          <p:nvPr>
            <p:ph idx="1"/>
          </p:nvPr>
        </p:nvSpPr>
        <p:spPr/>
        <p:txBody>
          <a:bodyPr rtlCol="0">
            <a:normAutofit/>
          </a:bodyPr>
          <a:lstStyle/>
          <a:p>
            <a:pPr algn="just" fontAlgn="auto">
              <a:buFont typeface="Arial"/>
              <a:buChar char="•"/>
              <a:defRPr/>
            </a:pPr>
            <a:r>
              <a:rPr lang="uk-UA" dirty="0">
                <a:solidFill>
                  <a:schemeClr val="tx1">
                    <a:lumMod val="85000"/>
                    <a:lumOff val="15000"/>
                  </a:schemeClr>
                </a:solidFill>
              </a:rPr>
              <a:t>Поділяють на прості однорозмірні, універсальні (розвідні) і ключі спеціального призначення.</a:t>
            </a:r>
          </a:p>
          <a:p>
            <a:pPr algn="just" fontAlgn="auto">
              <a:buFont typeface="Arial"/>
              <a:buChar char="•"/>
              <a:defRPr/>
            </a:pPr>
            <a:r>
              <a:rPr lang="uk-UA" dirty="0">
                <a:solidFill>
                  <a:schemeClr val="tx1">
                    <a:lumMod val="85000"/>
                    <a:lumOff val="15000"/>
                  </a:schemeClr>
                </a:solidFill>
              </a:rPr>
              <a:t>Прості однорозмірні ключі бувають плоскі одно- і двосторонні накладні глухі для круглих гайок; торцеві зігнуті та прямі. Торцеві ключі прямі та зігнуті застосовуються в тих випадках, коли гайку неможливо закрутити звичайним ключем.</a:t>
            </a:r>
          </a:p>
          <a:p>
            <a:pPr algn="just" fontAlgn="auto">
              <a:buFont typeface="Arial"/>
              <a:buChar char="•"/>
              <a:defRPr/>
            </a:pPr>
            <a:r>
              <a:rPr lang="uk-UA" dirty="0">
                <a:solidFill>
                  <a:schemeClr val="tx1">
                    <a:lumMod val="85000"/>
                    <a:lumOff val="15000"/>
                  </a:schemeClr>
                </a:solidFill>
              </a:rPr>
              <a:t>Простими </a:t>
            </a:r>
            <a:r>
              <a:rPr lang="uk-UA" dirty="0" err="1">
                <a:solidFill>
                  <a:schemeClr val="tx1">
                    <a:lumMod val="85000"/>
                    <a:lumOff val="15000"/>
                  </a:schemeClr>
                </a:solidFill>
              </a:rPr>
              <a:t>однорозмірними</a:t>
            </a:r>
            <a:r>
              <a:rPr lang="uk-UA" dirty="0">
                <a:solidFill>
                  <a:schemeClr val="tx1">
                    <a:lumMod val="85000"/>
                    <a:lumOff val="15000"/>
                  </a:schemeClr>
                </a:solidFill>
              </a:rPr>
              <a:t> ключами можна закручувати гайки лише одного розміру і однієї форми. Розсувні (розвідні) ключі . Відрізняються від простих ключів тим, що вони можуть застосовуватися для відкручування або закручування гайок різних розмірів</a:t>
            </a:r>
          </a:p>
        </p:txBody>
      </p:sp>
      <p:pic>
        <p:nvPicPr>
          <p:cNvPr id="31747" name="Picture 2" descr="Картинки по запросу Гайковий ключ"/>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288034" y="4232636"/>
            <a:ext cx="4139500" cy="2078610"/>
          </a:xfrm>
          <a:prstGeom prst="rect">
            <a:avLst/>
          </a:prstGeom>
          <a:noFill/>
          <a:ln w="9525">
            <a:noFill/>
            <a:miter lim="800000"/>
            <a:headEnd/>
            <a:tailEnd/>
          </a:ln>
        </p:spPr>
      </p:pic>
      <p:pic>
        <p:nvPicPr>
          <p:cNvPr id="31748" name="Picture 4" descr="Картинки по запросу Гайковий ключ"/>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455443" y="4232636"/>
            <a:ext cx="4197728" cy="2078609"/>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Заголовок 1"/>
          <p:cNvSpPr>
            <a:spLocks noGrp="1"/>
          </p:cNvSpPr>
          <p:nvPr>
            <p:ph type="title"/>
          </p:nvPr>
        </p:nvSpPr>
        <p:spPr/>
        <p:txBody>
          <a:bodyPr/>
          <a:lstStyle/>
          <a:p>
            <a:r>
              <a:rPr lang="uk-UA">
                <a:ln>
                  <a:noFill/>
                </a:ln>
              </a:rPr>
              <a:t>Ручна ножівка</a:t>
            </a:r>
          </a:p>
        </p:txBody>
      </p:sp>
      <p:sp>
        <p:nvSpPr>
          <p:cNvPr id="32770" name="Объект 2"/>
          <p:cNvSpPr>
            <a:spLocks noGrp="1"/>
          </p:cNvSpPr>
          <p:nvPr>
            <p:ph idx="1"/>
          </p:nvPr>
        </p:nvSpPr>
        <p:spPr>
          <a:xfrm>
            <a:off x="659876" y="1845734"/>
            <a:ext cx="11085922" cy="4023360"/>
          </a:xfrm>
        </p:spPr>
        <p:txBody>
          <a:bodyPr/>
          <a:lstStyle/>
          <a:p>
            <a:pPr algn="just"/>
            <a:r>
              <a:rPr lang="uk-UA" dirty="0"/>
              <a:t>Звичайно застосовується для розрізування металу, а також для прорізування пазів, шліців у головках гвинтів, обрізування заготовок по контуру та ін. Ножівкові станки бувають суцільні та розсувні. Останні мають ті переваги, що в них можна кріпити ножівкові полотна різної довжини.</a:t>
            </a:r>
          </a:p>
        </p:txBody>
      </p:sp>
      <p:pic>
        <p:nvPicPr>
          <p:cNvPr id="32771" name="Picture 2" descr="Картинки по запросу Ручна ножівка"/>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1014802" y="3063711"/>
            <a:ext cx="5401709" cy="3012773"/>
          </a:xfrm>
          <a:prstGeom prst="rect">
            <a:avLst/>
          </a:prstGeom>
          <a:noFill/>
          <a:ln w="9525">
            <a:noFill/>
            <a:miter lim="800000"/>
            <a:headEnd/>
            <a:tailEnd/>
          </a:ln>
        </p:spPr>
      </p:pic>
      <p:pic>
        <p:nvPicPr>
          <p:cNvPr id="32772" name="Picture 4" descr="Похожее изображение"/>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737022" y="3392171"/>
            <a:ext cx="4887773" cy="2580618"/>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Заголовок 1"/>
          <p:cNvSpPr>
            <a:spLocks noGrp="1"/>
          </p:cNvSpPr>
          <p:nvPr>
            <p:ph type="title"/>
          </p:nvPr>
        </p:nvSpPr>
        <p:spPr/>
        <p:txBody>
          <a:bodyPr/>
          <a:lstStyle/>
          <a:p>
            <a:r>
              <a:rPr lang="uk-UA">
                <a:ln>
                  <a:noFill/>
                </a:ln>
              </a:rPr>
              <a:t>Механізований інструмент</a:t>
            </a:r>
            <a:endParaRPr lang="ru-RU">
              <a:ln>
                <a:noFill/>
              </a:ln>
            </a:endParaRPr>
          </a:p>
        </p:txBody>
      </p:sp>
      <p:sp>
        <p:nvSpPr>
          <p:cNvPr id="3" name="Объект 2"/>
          <p:cNvSpPr>
            <a:spLocks noGrp="1"/>
          </p:cNvSpPr>
          <p:nvPr>
            <p:ph idx="1"/>
          </p:nvPr>
        </p:nvSpPr>
        <p:spPr>
          <a:xfrm>
            <a:off x="499622" y="1869335"/>
            <a:ext cx="11453566" cy="4023360"/>
          </a:xfrm>
        </p:spPr>
        <p:txBody>
          <a:bodyPr rtlCol="0">
            <a:noAutofit/>
          </a:bodyPr>
          <a:lstStyle/>
          <a:p>
            <a:pPr algn="just" fontAlgn="auto">
              <a:buFont typeface="Arial"/>
              <a:buChar char="•"/>
              <a:defRPr/>
            </a:pPr>
            <a:r>
              <a:rPr lang="uk-UA" sz="2400" dirty="0">
                <a:solidFill>
                  <a:schemeClr val="tx1">
                    <a:lumMod val="85000"/>
                    <a:lumOff val="15000"/>
                  </a:schemeClr>
                </a:solidFill>
              </a:rPr>
              <a:t>Використання розглянутого вище ручного інструменту пов'язане з трудомісткою і малопродуктивною роботою, проте до цього часу ще багато слюсарів застосовують лише ручний інструмент, тим часом як значна частина слюсарних робіт може бути механізована застосуванням різноманітних стаціонарних і переносних машин, а також електричних і пневматичних інструментів. </a:t>
            </a:r>
          </a:p>
          <a:p>
            <a:pPr algn="just" fontAlgn="auto">
              <a:buFont typeface="Arial"/>
              <a:buChar char="•"/>
              <a:defRPr/>
            </a:pPr>
            <a:r>
              <a:rPr lang="uk-UA" sz="2400" dirty="0">
                <a:solidFill>
                  <a:schemeClr val="tx1">
                    <a:lumMod val="85000"/>
                    <a:lumOff val="15000"/>
                  </a:schemeClr>
                </a:solidFill>
              </a:rPr>
              <a:t>Застосування таких інструментів дає можливість значно підвищити продуктивність праці. </a:t>
            </a:r>
          </a:p>
          <a:p>
            <a:pPr algn="just" fontAlgn="auto">
              <a:buFont typeface="Arial"/>
              <a:buChar char="•"/>
              <a:defRPr/>
            </a:pPr>
            <a:r>
              <a:rPr lang="uk-UA" sz="2400" dirty="0">
                <a:solidFill>
                  <a:schemeClr val="tx1">
                    <a:lumMod val="85000"/>
                    <a:lumOff val="15000"/>
                  </a:schemeClr>
                </a:solidFill>
              </a:rPr>
              <a:t>Так, наприклад, закручування болтів і гайок за допомогою механізованого гайковерта провадиться у 4— 10 раз швидше, ніж вручну звичайним гайковим ключем зачищання поверхонь за допомогою переносних шліфувальних машинок здійснюється у 5—20 раз швидше, а шабрування механізованим шабером у 2—3 рази швидше, ніж ручні операції шабрування.</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a:bodyPr>
          <a:lstStyle/>
          <a:p>
            <a:pPr fontAlgn="auto">
              <a:spcAft>
                <a:spcPts val="0"/>
              </a:spcAft>
              <a:defRPr/>
            </a:pPr>
            <a:r>
              <a:rPr lang="uk-UA" dirty="0">
                <a:solidFill>
                  <a:schemeClr val="tx1">
                    <a:lumMod val="85000"/>
                    <a:lumOff val="15000"/>
                  </a:schemeClr>
                </a:solidFill>
              </a:rPr>
              <a:t>Робочий інструмент слюсаря поділяється на ручний і механізований.</a:t>
            </a:r>
          </a:p>
        </p:txBody>
      </p:sp>
      <p:sp>
        <p:nvSpPr>
          <p:cNvPr id="21506" name="Объект 2"/>
          <p:cNvSpPr>
            <a:spLocks noGrp="1"/>
          </p:cNvSpPr>
          <p:nvPr>
            <p:ph sz="half" idx="1"/>
          </p:nvPr>
        </p:nvSpPr>
        <p:spPr/>
        <p:txBody>
          <a:bodyPr/>
          <a:lstStyle/>
          <a:p>
            <a:r>
              <a:rPr lang="uk-UA"/>
              <a:t>Ручний інструмент</a:t>
            </a:r>
            <a:br>
              <a:rPr lang="uk-UA"/>
            </a:br>
            <a:endParaRPr lang="uk-UA"/>
          </a:p>
        </p:txBody>
      </p:sp>
      <p:sp>
        <p:nvSpPr>
          <p:cNvPr id="21510" name="Объект 8"/>
          <p:cNvSpPr>
            <a:spLocks noGrp="1"/>
          </p:cNvSpPr>
          <p:nvPr>
            <p:ph sz="half" idx="2"/>
          </p:nvPr>
        </p:nvSpPr>
        <p:spPr>
          <a:xfrm>
            <a:off x="7601650" y="1845735"/>
            <a:ext cx="3554030" cy="4023360"/>
          </a:xfrm>
        </p:spPr>
        <p:txBody>
          <a:bodyPr/>
          <a:lstStyle/>
          <a:p>
            <a:r>
              <a:rPr lang="uk-UA" dirty="0"/>
              <a:t>Механізований</a:t>
            </a:r>
          </a:p>
          <a:p>
            <a:endParaRPr lang="ru-RU" dirty="0"/>
          </a:p>
        </p:txBody>
      </p:sp>
      <p:pic>
        <p:nvPicPr>
          <p:cNvPr id="21507" name="Рисунок 5"/>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57307" y="2236548"/>
            <a:ext cx="2616043" cy="2219276"/>
          </a:xfrm>
          <a:prstGeom prst="rect">
            <a:avLst/>
          </a:prstGeom>
          <a:noFill/>
          <a:ln w="9525">
            <a:noFill/>
            <a:miter lim="800000"/>
            <a:headEnd/>
            <a:tailEnd/>
          </a:ln>
        </p:spPr>
      </p:pic>
      <p:pic>
        <p:nvPicPr>
          <p:cNvPr id="21508" name="Рисунок 6"/>
          <p:cNvPicPr>
            <a:picLocks noChangeAspect="1"/>
          </p:cNvPicPr>
          <p:nvPr/>
        </p:nvPicPr>
        <p:blipFill>
          <a:blip r:embed="rId3">
            <a:clrChange>
              <a:clrFrom>
                <a:srgbClr val="FFFFFF"/>
              </a:clrFrom>
              <a:clrTo>
                <a:srgbClr val="FFFFFF">
                  <a:alpha val="0"/>
                </a:srgbClr>
              </a:clrTo>
            </a:clrChange>
          </a:blip>
          <a:srcRect/>
          <a:stretch>
            <a:fillRect/>
          </a:stretch>
        </p:blipFill>
        <p:spPr bwMode="auto">
          <a:xfrm>
            <a:off x="2440846" y="2278894"/>
            <a:ext cx="2370007" cy="2372337"/>
          </a:xfrm>
          <a:prstGeom prst="rect">
            <a:avLst/>
          </a:prstGeom>
          <a:noFill/>
          <a:ln w="9525">
            <a:noFill/>
            <a:miter lim="800000"/>
            <a:headEnd/>
            <a:tailEnd/>
          </a:ln>
        </p:spPr>
      </p:pic>
      <p:pic>
        <p:nvPicPr>
          <p:cNvPr id="21509" name="Рисунок 7"/>
          <p:cNvPicPr>
            <a:picLocks noChangeAspect="1"/>
          </p:cNvPicPr>
          <p:nvPr/>
        </p:nvPicPr>
        <p:blipFill>
          <a:blip r:embed="rId4">
            <a:clrChange>
              <a:clrFrom>
                <a:srgbClr val="FFFFFF"/>
              </a:clrFrom>
              <a:clrTo>
                <a:srgbClr val="FFFFFF">
                  <a:alpha val="0"/>
                </a:srgbClr>
              </a:clrTo>
            </a:clrChange>
          </a:blip>
          <a:srcRect/>
          <a:stretch>
            <a:fillRect/>
          </a:stretch>
        </p:blipFill>
        <p:spPr bwMode="auto">
          <a:xfrm>
            <a:off x="48406" y="4498170"/>
            <a:ext cx="2468797" cy="1326978"/>
          </a:xfrm>
          <a:prstGeom prst="rect">
            <a:avLst/>
          </a:prstGeom>
          <a:noFill/>
          <a:ln w="9525">
            <a:noFill/>
            <a:miter lim="800000"/>
            <a:headEnd/>
            <a:tailEnd/>
          </a:ln>
        </p:spPr>
      </p:pic>
      <p:pic>
        <p:nvPicPr>
          <p:cNvPr id="21511" name="Рисунок 13"/>
          <p:cNvPicPr>
            <a:picLocks noChangeAspect="1"/>
          </p:cNvPicPr>
          <p:nvPr/>
        </p:nvPicPr>
        <p:blipFill>
          <a:blip r:embed="rId5">
            <a:clrChange>
              <a:clrFrom>
                <a:srgbClr val="FFFFFF"/>
              </a:clrFrom>
              <a:clrTo>
                <a:srgbClr val="FFFFFF">
                  <a:alpha val="0"/>
                </a:srgbClr>
              </a:clrTo>
            </a:clrChange>
          </a:blip>
          <a:srcRect/>
          <a:stretch>
            <a:fillRect/>
          </a:stretch>
        </p:blipFill>
        <p:spPr bwMode="auto">
          <a:xfrm>
            <a:off x="2663890" y="4568770"/>
            <a:ext cx="2468797" cy="1565755"/>
          </a:xfrm>
          <a:prstGeom prst="rect">
            <a:avLst/>
          </a:prstGeom>
          <a:noFill/>
          <a:ln w="9525">
            <a:noFill/>
            <a:miter lim="800000"/>
            <a:headEnd/>
            <a:tailEnd/>
          </a:ln>
        </p:spPr>
      </p:pic>
      <p:pic>
        <p:nvPicPr>
          <p:cNvPr id="21512" name="Рисунок 14"/>
          <p:cNvPicPr>
            <a:picLocks noChangeAspect="1"/>
          </p:cNvPicPr>
          <p:nvPr/>
        </p:nvPicPr>
        <p:blipFill>
          <a:blip r:embed="rId6">
            <a:clrChange>
              <a:clrFrom>
                <a:srgbClr val="FFFFFF"/>
              </a:clrFrom>
              <a:clrTo>
                <a:srgbClr val="FFFFFF">
                  <a:alpha val="0"/>
                </a:srgbClr>
              </a:clrTo>
            </a:clrChange>
          </a:blip>
          <a:srcRect/>
          <a:stretch>
            <a:fillRect/>
          </a:stretch>
        </p:blipFill>
        <p:spPr bwMode="auto">
          <a:xfrm>
            <a:off x="8998839" y="2277413"/>
            <a:ext cx="3135854" cy="3591681"/>
          </a:xfrm>
          <a:prstGeom prst="rect">
            <a:avLst/>
          </a:prstGeom>
          <a:noFill/>
          <a:ln w="9525">
            <a:noFill/>
            <a:miter lim="800000"/>
            <a:headEnd/>
            <a:tailEnd/>
          </a:ln>
        </p:spPr>
      </p:pic>
      <p:pic>
        <p:nvPicPr>
          <p:cNvPr id="21513" name="Рисунок 15"/>
          <p:cNvPicPr>
            <a:picLocks noChangeAspect="1"/>
          </p:cNvPicPr>
          <p:nvPr/>
        </p:nvPicPr>
        <p:blipFill>
          <a:blip r:embed="rId7">
            <a:clrChange>
              <a:clrFrom>
                <a:srgbClr val="E3E5E4"/>
              </a:clrFrom>
              <a:clrTo>
                <a:srgbClr val="E3E5E4">
                  <a:alpha val="0"/>
                </a:srgbClr>
              </a:clrTo>
            </a:clrChange>
          </a:blip>
          <a:srcRect/>
          <a:stretch>
            <a:fillRect/>
          </a:stretch>
        </p:blipFill>
        <p:spPr bwMode="auto">
          <a:xfrm>
            <a:off x="5315569" y="2861981"/>
            <a:ext cx="5214171" cy="3115487"/>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Заголовок 1"/>
          <p:cNvSpPr>
            <a:spLocks noGrp="1"/>
          </p:cNvSpPr>
          <p:nvPr>
            <p:ph type="title"/>
          </p:nvPr>
        </p:nvSpPr>
        <p:spPr/>
        <p:txBody>
          <a:bodyPr/>
          <a:lstStyle/>
          <a:p>
            <a:r>
              <a:rPr lang="uk-UA" b="1">
                <a:ln>
                  <a:noFill/>
                </a:ln>
              </a:rPr>
              <a:t>Різальний інструмент</a:t>
            </a:r>
            <a:endParaRPr lang="uk-UA">
              <a:ln>
                <a:noFill/>
              </a:ln>
            </a:endParaRPr>
          </a:p>
        </p:txBody>
      </p:sp>
      <p:sp>
        <p:nvSpPr>
          <p:cNvPr id="22530" name="Текст 3"/>
          <p:cNvSpPr>
            <a:spLocks noGrp="1"/>
          </p:cNvSpPr>
          <p:nvPr>
            <p:ph type="body" sz="half" idx="2"/>
          </p:nvPr>
        </p:nvSpPr>
        <p:spPr/>
        <p:txBody>
          <a:bodyPr/>
          <a:lstStyle/>
          <a:p>
            <a:r>
              <a:rPr lang="uk-UA"/>
              <a:t>Зубила, крейцмейселі, набір напилків, ножівки, спіральні свердла, циліндричні та конічні розвертки</a:t>
            </a:r>
          </a:p>
        </p:txBody>
      </p:sp>
      <p:pic>
        <p:nvPicPr>
          <p:cNvPr id="22531" name="Рисунок 10"/>
          <p:cNvPicPr>
            <a:picLocks noChangeAspect="1"/>
          </p:cNvPicPr>
          <p:nvPr/>
        </p:nvPicPr>
        <p:blipFill>
          <a:blip r:embed="rId2">
            <a:clrChange>
              <a:clrFrom>
                <a:srgbClr val="FBFBF9"/>
              </a:clrFrom>
              <a:clrTo>
                <a:srgbClr val="FBFBF9">
                  <a:alpha val="0"/>
                </a:srgbClr>
              </a:clrTo>
            </a:clrChange>
          </a:blip>
          <a:srcRect/>
          <a:stretch>
            <a:fillRect/>
          </a:stretch>
        </p:blipFill>
        <p:spPr bwMode="auto">
          <a:xfrm>
            <a:off x="7501232" y="2176621"/>
            <a:ext cx="3933154" cy="2277851"/>
          </a:xfrm>
          <a:prstGeom prst="rect">
            <a:avLst/>
          </a:prstGeom>
          <a:noFill/>
          <a:ln w="9525">
            <a:noFill/>
            <a:miter lim="800000"/>
            <a:headEnd/>
            <a:tailEnd/>
          </a:ln>
        </p:spPr>
      </p:pic>
      <p:pic>
        <p:nvPicPr>
          <p:cNvPr id="22532" name="Рисунок 11"/>
          <p:cNvPicPr>
            <a:picLocks noChangeAspect="1"/>
          </p:cNvPicPr>
          <p:nvPr/>
        </p:nvPicPr>
        <p:blipFill rotWithShape="1">
          <a:blip r:embed="rId3">
            <a:clrChange>
              <a:clrFrom>
                <a:srgbClr val="FFFFFF"/>
              </a:clrFrom>
              <a:clrTo>
                <a:srgbClr val="FFFFFF">
                  <a:alpha val="0"/>
                </a:srgbClr>
              </a:clrTo>
            </a:clrChange>
          </a:blip>
          <a:srcRect t="33984"/>
          <a:stretch/>
        </p:blipFill>
        <p:spPr bwMode="auto">
          <a:xfrm>
            <a:off x="131410" y="652319"/>
            <a:ext cx="3639878" cy="2184662"/>
          </a:xfrm>
          <a:prstGeom prst="rect">
            <a:avLst/>
          </a:prstGeom>
          <a:noFill/>
          <a:ln w="9525">
            <a:noFill/>
            <a:miter lim="800000"/>
            <a:headEnd/>
            <a:tailEnd/>
          </a:ln>
        </p:spPr>
      </p:pic>
      <p:pic>
        <p:nvPicPr>
          <p:cNvPr id="22533" name="Рисунок 12"/>
          <p:cNvPicPr>
            <a:picLocks noChangeAspect="1"/>
          </p:cNvPicPr>
          <p:nvPr/>
        </p:nvPicPr>
        <p:blipFill>
          <a:blip r:embed="rId4">
            <a:clrChange>
              <a:clrFrom>
                <a:srgbClr val="FEFEFE"/>
              </a:clrFrom>
              <a:clrTo>
                <a:srgbClr val="FEFEFE">
                  <a:alpha val="0"/>
                </a:srgbClr>
              </a:clrTo>
            </a:clrChange>
          </a:blip>
          <a:srcRect/>
          <a:stretch>
            <a:fillRect/>
          </a:stretch>
        </p:blipFill>
        <p:spPr bwMode="auto">
          <a:xfrm>
            <a:off x="206824" y="2841553"/>
            <a:ext cx="2737715" cy="1875474"/>
          </a:xfrm>
          <a:prstGeom prst="rect">
            <a:avLst/>
          </a:prstGeom>
          <a:noFill/>
          <a:ln w="9525">
            <a:noFill/>
            <a:miter lim="800000"/>
            <a:headEnd/>
            <a:tailEnd/>
          </a:ln>
        </p:spPr>
      </p:pic>
      <p:pic>
        <p:nvPicPr>
          <p:cNvPr id="22534" name="Рисунок 13"/>
          <p:cNvPicPr>
            <a:picLocks noChangeAspect="1"/>
          </p:cNvPicPr>
          <p:nvPr/>
        </p:nvPicPr>
        <p:blipFill>
          <a:blip r:embed="rId5">
            <a:clrChange>
              <a:clrFrom>
                <a:srgbClr val="FFFFFF"/>
              </a:clrFrom>
              <a:clrTo>
                <a:srgbClr val="FFFFFF">
                  <a:alpha val="0"/>
                </a:srgbClr>
              </a:clrTo>
            </a:clrChange>
          </a:blip>
          <a:srcRect/>
          <a:stretch>
            <a:fillRect/>
          </a:stretch>
        </p:blipFill>
        <p:spPr bwMode="auto">
          <a:xfrm>
            <a:off x="7277390" y="-64758"/>
            <a:ext cx="3933154" cy="2680819"/>
          </a:xfrm>
          <a:prstGeom prst="rect">
            <a:avLst/>
          </a:prstGeom>
          <a:noFill/>
          <a:ln w="9525">
            <a:noFill/>
            <a:miter lim="800000"/>
            <a:headEnd/>
            <a:tailEnd/>
          </a:ln>
        </p:spPr>
      </p:pic>
      <p:pic>
        <p:nvPicPr>
          <p:cNvPr id="22535" name="Рисунок 14"/>
          <p:cNvPicPr>
            <a:picLocks noChangeAspect="1"/>
          </p:cNvPicPr>
          <p:nvPr/>
        </p:nvPicPr>
        <p:blipFill>
          <a:blip r:embed="rId6">
            <a:clrChange>
              <a:clrFrom>
                <a:srgbClr val="FFFFFF"/>
              </a:clrFrom>
              <a:clrTo>
                <a:srgbClr val="FFFFFF">
                  <a:alpha val="0"/>
                </a:srgbClr>
              </a:clrTo>
            </a:clrChange>
          </a:blip>
          <a:srcRect/>
          <a:stretch>
            <a:fillRect/>
          </a:stretch>
        </p:blipFill>
        <p:spPr bwMode="auto">
          <a:xfrm>
            <a:off x="3113666" y="1783080"/>
            <a:ext cx="3803233" cy="2050945"/>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Заголовок 1"/>
          <p:cNvSpPr>
            <a:spLocks noGrp="1"/>
          </p:cNvSpPr>
          <p:nvPr>
            <p:ph type="title"/>
          </p:nvPr>
        </p:nvSpPr>
        <p:spPr/>
        <p:txBody>
          <a:bodyPr/>
          <a:lstStyle/>
          <a:p>
            <a:r>
              <a:rPr lang="uk-UA" b="1">
                <a:ln>
                  <a:noFill/>
                </a:ln>
              </a:rPr>
              <a:t>Допоміжний інструмент</a:t>
            </a:r>
            <a:endParaRPr lang="uk-UA">
              <a:ln>
                <a:noFill/>
              </a:ln>
            </a:endParaRPr>
          </a:p>
        </p:txBody>
      </p:sp>
      <p:sp>
        <p:nvSpPr>
          <p:cNvPr id="23554" name="Текст 3"/>
          <p:cNvSpPr>
            <a:spLocks noGrp="1"/>
          </p:cNvSpPr>
          <p:nvPr>
            <p:ph type="body" sz="half" idx="2"/>
          </p:nvPr>
        </p:nvSpPr>
        <p:spPr/>
        <p:txBody>
          <a:bodyPr/>
          <a:lstStyle/>
          <a:p>
            <a:r>
              <a:rPr lang="uk-UA"/>
              <a:t>Слюсарний і рихтувальний молотки, кернер, рисувалка, розмічальний циркуль</a:t>
            </a:r>
          </a:p>
        </p:txBody>
      </p:sp>
      <p:pic>
        <p:nvPicPr>
          <p:cNvPr id="23555" name="Рисунок 4"/>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342288" y="3124689"/>
            <a:ext cx="4017838" cy="1630623"/>
          </a:xfrm>
          <a:prstGeom prst="rect">
            <a:avLst/>
          </a:prstGeom>
          <a:noFill/>
          <a:ln w="9525">
            <a:noFill/>
            <a:miter lim="800000"/>
            <a:headEnd/>
            <a:tailEnd/>
          </a:ln>
        </p:spPr>
      </p:pic>
      <p:pic>
        <p:nvPicPr>
          <p:cNvPr id="23556" name="Рисунок 5"/>
          <p:cNvPicPr>
            <a:picLocks noChangeAspect="1"/>
          </p:cNvPicPr>
          <p:nvPr/>
        </p:nvPicPr>
        <p:blipFill>
          <a:blip r:embed="rId3">
            <a:clrChange>
              <a:clrFrom>
                <a:srgbClr val="FEFEFE"/>
              </a:clrFrom>
              <a:clrTo>
                <a:srgbClr val="FEFEFE">
                  <a:alpha val="0"/>
                </a:srgbClr>
              </a:clrTo>
            </a:clrChange>
          </a:blip>
          <a:srcRect/>
          <a:stretch>
            <a:fillRect/>
          </a:stretch>
        </p:blipFill>
        <p:spPr bwMode="auto">
          <a:xfrm>
            <a:off x="342288" y="228637"/>
            <a:ext cx="2996855" cy="1437694"/>
          </a:xfrm>
          <a:prstGeom prst="rect">
            <a:avLst/>
          </a:prstGeom>
          <a:noFill/>
          <a:ln w="9525">
            <a:noFill/>
            <a:miter lim="800000"/>
            <a:headEnd/>
            <a:tailEnd/>
          </a:ln>
        </p:spPr>
      </p:pic>
      <p:pic>
        <p:nvPicPr>
          <p:cNvPr id="23557" name="Рисунок 6"/>
          <p:cNvPicPr>
            <a:picLocks noChangeAspect="1"/>
          </p:cNvPicPr>
          <p:nvPr/>
        </p:nvPicPr>
        <p:blipFill>
          <a:blip r:embed="rId4">
            <a:clrChange>
              <a:clrFrom>
                <a:srgbClr val="FFFFFF"/>
              </a:clrFrom>
              <a:clrTo>
                <a:srgbClr val="FFFFFF">
                  <a:alpha val="0"/>
                </a:srgbClr>
              </a:clrTo>
            </a:clrChange>
          </a:blip>
          <a:srcRect/>
          <a:stretch>
            <a:fillRect/>
          </a:stretch>
        </p:blipFill>
        <p:spPr bwMode="auto">
          <a:xfrm>
            <a:off x="7391216" y="1902315"/>
            <a:ext cx="4184133" cy="1663986"/>
          </a:xfrm>
          <a:prstGeom prst="rect">
            <a:avLst/>
          </a:prstGeom>
          <a:noFill/>
          <a:ln w="9525">
            <a:noFill/>
            <a:miter lim="800000"/>
            <a:headEnd/>
            <a:tailEnd/>
          </a:ln>
        </p:spPr>
      </p:pic>
      <p:pic>
        <p:nvPicPr>
          <p:cNvPr id="23558" name="Рисунок 7"/>
          <p:cNvPicPr>
            <a:picLocks noChangeAspect="1"/>
          </p:cNvPicPr>
          <p:nvPr/>
        </p:nvPicPr>
        <p:blipFill>
          <a:blip r:embed="rId5">
            <a:clrChange>
              <a:clrFrom>
                <a:srgbClr val="FFFFFF"/>
              </a:clrFrom>
              <a:clrTo>
                <a:srgbClr val="FFFFFF">
                  <a:alpha val="0"/>
                </a:srgbClr>
              </a:clrTo>
            </a:clrChange>
          </a:blip>
          <a:srcRect/>
          <a:stretch>
            <a:fillRect/>
          </a:stretch>
        </p:blipFill>
        <p:spPr bwMode="auto">
          <a:xfrm>
            <a:off x="3989532" y="1972977"/>
            <a:ext cx="4051073" cy="2702674"/>
          </a:xfrm>
          <a:prstGeom prst="rect">
            <a:avLst/>
          </a:prstGeom>
          <a:noFill/>
          <a:ln w="9525">
            <a:noFill/>
            <a:miter lim="800000"/>
            <a:headEnd/>
            <a:tailEnd/>
          </a:ln>
        </p:spPr>
      </p:pic>
      <p:pic>
        <p:nvPicPr>
          <p:cNvPr id="23559" name="Рисунок 8"/>
          <p:cNvPicPr>
            <a:picLocks noChangeAspect="1"/>
          </p:cNvPicPr>
          <p:nvPr/>
        </p:nvPicPr>
        <p:blipFill>
          <a:blip r:embed="rId6">
            <a:clrChange>
              <a:clrFrom>
                <a:srgbClr val="FFFFFF"/>
              </a:clrFrom>
              <a:clrTo>
                <a:srgbClr val="FFFFFF">
                  <a:alpha val="0"/>
                </a:srgbClr>
              </a:clrTo>
            </a:clrChange>
          </a:blip>
          <a:srcRect/>
          <a:stretch>
            <a:fillRect/>
          </a:stretch>
        </p:blipFill>
        <p:spPr bwMode="auto">
          <a:xfrm>
            <a:off x="5537378" y="134912"/>
            <a:ext cx="5006454" cy="2236106"/>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Заголовок 1"/>
          <p:cNvSpPr>
            <a:spLocks noGrp="1"/>
          </p:cNvSpPr>
          <p:nvPr>
            <p:ph type="title"/>
          </p:nvPr>
        </p:nvSpPr>
        <p:spPr/>
        <p:txBody>
          <a:bodyPr/>
          <a:lstStyle/>
          <a:p>
            <a:r>
              <a:rPr lang="uk-UA" b="1">
                <a:ln>
                  <a:noFill/>
                </a:ln>
              </a:rPr>
              <a:t>Слюсарно-складальний інструмент</a:t>
            </a:r>
            <a:endParaRPr lang="uk-UA">
              <a:ln>
                <a:noFill/>
              </a:ln>
            </a:endParaRPr>
          </a:p>
        </p:txBody>
      </p:sp>
      <p:sp>
        <p:nvSpPr>
          <p:cNvPr id="24578" name="Текст 3"/>
          <p:cNvSpPr>
            <a:spLocks noGrp="1"/>
          </p:cNvSpPr>
          <p:nvPr>
            <p:ph type="body" sz="half" idx="2"/>
          </p:nvPr>
        </p:nvSpPr>
        <p:spPr/>
        <p:txBody>
          <a:bodyPr/>
          <a:lstStyle/>
          <a:p>
            <a:r>
              <a:rPr lang="uk-UA"/>
              <a:t>Викрутки, гайкові ключі, бородок, плоскогубці, ручні лещата</a:t>
            </a:r>
          </a:p>
        </p:txBody>
      </p:sp>
      <p:pic>
        <p:nvPicPr>
          <p:cNvPr id="24579" name="Рисунок 14"/>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1206511" y="2064465"/>
            <a:ext cx="3494089" cy="3149391"/>
          </a:xfrm>
          <a:prstGeom prst="rect">
            <a:avLst/>
          </a:prstGeom>
          <a:noFill/>
          <a:ln w="9525">
            <a:noFill/>
            <a:miter lim="800000"/>
            <a:headEnd/>
            <a:tailEnd/>
          </a:ln>
        </p:spPr>
      </p:pic>
      <p:pic>
        <p:nvPicPr>
          <p:cNvPr id="24580" name="Рисунок 15"/>
          <p:cNvPicPr>
            <a:picLocks noChangeAspect="1"/>
          </p:cNvPicPr>
          <p:nvPr/>
        </p:nvPicPr>
        <p:blipFill rotWithShape="1">
          <a:blip r:embed="rId3">
            <a:clrChange>
              <a:clrFrom>
                <a:srgbClr val="FFFFFF"/>
              </a:clrFrom>
              <a:clrTo>
                <a:srgbClr val="FFFFFF">
                  <a:alpha val="0"/>
                </a:srgbClr>
              </a:clrTo>
            </a:clrChange>
          </a:blip>
          <a:srcRect t="16020"/>
          <a:stretch/>
        </p:blipFill>
        <p:spPr bwMode="auto">
          <a:xfrm>
            <a:off x="382909" y="186393"/>
            <a:ext cx="4277992" cy="2400940"/>
          </a:xfrm>
          <a:prstGeom prst="rect">
            <a:avLst/>
          </a:prstGeom>
          <a:noFill/>
          <a:ln w="9525">
            <a:noFill/>
            <a:miter lim="800000"/>
            <a:headEnd/>
            <a:tailEnd/>
          </a:ln>
        </p:spPr>
      </p:pic>
      <p:pic>
        <p:nvPicPr>
          <p:cNvPr id="24581" name="Рисунок 16"/>
          <p:cNvPicPr>
            <a:picLocks noChangeAspect="1"/>
          </p:cNvPicPr>
          <p:nvPr/>
        </p:nvPicPr>
        <p:blipFill rotWithShape="1">
          <a:blip r:embed="rId4">
            <a:clrChange>
              <a:clrFrom>
                <a:srgbClr val="FFFFFF"/>
              </a:clrFrom>
              <a:clrTo>
                <a:srgbClr val="FFFFFF">
                  <a:alpha val="0"/>
                </a:srgbClr>
              </a:clrTo>
            </a:clrChange>
          </a:blip>
          <a:srcRect t="26215"/>
          <a:stretch/>
        </p:blipFill>
        <p:spPr bwMode="auto">
          <a:xfrm>
            <a:off x="7213379" y="186393"/>
            <a:ext cx="3494088" cy="2129771"/>
          </a:xfrm>
          <a:prstGeom prst="rect">
            <a:avLst/>
          </a:prstGeom>
          <a:noFill/>
          <a:ln w="9525">
            <a:noFill/>
            <a:miter lim="800000"/>
            <a:headEnd/>
            <a:tailEnd/>
          </a:ln>
        </p:spPr>
      </p:pic>
      <p:pic>
        <p:nvPicPr>
          <p:cNvPr id="24582" name="Рисунок 17"/>
          <p:cNvPicPr>
            <a:picLocks noChangeAspect="1"/>
          </p:cNvPicPr>
          <p:nvPr/>
        </p:nvPicPr>
        <p:blipFill>
          <a:blip r:embed="rId5">
            <a:clrChange>
              <a:clrFrom>
                <a:srgbClr val="FFFFFF"/>
              </a:clrFrom>
              <a:clrTo>
                <a:srgbClr val="FFFFFF">
                  <a:alpha val="0"/>
                </a:srgbClr>
              </a:clrTo>
            </a:clrChange>
          </a:blip>
          <a:srcRect/>
          <a:stretch>
            <a:fillRect/>
          </a:stretch>
        </p:blipFill>
        <p:spPr bwMode="auto">
          <a:xfrm>
            <a:off x="4406868" y="1899641"/>
            <a:ext cx="3494088" cy="2212525"/>
          </a:xfrm>
          <a:prstGeom prst="rect">
            <a:avLst/>
          </a:prstGeom>
          <a:noFill/>
          <a:ln w="9525">
            <a:noFill/>
            <a:miter lim="800000"/>
            <a:headEnd/>
            <a:tailEnd/>
          </a:ln>
        </p:spPr>
      </p:pic>
      <p:pic>
        <p:nvPicPr>
          <p:cNvPr id="24583" name="Рисунок 18"/>
          <p:cNvPicPr>
            <a:picLocks noChangeAspect="1"/>
          </p:cNvPicPr>
          <p:nvPr/>
        </p:nvPicPr>
        <p:blipFill>
          <a:blip r:embed="rId6">
            <a:clrChange>
              <a:clrFrom>
                <a:srgbClr val="FFFFFF"/>
              </a:clrFrom>
              <a:clrTo>
                <a:srgbClr val="FFFFFF">
                  <a:alpha val="0"/>
                </a:srgbClr>
              </a:clrTo>
            </a:clrChange>
          </a:blip>
          <a:srcRect/>
          <a:stretch>
            <a:fillRect/>
          </a:stretch>
        </p:blipFill>
        <p:spPr bwMode="auto">
          <a:xfrm>
            <a:off x="7521672" y="1644144"/>
            <a:ext cx="3494088" cy="3569712"/>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Заголовок 1"/>
          <p:cNvSpPr>
            <a:spLocks noGrp="1"/>
          </p:cNvSpPr>
          <p:nvPr>
            <p:ph type="title"/>
          </p:nvPr>
        </p:nvSpPr>
        <p:spPr/>
        <p:txBody>
          <a:bodyPr/>
          <a:lstStyle/>
          <a:p>
            <a:r>
              <a:rPr lang="uk-UA" b="1">
                <a:ln>
                  <a:noFill/>
                </a:ln>
              </a:rPr>
              <a:t>Вимірювальний і перевірний інструмент</a:t>
            </a:r>
            <a:endParaRPr lang="uk-UA">
              <a:ln>
                <a:noFill/>
              </a:ln>
            </a:endParaRPr>
          </a:p>
        </p:txBody>
      </p:sp>
      <p:sp>
        <p:nvSpPr>
          <p:cNvPr id="25602" name="Текст 3"/>
          <p:cNvSpPr>
            <a:spLocks noGrp="1"/>
          </p:cNvSpPr>
          <p:nvPr>
            <p:ph type="body" sz="half" idx="2"/>
          </p:nvPr>
        </p:nvSpPr>
        <p:spPr/>
        <p:txBody>
          <a:bodyPr/>
          <a:lstStyle/>
          <a:p>
            <a:r>
              <a:rPr lang="uk-UA"/>
              <a:t>Масштабна лінійка, рулетка, кронциркуль, нутромір, штангенциркуль</a:t>
            </a:r>
          </a:p>
        </p:txBody>
      </p:sp>
      <p:pic>
        <p:nvPicPr>
          <p:cNvPr id="25603" name="Рисунок 4"/>
          <p:cNvPicPr>
            <a:picLocks noChangeAspect="1"/>
          </p:cNvPicPr>
          <p:nvPr/>
        </p:nvPicPr>
        <p:blipFill>
          <a:blip r:embed="rId2">
            <a:clrChange>
              <a:clrFrom>
                <a:srgbClr val="FFFFFF"/>
              </a:clrFrom>
              <a:clrTo>
                <a:srgbClr val="FFFFFF">
                  <a:alpha val="0"/>
                </a:srgbClr>
              </a:clrTo>
            </a:clrChange>
          </a:blip>
          <a:srcRect/>
          <a:stretch>
            <a:fillRect/>
          </a:stretch>
        </p:blipFill>
        <p:spPr bwMode="auto">
          <a:xfrm>
            <a:off x="343294" y="2836045"/>
            <a:ext cx="5176946" cy="2646362"/>
          </a:xfrm>
          <a:prstGeom prst="rect">
            <a:avLst/>
          </a:prstGeom>
          <a:noFill/>
          <a:ln w="9525">
            <a:noFill/>
            <a:miter lim="800000"/>
            <a:headEnd/>
            <a:tailEnd/>
          </a:ln>
        </p:spPr>
      </p:pic>
      <p:pic>
        <p:nvPicPr>
          <p:cNvPr id="25604" name="Рисунок 5"/>
          <p:cNvPicPr>
            <a:picLocks noChangeAspect="1"/>
          </p:cNvPicPr>
          <p:nvPr/>
        </p:nvPicPr>
        <p:blipFill>
          <a:blip r:embed="rId3">
            <a:clrChange>
              <a:clrFrom>
                <a:srgbClr val="FEFEFE"/>
              </a:clrFrom>
              <a:clrTo>
                <a:srgbClr val="FEFEFE">
                  <a:alpha val="0"/>
                </a:srgbClr>
              </a:clrTo>
            </a:clrChange>
          </a:blip>
          <a:srcRect/>
          <a:stretch>
            <a:fillRect/>
          </a:stretch>
        </p:blipFill>
        <p:spPr bwMode="auto">
          <a:xfrm>
            <a:off x="5218461" y="155797"/>
            <a:ext cx="5439731" cy="2187574"/>
          </a:xfrm>
          <a:prstGeom prst="rect">
            <a:avLst/>
          </a:prstGeom>
          <a:noFill/>
          <a:ln w="9525">
            <a:noFill/>
            <a:miter lim="800000"/>
            <a:headEnd/>
            <a:tailEnd/>
          </a:ln>
        </p:spPr>
      </p:pic>
      <p:pic>
        <p:nvPicPr>
          <p:cNvPr id="25605" name="Рисунок 6"/>
          <p:cNvPicPr>
            <a:picLocks noChangeAspect="1"/>
          </p:cNvPicPr>
          <p:nvPr/>
        </p:nvPicPr>
        <p:blipFill>
          <a:blip r:embed="rId4">
            <a:clrChange>
              <a:clrFrom>
                <a:srgbClr val="FEFFFF"/>
              </a:clrFrom>
              <a:clrTo>
                <a:srgbClr val="FEFFFF">
                  <a:alpha val="0"/>
                </a:srgbClr>
              </a:clrTo>
            </a:clrChange>
          </a:blip>
          <a:srcRect/>
          <a:stretch>
            <a:fillRect/>
          </a:stretch>
        </p:blipFill>
        <p:spPr bwMode="auto">
          <a:xfrm>
            <a:off x="762000" y="142132"/>
            <a:ext cx="4077878" cy="3165363"/>
          </a:xfrm>
          <a:prstGeom prst="rect">
            <a:avLst/>
          </a:prstGeom>
          <a:noFill/>
          <a:ln w="9525">
            <a:noFill/>
            <a:miter lim="800000"/>
            <a:headEnd/>
            <a:tailEnd/>
          </a:ln>
        </p:spPr>
      </p:pic>
      <p:pic>
        <p:nvPicPr>
          <p:cNvPr id="25606" name="Рисунок 7"/>
          <p:cNvPicPr>
            <a:picLocks noChangeAspect="1"/>
          </p:cNvPicPr>
          <p:nvPr/>
        </p:nvPicPr>
        <p:blipFill>
          <a:blip r:embed="rId5">
            <a:clrChange>
              <a:clrFrom>
                <a:srgbClr val="FFFFFF"/>
              </a:clrFrom>
              <a:clrTo>
                <a:srgbClr val="FFFFFF">
                  <a:alpha val="0"/>
                </a:srgbClr>
              </a:clrTo>
            </a:clrChange>
          </a:blip>
          <a:srcRect/>
          <a:stretch>
            <a:fillRect/>
          </a:stretch>
        </p:blipFill>
        <p:spPr bwMode="auto">
          <a:xfrm>
            <a:off x="5258584" y="960120"/>
            <a:ext cx="3049587" cy="3361309"/>
          </a:xfrm>
          <a:prstGeom prst="rect">
            <a:avLst/>
          </a:prstGeom>
          <a:noFill/>
          <a:ln w="9525">
            <a:noFill/>
            <a:miter lim="800000"/>
            <a:headEnd/>
            <a:tailEnd/>
          </a:ln>
        </p:spPr>
      </p:pic>
      <p:pic>
        <p:nvPicPr>
          <p:cNvPr id="25607" name="Рисунок 8"/>
          <p:cNvPicPr>
            <a:picLocks noChangeAspect="1"/>
          </p:cNvPicPr>
          <p:nvPr/>
        </p:nvPicPr>
        <p:blipFill>
          <a:blip r:embed="rId6">
            <a:clrChange>
              <a:clrFrom>
                <a:srgbClr val="FBFFFF"/>
              </a:clrFrom>
              <a:clrTo>
                <a:srgbClr val="FBFFFF">
                  <a:alpha val="0"/>
                </a:srgbClr>
              </a:clrTo>
            </a:clrChange>
          </a:blip>
          <a:srcRect/>
          <a:stretch>
            <a:fillRect/>
          </a:stretch>
        </p:blipFill>
        <p:spPr bwMode="auto">
          <a:xfrm>
            <a:off x="8189893" y="2568290"/>
            <a:ext cx="3130550" cy="203200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Заголовок 1"/>
          <p:cNvSpPr>
            <a:spLocks noGrp="1"/>
          </p:cNvSpPr>
          <p:nvPr>
            <p:ph type="title"/>
          </p:nvPr>
        </p:nvSpPr>
        <p:spPr/>
        <p:txBody>
          <a:bodyPr/>
          <a:lstStyle/>
          <a:p>
            <a:r>
              <a:rPr lang="uk-UA">
                <a:ln>
                  <a:noFill/>
                </a:ln>
              </a:rPr>
              <a:t>Молотки</a:t>
            </a:r>
            <a:endParaRPr lang="ru-RU">
              <a:ln>
                <a:noFill/>
              </a:ln>
            </a:endParaRPr>
          </a:p>
        </p:txBody>
      </p:sp>
      <p:sp>
        <p:nvSpPr>
          <p:cNvPr id="26626" name="Объект 2"/>
          <p:cNvSpPr>
            <a:spLocks noGrp="1"/>
          </p:cNvSpPr>
          <p:nvPr>
            <p:ph idx="1"/>
          </p:nvPr>
        </p:nvSpPr>
        <p:spPr/>
        <p:txBody>
          <a:bodyPr/>
          <a:lstStyle/>
          <a:p>
            <a:pPr algn="just"/>
            <a:r>
              <a:rPr lang="uk-UA" dirty="0"/>
              <a:t>Слюсарні молотки є найбільш поширеним ударним інструментом. Вони призначені для нанесення ударів під час рубання, пробивання отворів, клепання, виправляння та ін. </a:t>
            </a:r>
          </a:p>
          <a:p>
            <a:pPr algn="just"/>
            <a:r>
              <a:rPr lang="uk-UA" dirty="0"/>
              <a:t>В слюсарній справі застосовують молотки двох типів — з круглими і квадратними бойками. Молотки з круглими бойками використовують у тих випадках, коли потрібна значна сила або влучність удару. Молотки з квадратними бойками вибирають для більш легких робіт.</a:t>
            </a:r>
          </a:p>
        </p:txBody>
      </p:sp>
      <p:pic>
        <p:nvPicPr>
          <p:cNvPr id="26627" name="Picture 2" descr="Картинки по запросу Молотки"/>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638877" y="3559590"/>
            <a:ext cx="2278063" cy="2512243"/>
          </a:xfrm>
          <a:prstGeom prst="rect">
            <a:avLst/>
          </a:prstGeom>
          <a:noFill/>
          <a:ln w="9525">
            <a:noFill/>
            <a:miter lim="800000"/>
            <a:headEnd/>
            <a:tailEnd/>
          </a:ln>
        </p:spPr>
      </p:pic>
      <p:pic>
        <p:nvPicPr>
          <p:cNvPr id="26628" name="Picture 4" descr="Картинки по запросу Молотки"/>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7068302" y="3467647"/>
            <a:ext cx="2638425" cy="2512243"/>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Заголовок 1"/>
          <p:cNvSpPr>
            <a:spLocks noGrp="1"/>
          </p:cNvSpPr>
          <p:nvPr>
            <p:ph type="title"/>
          </p:nvPr>
        </p:nvSpPr>
        <p:spPr/>
        <p:txBody>
          <a:bodyPr/>
          <a:lstStyle/>
          <a:p>
            <a:r>
              <a:rPr lang="uk-UA">
                <a:ln>
                  <a:noFill/>
                </a:ln>
              </a:rPr>
              <a:t>Зубило</a:t>
            </a:r>
            <a:endParaRPr lang="ru-RU">
              <a:ln>
                <a:noFill/>
              </a:ln>
            </a:endParaRPr>
          </a:p>
        </p:txBody>
      </p:sp>
      <p:sp>
        <p:nvSpPr>
          <p:cNvPr id="3" name="Объект 2"/>
          <p:cNvSpPr>
            <a:spLocks noGrp="1"/>
          </p:cNvSpPr>
          <p:nvPr>
            <p:ph idx="1"/>
          </p:nvPr>
        </p:nvSpPr>
        <p:spPr/>
        <p:txBody>
          <a:bodyPr rtlCol="0">
            <a:normAutofit/>
          </a:bodyPr>
          <a:lstStyle/>
          <a:p>
            <a:pPr algn="just" fontAlgn="auto">
              <a:buFont typeface="Arial"/>
              <a:buChar char="•"/>
              <a:defRPr/>
            </a:pPr>
            <a:r>
              <a:rPr lang="uk-UA" dirty="0">
                <a:solidFill>
                  <a:schemeClr val="tx1">
                    <a:lumMod val="85000"/>
                    <a:lumOff val="15000"/>
                  </a:schemeClr>
                </a:solidFill>
              </a:rPr>
              <a:t>Зубило застосовують для розрубування на частини металу різного профілю, видалення припуску з поверхні заготовки, зрубування приливків і ливників на литих заготовках, заклепок під час ремонту заклепочних з'єднань і т. ін.</a:t>
            </a:r>
          </a:p>
          <a:p>
            <a:pPr algn="just" fontAlgn="auto">
              <a:buFont typeface="Arial"/>
              <a:buChar char="•"/>
              <a:defRPr/>
            </a:pPr>
            <a:r>
              <a:rPr lang="uk-UA" dirty="0">
                <a:solidFill>
                  <a:schemeClr val="tx1">
                    <a:lumMod val="85000"/>
                    <a:lumOff val="15000"/>
                  </a:schemeClr>
                </a:solidFill>
              </a:rPr>
              <a:t>Зубило складається з трьох частин — робочої, середньої і ударної .Робоча частина зубила має форму клина, кути заточування якого змінюються залежно від оброблюваного матеріалу. Середній частині слюсарного зубила надають овального або багатогранного перерізу без гострих ребер на бічних гранях, щоб не поранити руки, головці (ударній частині) — форми зрізаного конуса</a:t>
            </a:r>
          </a:p>
        </p:txBody>
      </p:sp>
      <p:pic>
        <p:nvPicPr>
          <p:cNvPr id="27651" name="Picture 2" descr="Картинки по запросу Зубило"/>
          <p:cNvPicPr>
            <a:picLocks noChangeAspect="1" noChangeArrowheads="1"/>
          </p:cNvPicPr>
          <p:nvPr/>
        </p:nvPicPr>
        <p:blipFill>
          <a:blip r:embed="rId2">
            <a:clrChange>
              <a:clrFrom>
                <a:srgbClr val="FEFEFE"/>
              </a:clrFrom>
              <a:clrTo>
                <a:srgbClr val="FEFEFE">
                  <a:alpha val="0"/>
                </a:srgbClr>
              </a:clrTo>
            </a:clrChange>
          </a:blip>
          <a:srcRect/>
          <a:stretch>
            <a:fillRect/>
          </a:stretch>
        </p:blipFill>
        <p:spPr bwMode="auto">
          <a:xfrm>
            <a:off x="1432826" y="4421172"/>
            <a:ext cx="3831668" cy="1898490"/>
          </a:xfrm>
          <a:prstGeom prst="rect">
            <a:avLst/>
          </a:prstGeom>
          <a:noFill/>
          <a:ln w="9525">
            <a:noFill/>
            <a:miter lim="800000"/>
            <a:headEnd/>
            <a:tailEnd/>
          </a:ln>
        </p:spPr>
      </p:pic>
      <p:pic>
        <p:nvPicPr>
          <p:cNvPr id="27652" name="Picture 4" descr="Картинки по запросу Зубило"/>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377655" y="4119513"/>
            <a:ext cx="4717066" cy="197486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Заголовок 1"/>
          <p:cNvSpPr>
            <a:spLocks noGrp="1"/>
          </p:cNvSpPr>
          <p:nvPr>
            <p:ph type="title"/>
          </p:nvPr>
        </p:nvSpPr>
        <p:spPr/>
        <p:txBody>
          <a:bodyPr/>
          <a:lstStyle/>
          <a:p>
            <a:r>
              <a:rPr lang="ru-RU">
                <a:ln>
                  <a:noFill/>
                </a:ln>
              </a:rPr>
              <a:t>Бородок</a:t>
            </a:r>
          </a:p>
        </p:txBody>
      </p:sp>
      <p:sp>
        <p:nvSpPr>
          <p:cNvPr id="28674" name="Объект 2"/>
          <p:cNvSpPr>
            <a:spLocks noGrp="1"/>
          </p:cNvSpPr>
          <p:nvPr>
            <p:ph idx="1"/>
          </p:nvPr>
        </p:nvSpPr>
        <p:spPr/>
        <p:txBody>
          <a:bodyPr/>
          <a:lstStyle/>
          <a:p>
            <a:pPr algn="just"/>
            <a:r>
              <a:rPr lang="uk-UA" dirty="0"/>
              <a:t>Застосовується</a:t>
            </a:r>
            <a:r>
              <a:rPr lang="ru-RU" dirty="0"/>
              <a:t> </a:t>
            </a:r>
            <a:r>
              <a:rPr lang="uk-UA" dirty="0"/>
              <a:t>для пробивання отворів у тонкій листовій сталі для «натяжки» просвердлених отворів під заклепки, тобто для встановлення одного отвору проти другого у з'єднуваних деталях, для вибивання забракованих заклепок, штифтів та </a:t>
            </a:r>
            <a:r>
              <a:rPr lang="uk-UA" dirty="0" err="1"/>
              <a:t>ін</a:t>
            </a:r>
            <a:r>
              <a:rPr lang="ru-RU" dirty="0"/>
              <a:t>.</a:t>
            </a:r>
          </a:p>
          <a:p>
            <a:endParaRPr lang="ru-RU" dirty="0"/>
          </a:p>
        </p:txBody>
      </p:sp>
      <p:pic>
        <p:nvPicPr>
          <p:cNvPr id="28675" name="Picture 2" descr="Картинки по запросу бОРОДОК"/>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597816" y="3007150"/>
            <a:ext cx="5187099" cy="3128170"/>
          </a:xfrm>
          <a:prstGeom prst="rect">
            <a:avLst/>
          </a:prstGeom>
          <a:noFill/>
          <a:ln w="9525">
            <a:noFill/>
            <a:miter lim="800000"/>
            <a:headEnd/>
            <a:tailEnd/>
          </a:ln>
        </p:spPr>
      </p:pic>
      <p:pic>
        <p:nvPicPr>
          <p:cNvPr id="28676" name="Picture 4" descr="Картинки по запросу бОРОДОК"/>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6623681" y="3078647"/>
            <a:ext cx="5031463" cy="2985175"/>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Ретро">
  <a:themeElements>
    <a:clrScheme name="Ретро">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Ретро">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docProps/app.xml><?xml version="1.0" encoding="utf-8"?>
<Properties xmlns="http://schemas.openxmlformats.org/officeDocument/2006/extended-properties" xmlns:vt="http://schemas.openxmlformats.org/officeDocument/2006/docPropsVTypes">
  <Template>Retrospect</Template>
  <TotalTime>86</TotalTime>
  <Words>681</Words>
  <Application>Microsoft Office PowerPoint</Application>
  <PresentationFormat>Широкоэкранный</PresentationFormat>
  <Paragraphs>37</Paragraphs>
  <Slides>14</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14</vt:i4>
      </vt:variant>
    </vt:vector>
  </HeadingPairs>
  <TitlesOfParts>
    <vt:vector size="18" baseType="lpstr">
      <vt:lpstr>Arial</vt:lpstr>
      <vt:lpstr>Calibri</vt:lpstr>
      <vt:lpstr>Calibri Light</vt:lpstr>
      <vt:lpstr>Ретро</vt:lpstr>
      <vt:lpstr>С Л Ю С А Р Н И Й  І Н С Т Р У М Е Н Т</vt:lpstr>
      <vt:lpstr>Робочий інструмент слюсаря поділяється на ручний і механізований.</vt:lpstr>
      <vt:lpstr>Різальний інструмент</vt:lpstr>
      <vt:lpstr>Допоміжний інструмент</vt:lpstr>
      <vt:lpstr>Слюсарно-складальний інструмент</vt:lpstr>
      <vt:lpstr>Вимірювальний і перевірний інструмент</vt:lpstr>
      <vt:lpstr>Молотки</vt:lpstr>
      <vt:lpstr>Зубило</vt:lpstr>
      <vt:lpstr>Бородок</vt:lpstr>
      <vt:lpstr>Напилки</vt:lpstr>
      <vt:lpstr>Викрутки</vt:lpstr>
      <vt:lpstr>Гайкові ключі</vt:lpstr>
      <vt:lpstr>Ручна ножівка</vt:lpstr>
      <vt:lpstr>Механізований інструмент</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dc:title>
  <dc:creator>Mr Hoppie</dc:creator>
  <cp:lastModifiedBy>Inna Vonitova</cp:lastModifiedBy>
  <cp:revision>11</cp:revision>
  <dcterms:created xsi:type="dcterms:W3CDTF">2018-10-02T16:48:51Z</dcterms:created>
  <dcterms:modified xsi:type="dcterms:W3CDTF">2024-12-01T13:51:15Z</dcterms:modified>
</cp:coreProperties>
</file>