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0" r:id="rId4"/>
    <p:sldId id="280" r:id="rId5"/>
    <p:sldId id="262" r:id="rId6"/>
    <p:sldId id="281" r:id="rId7"/>
    <p:sldId id="263" r:id="rId8"/>
    <p:sldId id="264" r:id="rId9"/>
    <p:sldId id="286" r:id="rId10"/>
    <p:sldId id="265" r:id="rId11"/>
    <p:sldId id="266" r:id="rId12"/>
    <p:sldId id="285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84" r:id="rId23"/>
  </p:sldIdLst>
  <p:sldSz cx="18288000" cy="10287000"/>
  <p:notesSz cx="6858000" cy="9144000"/>
  <p:embeddedFontLst>
    <p:embeddedFont>
      <p:font typeface="Bebas Neue Cyrillic" charset="0"/>
      <p:regular r:id="rId25"/>
    </p:embeddedFont>
    <p:embeddedFont>
      <p:font typeface="Bookman Old Style" pitchFamily="18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332" autoAdjust="0"/>
  </p:normalViewPr>
  <p:slideViewPr>
    <p:cSldViewPr>
      <p:cViewPr varScale="1">
        <p:scale>
          <a:sx n="58" d="100"/>
          <a:sy n="58" d="100"/>
        </p:scale>
        <p:origin x="-61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7E0A-2A99-455A-8B66-A91EF5E4F893}" type="datetimeFigureOut">
              <a:rPr lang="uk-UA" smtClean="0"/>
              <a:t>29.11.2024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5B78E-D7FE-406F-BF44-8DDBA7FCD78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3149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E5B78E-D7FE-406F-BF44-8DDBA7FCD785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1176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6.png"/><Relationship Id="rId10" Type="http://schemas.openxmlformats.org/officeDocument/2006/relationships/image" Target="../media/image39.svg"/><Relationship Id="rId4" Type="http://schemas.microsoft.com/office/2007/relationships/hdphoto" Target="../media/hdphoto8.wdp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40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7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microsoft.com/office/2007/relationships/hdphoto" Target="../media/hdphoto4.wdp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0" Type="http://schemas.openxmlformats.org/officeDocument/2006/relationships/image" Target="../media/image3.png"/><Relationship Id="rId4" Type="http://schemas.openxmlformats.org/officeDocument/2006/relationships/image" Target="../media/image4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microsoft.com/office/2007/relationships/hdphoto" Target="../media/hdphoto8.wdp"/><Relationship Id="rId9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mamabook.com.ua/onlinetest/onlayn-test-do-tvoru-dzheyn-ostin-gordist-i-uperedzhennya/" TargetMode="External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14.sv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25.svg"/><Relationship Id="rId12" Type="http://schemas.openxmlformats.org/officeDocument/2006/relationships/image" Target="../media/image14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5.sv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516466" y="2408839"/>
            <a:ext cx="11164617" cy="6252237"/>
          </a:xfrm>
          <a:custGeom>
            <a:avLst/>
            <a:gdLst/>
            <a:ahLst/>
            <a:cxnLst/>
            <a:rect l="l" t="t" r="r" b="b"/>
            <a:pathLst>
              <a:path w="13461472" h="6971210">
                <a:moveTo>
                  <a:pt x="13461472" y="0"/>
                </a:moveTo>
                <a:lnTo>
                  <a:pt x="0" y="0"/>
                </a:lnTo>
                <a:lnTo>
                  <a:pt x="0" y="6971210"/>
                </a:lnTo>
                <a:lnTo>
                  <a:pt x="13461472" y="6971210"/>
                </a:lnTo>
                <a:lnTo>
                  <a:pt x="13461472" y="0"/>
                </a:lnTo>
                <a:close/>
              </a:path>
            </a:pathLst>
          </a:custGeom>
          <a:blipFill>
            <a:blip r:embed="rId4"/>
            <a:srcRect/>
            <a:stretch>
              <a:fillRect t="-51312" b="-16212"/>
            </a:stretch>
          </a:blipFill>
        </p:spPr>
      </p:sp>
      <p:sp>
        <p:nvSpPr>
          <p:cNvPr id="4" name="Freeform 4"/>
          <p:cNvSpPr/>
          <p:nvPr/>
        </p:nvSpPr>
        <p:spPr>
          <a:xfrm rot="5750137" flipH="1">
            <a:off x="-161095" y="5352466"/>
            <a:ext cx="4925392" cy="6574886"/>
          </a:xfrm>
          <a:custGeom>
            <a:avLst/>
            <a:gdLst/>
            <a:ahLst/>
            <a:cxnLst/>
            <a:rect l="l" t="t" r="r" b="b"/>
            <a:pathLst>
              <a:path w="4925392" h="6574886">
                <a:moveTo>
                  <a:pt x="4925392" y="0"/>
                </a:moveTo>
                <a:lnTo>
                  <a:pt x="0" y="0"/>
                </a:lnTo>
                <a:lnTo>
                  <a:pt x="0" y="6574886"/>
                </a:lnTo>
                <a:lnTo>
                  <a:pt x="4925392" y="6574886"/>
                </a:lnTo>
                <a:lnTo>
                  <a:pt x="492539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06000" y="-447453"/>
            <a:ext cx="11049000" cy="9759648"/>
          </a:xfrm>
          <a:custGeom>
            <a:avLst/>
            <a:gdLst/>
            <a:ahLst/>
            <a:cxnLst/>
            <a:rect l="l" t="t" r="r" b="b"/>
            <a:pathLst>
              <a:path w="7725374" h="6815201">
                <a:moveTo>
                  <a:pt x="0" y="0"/>
                </a:moveTo>
                <a:lnTo>
                  <a:pt x="7725374" y="0"/>
                </a:lnTo>
                <a:lnTo>
                  <a:pt x="7725374" y="6815201"/>
                </a:lnTo>
                <a:lnTo>
                  <a:pt x="0" y="68152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774261" flipH="1">
            <a:off x="12116337" y="5024137"/>
            <a:ext cx="5744870" cy="8576115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1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1" y="6542864"/>
                </a:lnTo>
                <a:lnTo>
                  <a:pt x="480800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81577">
            <a:off x="24500" y="343913"/>
            <a:ext cx="5712575" cy="3633928"/>
          </a:xfrm>
          <a:custGeom>
            <a:avLst/>
            <a:gdLst/>
            <a:ahLst/>
            <a:cxnLst/>
            <a:rect l="l" t="t" r="r" b="b"/>
            <a:pathLst>
              <a:path w="5712575" h="3633928">
                <a:moveTo>
                  <a:pt x="0" y="0"/>
                </a:moveTo>
                <a:lnTo>
                  <a:pt x="5712576" y="0"/>
                </a:lnTo>
                <a:lnTo>
                  <a:pt x="5712576" y="3633928"/>
                </a:lnTo>
                <a:lnTo>
                  <a:pt x="0" y="3633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016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97593" y="1305463"/>
            <a:ext cx="11000423" cy="646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  <a:spcBef>
                <a:spcPct val="0"/>
              </a:spcBef>
            </a:pPr>
            <a:endParaRPr lang="uk-UA" sz="3600" dirty="0" smtClean="0">
              <a:solidFill>
                <a:srgbClr val="A09487"/>
              </a:solidFill>
              <a:latin typeface="Bebas Neue Cyrillic"/>
            </a:endParaRPr>
          </a:p>
          <a:p>
            <a:pPr algn="ctr">
              <a:lnSpc>
                <a:spcPts val="6975"/>
              </a:lnSpc>
              <a:spcBef>
                <a:spcPct val="0"/>
              </a:spcBef>
            </a:pPr>
            <a:r>
              <a:rPr lang="en-US" sz="3600" dirty="0" err="1" smtClean="0">
                <a:solidFill>
                  <a:srgbClr val="A09487"/>
                </a:solidFill>
                <a:latin typeface="Bookman Old Style" panose="02050604050505020204" pitchFamily="18" charset="0"/>
              </a:rPr>
              <a:t>Джейн</a:t>
            </a:r>
            <a:r>
              <a:rPr lang="en-US" sz="3600" dirty="0" smtClean="0">
                <a:solidFill>
                  <a:srgbClr val="A09487"/>
                </a:solidFill>
                <a:latin typeface="Bookman Old Style" panose="02050604050505020204" pitchFamily="18" charset="0"/>
              </a:rPr>
              <a:t> </a:t>
            </a:r>
            <a:r>
              <a:rPr lang="en-US" sz="3600" dirty="0" err="1" smtClean="0">
                <a:solidFill>
                  <a:srgbClr val="A09487"/>
                </a:solidFill>
                <a:latin typeface="Bookman Old Style" panose="02050604050505020204" pitchFamily="18" charset="0"/>
              </a:rPr>
              <a:t>Остін</a:t>
            </a:r>
            <a:endParaRPr lang="en-US" sz="3600" dirty="0">
              <a:solidFill>
                <a:srgbClr val="A09487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ts val="7535"/>
              </a:lnSpc>
              <a:spcBef>
                <a:spcPct val="0"/>
              </a:spcBef>
            </a:pPr>
            <a:r>
              <a:rPr lang="en-US" sz="3600" dirty="0">
                <a:solidFill>
                  <a:srgbClr val="493E2B"/>
                </a:solidFill>
                <a:latin typeface="Boldesqo Serif Inline"/>
              </a:rPr>
              <a:t>«</a:t>
            </a:r>
            <a:r>
              <a:rPr lang="en-US" sz="3600" dirty="0" err="1">
                <a:solidFill>
                  <a:srgbClr val="493E2B"/>
                </a:solidFill>
                <a:latin typeface="Boldesqo Serif Inline"/>
              </a:rPr>
              <a:t>Гордість</a:t>
            </a:r>
            <a:r>
              <a:rPr lang="en-US" sz="3600" dirty="0">
                <a:solidFill>
                  <a:srgbClr val="493E2B"/>
                </a:solidFill>
                <a:latin typeface="Boldesqo Serif Inline"/>
              </a:rPr>
              <a:t> </a:t>
            </a:r>
          </a:p>
          <a:p>
            <a:pPr algn="ctr">
              <a:lnSpc>
                <a:spcPts val="7535"/>
              </a:lnSpc>
              <a:spcBef>
                <a:spcPct val="0"/>
              </a:spcBef>
            </a:pPr>
            <a:r>
              <a:rPr lang="uk-UA" sz="3600" dirty="0" smtClean="0">
                <a:solidFill>
                  <a:srgbClr val="493E2B"/>
                </a:solidFill>
                <a:latin typeface="Boldesqo Serif Inline"/>
              </a:rPr>
              <a:t>та</a:t>
            </a:r>
            <a:r>
              <a:rPr lang="en-US" sz="3600" dirty="0" smtClean="0">
                <a:solidFill>
                  <a:srgbClr val="493E2B"/>
                </a:solidFill>
                <a:latin typeface="Boldesqo Serif Inline"/>
              </a:rPr>
              <a:t> </a:t>
            </a:r>
            <a:r>
              <a:rPr lang="en-US" sz="3600" dirty="0" err="1" smtClean="0">
                <a:solidFill>
                  <a:srgbClr val="493E2B"/>
                </a:solidFill>
                <a:latin typeface="Boldesqo Serif Inline"/>
              </a:rPr>
              <a:t>упередження</a:t>
            </a:r>
            <a:r>
              <a:rPr lang="en-US" sz="3600" dirty="0" smtClean="0">
                <a:solidFill>
                  <a:srgbClr val="493E2B"/>
                </a:solidFill>
                <a:latin typeface="Boldesqo Serif Inline"/>
              </a:rPr>
              <a:t>»</a:t>
            </a:r>
            <a:r>
              <a:rPr lang="uk-UA" sz="3600" dirty="0" smtClean="0">
                <a:solidFill>
                  <a:srgbClr val="493E2B"/>
                </a:solidFill>
                <a:latin typeface="Boldesqo Serif Inline"/>
              </a:rPr>
              <a:t>. О</a:t>
            </a:r>
            <a:r>
              <a:rPr lang="ru-RU" sz="3600" dirty="0" err="1">
                <a:solidFill>
                  <a:srgbClr val="493E2B"/>
                </a:solidFill>
                <a:latin typeface="Boldesqo Serif Inline"/>
              </a:rPr>
              <a:t>собливості</a:t>
            </a:r>
            <a:r>
              <a:rPr lang="ru-RU" sz="3600" dirty="0">
                <a:solidFill>
                  <a:srgbClr val="493E2B"/>
                </a:solidFill>
                <a:latin typeface="Boldesqo Serif Inline"/>
              </a:rPr>
              <a:t> </a:t>
            </a:r>
            <a:r>
              <a:rPr lang="ru-RU" sz="3600" dirty="0" err="1">
                <a:solidFill>
                  <a:srgbClr val="493E2B"/>
                </a:solidFill>
                <a:latin typeface="Boldesqo Serif Inline"/>
              </a:rPr>
              <a:t>композиції</a:t>
            </a:r>
            <a:r>
              <a:rPr lang="ru-RU" sz="3600" dirty="0">
                <a:solidFill>
                  <a:srgbClr val="493E2B"/>
                </a:solidFill>
                <a:latin typeface="Boldesqo Serif Inline"/>
              </a:rPr>
              <a:t> та проблематика </a:t>
            </a:r>
            <a:r>
              <a:rPr lang="ru-RU" sz="3600" dirty="0" err="1">
                <a:solidFill>
                  <a:srgbClr val="493E2B"/>
                </a:solidFill>
                <a:latin typeface="Boldesqo Serif Inline"/>
              </a:rPr>
              <a:t>твору</a:t>
            </a:r>
            <a:endParaRPr lang="en-US" sz="3600" dirty="0">
              <a:solidFill>
                <a:srgbClr val="493E2B"/>
              </a:solidFill>
              <a:latin typeface="Boldesqo Serif Inli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01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73821" y="3349693"/>
            <a:ext cx="9839812" cy="7431158"/>
          </a:xfrm>
          <a:custGeom>
            <a:avLst/>
            <a:gdLst/>
            <a:ahLst/>
            <a:cxnLst/>
            <a:rect l="l" t="t" r="r" b="b"/>
            <a:pathLst>
              <a:path w="10232761" h="8810444">
                <a:moveTo>
                  <a:pt x="10232761" y="0"/>
                </a:moveTo>
                <a:lnTo>
                  <a:pt x="0" y="0"/>
                </a:lnTo>
                <a:lnTo>
                  <a:pt x="0" y="8810444"/>
                </a:lnTo>
                <a:lnTo>
                  <a:pt x="10232761" y="8810444"/>
                </a:lnTo>
                <a:lnTo>
                  <a:pt x="10232761" y="0"/>
                </a:lnTo>
                <a:close/>
              </a:path>
            </a:pathLst>
          </a:custGeom>
          <a:blipFill>
            <a:blip r:embed="rId4"/>
            <a:stretch>
              <a:fillRect l="-47139" t="-44014" r="-1178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62505" y="357608"/>
            <a:ext cx="8961323" cy="10396948"/>
          </a:xfrm>
          <a:custGeom>
            <a:avLst/>
            <a:gdLst/>
            <a:ahLst/>
            <a:cxnLst/>
            <a:rect l="l" t="t" r="r" b="b"/>
            <a:pathLst>
              <a:path w="8961323" h="10396948">
                <a:moveTo>
                  <a:pt x="0" y="0"/>
                </a:moveTo>
                <a:lnTo>
                  <a:pt x="8961323" y="0"/>
                </a:lnTo>
                <a:lnTo>
                  <a:pt x="8961323" y="10396948"/>
                </a:lnTo>
                <a:lnTo>
                  <a:pt x="0" y="10396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2000" y="3553557"/>
            <a:ext cx="9104298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dirty="0" smtClean="0">
                <a:solidFill>
                  <a:srgbClr val="333300"/>
                </a:solidFill>
                <a:latin typeface="Bebas Neue Cyrillic" panose="020B0604020202020204" charset="0"/>
              </a:rPr>
              <a:t>Все </a:t>
            </a:r>
            <a:r>
              <a:rPr lang="ru-RU" sz="2800" dirty="0" err="1">
                <a:solidFill>
                  <a:srgbClr val="333300"/>
                </a:solidFill>
                <a:latin typeface="Bebas Neue Cyrillic" panose="020B0604020202020204" charset="0"/>
              </a:rPr>
              <a:t>починається</a:t>
            </a:r>
            <a:r>
              <a:rPr lang="ru-RU" sz="2800" dirty="0">
                <a:solidFill>
                  <a:srgbClr val="333300"/>
                </a:solidFill>
                <a:latin typeface="Bebas Neue Cyrillic" panose="020B0604020202020204" charset="0"/>
              </a:rPr>
              <a:t> з того, </a:t>
            </a:r>
            <a:r>
              <a:rPr lang="ru-RU" sz="2800" dirty="0" err="1">
                <a:solidFill>
                  <a:srgbClr val="333300"/>
                </a:solidFill>
                <a:latin typeface="Bebas Neue Cyrillic" panose="020B0604020202020204" charset="0"/>
              </a:rPr>
              <a:t>що</a:t>
            </a:r>
            <a:r>
              <a:rPr lang="ru-RU" sz="28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2800" dirty="0" err="1">
                <a:solidFill>
                  <a:srgbClr val="333300"/>
                </a:solidFill>
                <a:latin typeface="Bebas Neue Cyrillic" panose="020B0604020202020204" charset="0"/>
              </a:rPr>
              <a:t>місіс</a:t>
            </a:r>
            <a:r>
              <a:rPr lang="ru-RU" sz="28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2800" dirty="0" err="1">
                <a:solidFill>
                  <a:srgbClr val="333300"/>
                </a:solidFill>
                <a:latin typeface="Bebas Neue Cyrillic" panose="020B0604020202020204" charset="0"/>
              </a:rPr>
              <a:t>Беннет</a:t>
            </a:r>
            <a:r>
              <a:rPr lang="ru-RU" sz="28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2800" dirty="0" err="1">
                <a:solidFill>
                  <a:srgbClr val="333300"/>
                </a:solidFill>
                <a:latin typeface="Bebas Neue Cyrillic" panose="020B0604020202020204" charset="0"/>
              </a:rPr>
              <a:t>дізнається</a:t>
            </a:r>
            <a:r>
              <a:rPr lang="ru-RU" sz="28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2800" dirty="0" smtClean="0">
                <a:solidFill>
                  <a:srgbClr val="333300"/>
                </a:solidFill>
                <a:latin typeface="Bebas Neue Cyrillic" panose="020B0604020202020204" charset="0"/>
              </a:rPr>
              <a:t>добру</a:t>
            </a:r>
            <a:r>
              <a:rPr lang="en-US" sz="2800" dirty="0" smtClean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en-US" sz="2800" dirty="0" err="1" smtClean="0">
                <a:solidFill>
                  <a:srgbClr val="333300"/>
                </a:solidFill>
                <a:latin typeface="Bebas Neue Cyrillic"/>
              </a:rPr>
              <a:t>звістк</a:t>
            </a:r>
            <a:r>
              <a:rPr lang="uk-UA" sz="2800" dirty="0" smtClean="0">
                <a:solidFill>
                  <a:srgbClr val="333300"/>
                </a:solidFill>
                <a:latin typeface="Bebas Neue Cyrillic"/>
              </a:rPr>
              <a:t>у</a:t>
            </a:r>
            <a:r>
              <a:rPr lang="en-US" sz="2800" dirty="0" smtClean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про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те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,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що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один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uk-UA" sz="2800" dirty="0" smtClean="0">
                <a:solidFill>
                  <a:srgbClr val="333300"/>
                </a:solidFill>
                <a:latin typeface="Bebas Neue Cyrillic"/>
              </a:rPr>
              <a:t>і</a:t>
            </a:r>
            <a:r>
              <a:rPr lang="en-US" sz="2800" dirty="0" smtClean="0">
                <a:solidFill>
                  <a:srgbClr val="333300"/>
                </a:solidFill>
                <a:latin typeface="Bebas Neue Cyrillic"/>
              </a:rPr>
              <a:t>з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найбагатших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маєтків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в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окрузі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Незерфілд-парк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більше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не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буде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пустувати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: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його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орендував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багатий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молодий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чоловік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, «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столична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штучка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» і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аристократ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містер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Чарльз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Бінглі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.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До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того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smtClean="0">
                <a:solidFill>
                  <a:srgbClr val="333300"/>
                </a:solidFill>
                <a:latin typeface="Bebas Neue Cyrillic"/>
              </a:rPr>
              <a:t>ж – </a:t>
            </a:r>
            <a:r>
              <a:rPr lang="en-US" sz="2800" dirty="0" err="1" smtClean="0">
                <a:solidFill>
                  <a:srgbClr val="333300"/>
                </a:solidFill>
                <a:latin typeface="Bebas Neue Cyrillic"/>
              </a:rPr>
              <a:t>містер</a:t>
            </a:r>
            <a:r>
              <a:rPr lang="en-US" sz="2800" dirty="0" smtClean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Бінглі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був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неодружений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. І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розуми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навколишніх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леді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були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запаморочені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і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збентежені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цієї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звісткою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;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розум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(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точніше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,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інстинкт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!)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місіс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Беннет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особливо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.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Все-таки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п'ятеро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 smtClean="0">
                <a:solidFill>
                  <a:srgbClr val="333300"/>
                </a:solidFill>
                <a:latin typeface="Bebas Neue Cyrillic"/>
              </a:rPr>
              <a:t>до</a:t>
            </a:r>
            <a:r>
              <a:rPr lang="uk-UA" sz="2800" dirty="0" err="1" smtClean="0">
                <a:solidFill>
                  <a:srgbClr val="333300"/>
                </a:solidFill>
                <a:latin typeface="Bebas Neue Cyrillic"/>
              </a:rPr>
              <a:t>нь</a:t>
            </a:r>
            <a:r>
              <a:rPr lang="en-US" sz="2800" dirty="0" err="1" smtClean="0">
                <a:solidFill>
                  <a:srgbClr val="333300"/>
                </a:solidFill>
                <a:latin typeface="Bebas Neue Cyrillic"/>
              </a:rPr>
              <a:t>ок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! І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таким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чином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,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містера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Бінглі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всі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починають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сприймати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як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«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законну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здобич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тієї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чи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іншої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сусідської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дочки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».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Багатство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,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яким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має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щастя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володіти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молодий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неодружений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дворянин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,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стає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предметом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жадання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провінційного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середовища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.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Проте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він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з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першого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погляду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закохується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в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старшу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доньку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Беннетів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 – </a:t>
            </a:r>
            <a:r>
              <a:rPr lang="en-US" sz="2800" dirty="0" err="1">
                <a:solidFill>
                  <a:srgbClr val="333300"/>
                </a:solidFill>
                <a:latin typeface="Bebas Neue Cyrillic"/>
              </a:rPr>
              <a:t>Джейн</a:t>
            </a:r>
            <a:r>
              <a:rPr lang="en-US" sz="2800" dirty="0">
                <a:solidFill>
                  <a:srgbClr val="333300"/>
                </a:solidFill>
                <a:latin typeface="Bebas Neue Cyrillic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sz="2800" dirty="0">
              <a:solidFill>
                <a:srgbClr val="333300"/>
              </a:solidFill>
              <a:latin typeface="Bebas Neue Cyrilli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551006"/>
            <a:ext cx="16486182" cy="980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3"/>
              </a:lnSpc>
            </a:pPr>
            <a:r>
              <a:rPr lang="en-US" sz="6401" spc="153" dirty="0" err="1">
                <a:solidFill>
                  <a:srgbClr val="FFFFFF"/>
                </a:solidFill>
                <a:latin typeface="Boldesqo Serif Inline"/>
              </a:rPr>
              <a:t>Композиція</a:t>
            </a:r>
            <a:r>
              <a:rPr lang="en-US" sz="6401" spc="153" dirty="0">
                <a:solidFill>
                  <a:srgbClr val="FFFFFF"/>
                </a:solidFill>
                <a:latin typeface="Boldesqo Serif Inline"/>
              </a:rPr>
              <a:t> </a:t>
            </a:r>
            <a:r>
              <a:rPr lang="en-US" sz="6401" spc="153" dirty="0" err="1">
                <a:solidFill>
                  <a:srgbClr val="FFFFFF"/>
                </a:solidFill>
                <a:latin typeface="Boldesqo Serif Inline"/>
              </a:rPr>
              <a:t>твору</a:t>
            </a:r>
            <a:r>
              <a:rPr lang="en-US" sz="6401" spc="153" dirty="0">
                <a:solidFill>
                  <a:srgbClr val="FFFFFF"/>
                </a:solidFill>
                <a:latin typeface="Boldesqo Serif Inline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11755626" y="7897247"/>
            <a:ext cx="5842626" cy="2169075"/>
          </a:xfrm>
          <a:custGeom>
            <a:avLst/>
            <a:gdLst/>
            <a:ahLst/>
            <a:cxnLst/>
            <a:rect l="l" t="t" r="r" b="b"/>
            <a:pathLst>
              <a:path w="5842626" h="2169075">
                <a:moveTo>
                  <a:pt x="0" y="0"/>
                </a:moveTo>
                <a:lnTo>
                  <a:pt x="5842626" y="0"/>
                </a:lnTo>
                <a:lnTo>
                  <a:pt x="5842626" y="2169075"/>
                </a:lnTo>
                <a:lnTo>
                  <a:pt x="0" y="21690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853370" y="7970151"/>
            <a:ext cx="5647137" cy="1508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600" spc="70" dirty="0" err="1">
                <a:solidFill>
                  <a:srgbClr val="000000"/>
                </a:solidFill>
                <a:latin typeface="Bebas Neue Cyrillic"/>
              </a:rPr>
              <a:t>Чарльз</a:t>
            </a:r>
            <a:r>
              <a:rPr lang="en-US" sz="2600" spc="70" dirty="0">
                <a:solidFill>
                  <a:srgbClr val="000000"/>
                </a:solidFill>
                <a:latin typeface="Bebas Neue Cyrillic"/>
              </a:rPr>
              <a:t> </a:t>
            </a:r>
            <a:r>
              <a:rPr lang="en-US" sz="2600" spc="70" dirty="0" err="1">
                <a:solidFill>
                  <a:srgbClr val="000000"/>
                </a:solidFill>
                <a:latin typeface="Bebas Neue Cyrillic"/>
              </a:rPr>
              <a:t>Бінглі</a:t>
            </a:r>
            <a:r>
              <a:rPr lang="en-US" sz="2600" spc="70" dirty="0">
                <a:solidFill>
                  <a:srgbClr val="000000"/>
                </a:solidFill>
                <a:latin typeface="Bebas Neue Cyrillic"/>
              </a:rPr>
              <a:t>,  </a:t>
            </a:r>
          </a:p>
          <a:p>
            <a:pPr algn="ctr">
              <a:spcBef>
                <a:spcPct val="0"/>
              </a:spcBef>
            </a:pP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«</a:t>
            </a:r>
            <a:r>
              <a:rPr lang="en-US" sz="2400" spc="64" dirty="0" err="1">
                <a:solidFill>
                  <a:srgbClr val="000000"/>
                </a:solidFill>
                <a:latin typeface="Bebas Neue Cyrillic"/>
              </a:rPr>
              <a:t>виявився</a:t>
            </a: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000000"/>
                </a:solidFill>
                <a:latin typeface="Bebas Neue Cyrillic"/>
              </a:rPr>
              <a:t>молодим</a:t>
            </a: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000000"/>
                </a:solidFill>
                <a:latin typeface="Bebas Neue Cyrillic"/>
              </a:rPr>
              <a:t>чоловіком</a:t>
            </a: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 з </a:t>
            </a:r>
            <a:r>
              <a:rPr lang="en-US" sz="2400" spc="64" dirty="0" err="1">
                <a:solidFill>
                  <a:srgbClr val="000000"/>
                </a:solidFill>
                <a:latin typeface="Bebas Neue Cyrillic"/>
              </a:rPr>
              <a:t>благородним</a:t>
            </a: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і </a:t>
            </a:r>
            <a:r>
              <a:rPr lang="en-US" sz="2400" spc="64" dirty="0" err="1">
                <a:solidFill>
                  <a:srgbClr val="000000"/>
                </a:solidFill>
                <a:latin typeface="Bebas Neue Cyrillic"/>
              </a:rPr>
              <a:t>приємним</a:t>
            </a: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000000"/>
                </a:solidFill>
                <a:latin typeface="Bebas Neue Cyrillic"/>
              </a:rPr>
              <a:t>виглядом</a:t>
            </a: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 і </a:t>
            </a:r>
            <a:r>
              <a:rPr lang="en-US" sz="2400" spc="64" dirty="0" err="1">
                <a:solidFill>
                  <a:srgbClr val="000000"/>
                </a:solidFill>
                <a:latin typeface="Bebas Neue Cyrillic"/>
              </a:rPr>
              <a:t>невимушеними</a:t>
            </a: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000000"/>
                </a:solidFill>
                <a:latin typeface="Bebas Neue Cyrillic"/>
              </a:rPr>
              <a:t>манерами</a:t>
            </a:r>
            <a:r>
              <a:rPr lang="en-US" sz="2400" spc="64" dirty="0">
                <a:solidFill>
                  <a:srgbClr val="000000"/>
                </a:solidFill>
                <a:latin typeface="Bebas Neue Cyrillic"/>
              </a:rPr>
              <a:t>»</a:t>
            </a:r>
          </a:p>
        </p:txBody>
      </p:sp>
      <p:sp>
        <p:nvSpPr>
          <p:cNvPr id="9" name="Freeform 9"/>
          <p:cNvSpPr/>
          <p:nvPr/>
        </p:nvSpPr>
        <p:spPr>
          <a:xfrm rot="5224118" flipH="1">
            <a:off x="608868" y="7848374"/>
            <a:ext cx="2401477" cy="3205723"/>
          </a:xfrm>
          <a:custGeom>
            <a:avLst/>
            <a:gdLst/>
            <a:ahLst/>
            <a:cxnLst/>
            <a:rect l="l" t="t" r="r" b="b"/>
            <a:pathLst>
              <a:path w="2401477" h="3205723">
                <a:moveTo>
                  <a:pt x="2401477" y="0"/>
                </a:moveTo>
                <a:lnTo>
                  <a:pt x="0" y="0"/>
                </a:lnTo>
                <a:lnTo>
                  <a:pt x="0" y="3205723"/>
                </a:lnTo>
                <a:lnTo>
                  <a:pt x="2401477" y="3205723"/>
                </a:lnTo>
                <a:lnTo>
                  <a:pt x="240147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7860" flipH="1">
            <a:off x="15570228" y="-119427"/>
            <a:ext cx="3378145" cy="4509472"/>
          </a:xfrm>
          <a:custGeom>
            <a:avLst/>
            <a:gdLst/>
            <a:ahLst/>
            <a:cxnLst/>
            <a:rect l="l" t="t" r="r" b="b"/>
            <a:pathLst>
              <a:path w="3378145" h="4509472">
                <a:moveTo>
                  <a:pt x="3378144" y="0"/>
                </a:moveTo>
                <a:lnTo>
                  <a:pt x="0" y="0"/>
                </a:lnTo>
                <a:lnTo>
                  <a:pt x="0" y="4509472"/>
                </a:lnTo>
                <a:lnTo>
                  <a:pt x="3378144" y="4509472"/>
                </a:lnTo>
                <a:lnTo>
                  <a:pt x="337814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2590800" y="1924770"/>
            <a:ext cx="16486182" cy="82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03"/>
              </a:lnSpc>
            </a:pPr>
            <a:r>
              <a:rPr lang="en-US" sz="5401" spc="129" dirty="0" err="1">
                <a:solidFill>
                  <a:srgbClr val="FFFFFF"/>
                </a:solidFill>
                <a:latin typeface="Boldesqo Serif Inline"/>
              </a:rPr>
              <a:t>зав’язка</a:t>
            </a:r>
            <a:r>
              <a:rPr lang="en-US" sz="5401" spc="129" dirty="0">
                <a:solidFill>
                  <a:srgbClr val="FFFFFF"/>
                </a:solidFill>
                <a:latin typeface="Boldesqo Serif Inline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567077" y="1028700"/>
            <a:ext cx="10225484" cy="10591800"/>
          </a:xfrm>
          <a:custGeom>
            <a:avLst/>
            <a:gdLst/>
            <a:ahLst/>
            <a:cxnLst/>
            <a:rect l="l" t="t" r="r" b="b"/>
            <a:pathLst>
              <a:path w="9917509" h="10859583">
                <a:moveTo>
                  <a:pt x="9917508" y="0"/>
                </a:moveTo>
                <a:lnTo>
                  <a:pt x="0" y="0"/>
                </a:lnTo>
                <a:lnTo>
                  <a:pt x="0" y="10859583"/>
                </a:lnTo>
                <a:lnTo>
                  <a:pt x="9917508" y="10859583"/>
                </a:lnTo>
                <a:lnTo>
                  <a:pt x="9917508" y="0"/>
                </a:lnTo>
                <a:close/>
              </a:path>
            </a:pathLst>
          </a:custGeom>
          <a:blipFill>
            <a:blip r:embed="rId4"/>
            <a:srcRect/>
            <a:stretch>
              <a:fillRect l="-51816" t="-43175" r="-12162" b="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094588" y="-798543"/>
            <a:ext cx="16698654" cy="11085543"/>
          </a:xfrm>
          <a:custGeom>
            <a:avLst/>
            <a:gdLst/>
            <a:ahLst/>
            <a:cxnLst/>
            <a:rect l="l" t="t" r="r" b="b"/>
            <a:pathLst>
              <a:path w="16698654" h="11085543">
                <a:moveTo>
                  <a:pt x="0" y="0"/>
                </a:moveTo>
                <a:lnTo>
                  <a:pt x="16698654" y="0"/>
                </a:lnTo>
                <a:lnTo>
                  <a:pt x="16698654" y="11085543"/>
                </a:lnTo>
                <a:lnTo>
                  <a:pt x="0" y="11085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94184" y="1257300"/>
            <a:ext cx="9771270" cy="8081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Містер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Бінглі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приїжджає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не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один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його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супроводжують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сестри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uk-UA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а </a:t>
            </a:r>
            <a:r>
              <a:rPr lang="en-US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також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нерозлучний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друг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містер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Дарсі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заможний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лондонський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аристократ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26-28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років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. </a:t>
            </a:r>
          </a:p>
          <a:p>
            <a:pPr algn="just"/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Бінглі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простодушний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довірливий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наївний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відкритий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для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спілкування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позбавлений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будь-якого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снобізму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готовий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любити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всіх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кожного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.</a:t>
            </a:r>
          </a:p>
          <a:p>
            <a:pPr algn="just"/>
            <a:r>
              <a:rPr lang="en-US" sz="3089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Дарсі</a:t>
            </a:r>
            <a:r>
              <a:rPr lang="en-US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–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повна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йому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протилежність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: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гордий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зарозумілий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замкнутий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сповнений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uk-UA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у</a:t>
            </a:r>
            <a:r>
              <a:rPr lang="en-US" sz="3089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свідом</a:t>
            </a:r>
            <a:r>
              <a:rPr lang="uk-UA" sz="3089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лення</a:t>
            </a:r>
            <a:r>
              <a:rPr lang="en-US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власної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винятковості</a:t>
            </a:r>
            <a:r>
              <a:rPr lang="en-US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.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Майже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всі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його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вчинки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так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чи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інакше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uk-UA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керуються</a:t>
            </a:r>
            <a:r>
              <a:rPr lang="en-US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гордістю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.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Гордість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нерідко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була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його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найкращим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порадником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. </a:t>
            </a:r>
          </a:p>
          <a:p>
            <a:pPr algn="just"/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«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Всі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знають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що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молодий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чоловік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який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має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кошти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повинен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підшукувати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собі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дружину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».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Річний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дохід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Дарсі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Бінглі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негайно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підраховується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батьками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незаміжніх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дочок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uk-UA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у</a:t>
            </a:r>
            <a:r>
              <a:rPr lang="en-US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тому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графстві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в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якому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з'являються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uk-UA" sz="3089" dirty="0">
                <a:solidFill>
                  <a:srgbClr val="3D312B"/>
                </a:solidFill>
                <a:latin typeface="Bebas Neue Cyrillic" panose="020B0604020202020204" charset="0"/>
              </a:rPr>
              <a:t>ц</a:t>
            </a:r>
            <a:r>
              <a:rPr lang="en-US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і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молоді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лондонці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uk-UA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й</a:t>
            </a:r>
            <a:r>
              <a:rPr lang="en-US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матері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негайно</a:t>
            </a:r>
            <a:r>
              <a:rPr lang="en-US" sz="3089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починають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на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них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089" dirty="0" err="1">
                <a:solidFill>
                  <a:srgbClr val="3D312B"/>
                </a:solidFill>
                <a:latin typeface="Bebas Neue Cyrillic" panose="020B0604020202020204" charset="0"/>
              </a:rPr>
              <a:t>полювання</a:t>
            </a:r>
            <a:r>
              <a:rPr lang="en-US" sz="3089" dirty="0">
                <a:solidFill>
                  <a:srgbClr val="3D312B"/>
                </a:solidFill>
                <a:latin typeface="Bebas Neue Cyrillic" panose="020B0604020202020204" charset="0"/>
              </a:rPr>
              <a:t>.</a:t>
            </a:r>
          </a:p>
          <a:p>
            <a:pPr algn="just"/>
            <a:endParaRPr lang="en-US" sz="3089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just">
              <a:spcBef>
                <a:spcPct val="0"/>
              </a:spcBef>
            </a:pPr>
            <a:endParaRPr lang="en-US" sz="3089" dirty="0">
              <a:solidFill>
                <a:srgbClr val="3D312B"/>
              </a:solidFill>
              <a:latin typeface="Bebas Neue Cyrillic" panose="020B060402020202020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336607" y="7899941"/>
            <a:ext cx="4877909" cy="1685759"/>
          </a:xfrm>
          <a:custGeom>
            <a:avLst/>
            <a:gdLst/>
            <a:ahLst/>
            <a:cxnLst/>
            <a:rect l="l" t="t" r="r" b="b"/>
            <a:pathLst>
              <a:path w="5217399" h="1936959">
                <a:moveTo>
                  <a:pt x="0" y="0"/>
                </a:moveTo>
                <a:lnTo>
                  <a:pt x="5217399" y="0"/>
                </a:lnTo>
                <a:lnTo>
                  <a:pt x="5217399" y="1936959"/>
                </a:lnTo>
                <a:lnTo>
                  <a:pt x="0" y="1936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21158" y="8030090"/>
            <a:ext cx="5545919" cy="1516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153" spc="85" dirty="0" err="1">
                <a:solidFill>
                  <a:srgbClr val="3D312B"/>
                </a:solidFill>
                <a:latin typeface="Bebas Neue Cyrillic" panose="020B0604020202020204" charset="0"/>
              </a:rPr>
              <a:t>містер</a:t>
            </a:r>
            <a:r>
              <a:rPr lang="en-US" sz="3153" spc="85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153" spc="85" dirty="0" err="1">
                <a:solidFill>
                  <a:srgbClr val="3D312B"/>
                </a:solidFill>
                <a:latin typeface="Bebas Neue Cyrillic" panose="020B0604020202020204" charset="0"/>
              </a:rPr>
              <a:t>Дарсі</a:t>
            </a:r>
            <a:r>
              <a:rPr lang="en-US" sz="3153" spc="85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153" spc="85" dirty="0" err="1">
                <a:solidFill>
                  <a:srgbClr val="3D312B"/>
                </a:solidFill>
                <a:latin typeface="Bebas Neue Cyrillic" panose="020B0604020202020204" charset="0"/>
              </a:rPr>
              <a:t>заможний</a:t>
            </a:r>
            <a:r>
              <a:rPr lang="en-US" sz="3153" spc="85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</a:p>
          <a:p>
            <a:pPr algn="ctr"/>
            <a:r>
              <a:rPr lang="en-US" sz="3353" spc="90" dirty="0" err="1">
                <a:solidFill>
                  <a:srgbClr val="3D312B"/>
                </a:solidFill>
                <a:latin typeface="Bebas Neue Cyrillic" panose="020B0604020202020204" charset="0"/>
              </a:rPr>
              <a:t>лондонський</a:t>
            </a:r>
            <a:r>
              <a:rPr lang="en-US" sz="3353" spc="90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353" spc="90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аристократ</a:t>
            </a:r>
            <a:r>
              <a:rPr lang="en-US" sz="3353" spc="90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endParaRPr lang="en-US" sz="3353" spc="90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ctr">
              <a:lnSpc>
                <a:spcPts val="4414"/>
              </a:lnSpc>
              <a:spcBef>
                <a:spcPct val="0"/>
              </a:spcBef>
            </a:pPr>
            <a:endParaRPr lang="en-US" sz="3353" spc="90" dirty="0">
              <a:solidFill>
                <a:srgbClr val="3D312B"/>
              </a:solidFill>
              <a:latin typeface="Bebas Neue Cyrillic" panose="020B0604020202020204" charset="0"/>
            </a:endParaRPr>
          </a:p>
        </p:txBody>
      </p:sp>
      <p:sp>
        <p:nvSpPr>
          <p:cNvPr id="8" name="Freeform 8"/>
          <p:cNvSpPr/>
          <p:nvPr/>
        </p:nvSpPr>
        <p:spPr>
          <a:xfrm rot="3431154" flipH="1">
            <a:off x="-778372" y="259874"/>
            <a:ext cx="3094013" cy="4130187"/>
          </a:xfrm>
          <a:custGeom>
            <a:avLst/>
            <a:gdLst/>
            <a:ahLst/>
            <a:cxnLst/>
            <a:rect l="l" t="t" r="r" b="b"/>
            <a:pathLst>
              <a:path w="3094013" h="4130187">
                <a:moveTo>
                  <a:pt x="3094014" y="0"/>
                </a:moveTo>
                <a:lnTo>
                  <a:pt x="0" y="0"/>
                </a:lnTo>
                <a:lnTo>
                  <a:pt x="0" y="4130187"/>
                </a:lnTo>
                <a:lnTo>
                  <a:pt x="3094014" y="4130187"/>
                </a:lnTo>
                <a:lnTo>
                  <a:pt x="309401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37969" flipH="1">
            <a:off x="16096850" y="8163986"/>
            <a:ext cx="2324900" cy="3103500"/>
          </a:xfrm>
          <a:custGeom>
            <a:avLst/>
            <a:gdLst/>
            <a:ahLst/>
            <a:cxnLst/>
            <a:rect l="l" t="t" r="r" b="b"/>
            <a:pathLst>
              <a:path w="2324900" h="3103500">
                <a:moveTo>
                  <a:pt x="2324900" y="0"/>
                </a:moveTo>
                <a:lnTo>
                  <a:pt x="0" y="0"/>
                </a:lnTo>
                <a:lnTo>
                  <a:pt x="0" y="3103499"/>
                </a:lnTo>
                <a:lnTo>
                  <a:pt x="2324900" y="3103499"/>
                </a:lnTo>
                <a:lnTo>
                  <a:pt x="23249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01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pic>
        <p:nvPicPr>
          <p:cNvPr id="2050" name="Picture 2" descr="Question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09" y="479884"/>
            <a:ext cx="14890533" cy="9351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9"/>
          <p:cNvSpPr/>
          <p:nvPr/>
        </p:nvSpPr>
        <p:spPr>
          <a:xfrm rot="2616458" flipH="1">
            <a:off x="-699520" y="5283329"/>
            <a:ext cx="3449232" cy="4846816"/>
          </a:xfrm>
          <a:custGeom>
            <a:avLst/>
            <a:gdLst/>
            <a:ahLst/>
            <a:cxnLst/>
            <a:rect l="l" t="t" r="r" b="b"/>
            <a:pathLst>
              <a:path w="2401477" h="3205723">
                <a:moveTo>
                  <a:pt x="2401477" y="0"/>
                </a:moveTo>
                <a:lnTo>
                  <a:pt x="0" y="0"/>
                </a:lnTo>
                <a:lnTo>
                  <a:pt x="0" y="3205723"/>
                </a:lnTo>
                <a:lnTo>
                  <a:pt x="2401477" y="3205723"/>
                </a:lnTo>
                <a:lnTo>
                  <a:pt x="240147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7860" flipH="1">
            <a:off x="14700131" y="-203573"/>
            <a:ext cx="3778268" cy="5466138"/>
          </a:xfrm>
          <a:custGeom>
            <a:avLst/>
            <a:gdLst/>
            <a:ahLst/>
            <a:cxnLst/>
            <a:rect l="l" t="t" r="r" b="b"/>
            <a:pathLst>
              <a:path w="3378145" h="4509472">
                <a:moveTo>
                  <a:pt x="3378144" y="0"/>
                </a:moveTo>
                <a:lnTo>
                  <a:pt x="0" y="0"/>
                </a:lnTo>
                <a:lnTo>
                  <a:pt x="0" y="4509472"/>
                </a:lnTo>
                <a:lnTo>
                  <a:pt x="3378144" y="4509472"/>
                </a:lnTo>
                <a:lnTo>
                  <a:pt x="337814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283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rot="198258">
            <a:off x="-2048015" y="1348029"/>
            <a:ext cx="22552668" cy="19759548"/>
          </a:xfrm>
          <a:custGeom>
            <a:avLst/>
            <a:gdLst/>
            <a:ahLst/>
            <a:cxnLst/>
            <a:rect l="l" t="t" r="r" b="b"/>
            <a:pathLst>
              <a:path w="22552668" h="19759548">
                <a:moveTo>
                  <a:pt x="0" y="0"/>
                </a:moveTo>
                <a:lnTo>
                  <a:pt x="22552668" y="0"/>
                </a:lnTo>
                <a:lnTo>
                  <a:pt x="22552668" y="19759548"/>
                </a:lnTo>
                <a:lnTo>
                  <a:pt x="0" y="19759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l="-4845" r="-4845"/>
            </a:stretch>
          </a:blipFill>
        </p:spPr>
      </p:sp>
      <p:sp>
        <p:nvSpPr>
          <p:cNvPr id="4" name="Freeform 4"/>
          <p:cNvSpPr/>
          <p:nvPr/>
        </p:nvSpPr>
        <p:spPr>
          <a:xfrm rot="-10561253">
            <a:off x="-2132334" y="-16068894"/>
            <a:ext cx="22552668" cy="18013944"/>
          </a:xfrm>
          <a:custGeom>
            <a:avLst/>
            <a:gdLst/>
            <a:ahLst/>
            <a:cxnLst/>
            <a:rect l="l" t="t" r="r" b="b"/>
            <a:pathLst>
              <a:path w="22552668" h="18013944">
                <a:moveTo>
                  <a:pt x="0" y="0"/>
                </a:moveTo>
                <a:lnTo>
                  <a:pt x="22552668" y="0"/>
                </a:lnTo>
                <a:lnTo>
                  <a:pt x="22552668" y="18013944"/>
                </a:lnTo>
                <a:lnTo>
                  <a:pt x="0" y="18013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84987" y="3139109"/>
            <a:ext cx="6005622" cy="5519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Якою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б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сильною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особистістю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була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людина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однак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соціальне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середовище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диктує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свої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правила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нав’язує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свої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стереотипи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r"/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Провінційні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леді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джентльмени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належать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до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середнього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класу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(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наприклад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місіс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сер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Лукас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дочка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Шарлот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),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полюють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вигідних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наречених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, а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ті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стоять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вище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за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станом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(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леді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де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Бур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сестра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Бінглі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)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намагаються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всіляко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запобігати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подібним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89" dirty="0" err="1">
                <a:solidFill>
                  <a:srgbClr val="3D312B"/>
                </a:solidFill>
                <a:latin typeface="Bebas Neue Cyrillic"/>
              </a:rPr>
              <a:t>шлюбам</a:t>
            </a:r>
            <a:r>
              <a:rPr lang="en-US" sz="2989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r"/>
            <a:endParaRPr lang="en-US" sz="2989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05800" y="3133335"/>
            <a:ext cx="7829144" cy="6384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199" dirty="0" err="1">
                <a:solidFill>
                  <a:srgbClr val="3D312B"/>
                </a:solidFill>
                <a:latin typeface="Bebas Neue Cyrillic"/>
              </a:rPr>
              <a:t>Стосунки</a:t>
            </a:r>
            <a:r>
              <a:rPr lang="en-US" sz="31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199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31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199" dirty="0" err="1">
                <a:solidFill>
                  <a:srgbClr val="3D312B"/>
                </a:solidFill>
                <a:latin typeface="Bebas Neue Cyrillic"/>
              </a:rPr>
              <a:t>складаються</a:t>
            </a:r>
            <a:r>
              <a:rPr lang="en-US" sz="31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199" dirty="0" err="1">
                <a:solidFill>
                  <a:srgbClr val="3D312B"/>
                </a:solidFill>
                <a:latin typeface="Bebas Neue Cyrillic"/>
              </a:rPr>
              <a:t>між</a:t>
            </a:r>
            <a:r>
              <a:rPr lang="en-US" sz="31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199" dirty="0" err="1">
                <a:solidFill>
                  <a:srgbClr val="3D312B"/>
                </a:solidFill>
                <a:latin typeface="Bebas Neue Cyrillic"/>
              </a:rPr>
              <a:t>Бінглі</a:t>
            </a:r>
            <a:r>
              <a:rPr lang="en-US" sz="3199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3199" dirty="0" err="1">
                <a:solidFill>
                  <a:srgbClr val="3D312B"/>
                </a:solidFill>
                <a:latin typeface="Bebas Neue Cyrillic"/>
              </a:rPr>
              <a:t>Джейн</a:t>
            </a:r>
            <a:endParaRPr lang="en-US" sz="3199" dirty="0">
              <a:solidFill>
                <a:srgbClr val="3D312B"/>
              </a:solidFill>
              <a:latin typeface="Bebas Neue Cyrillic"/>
            </a:endParaRPr>
          </a:p>
          <a:p>
            <a:pPr algn="ctr"/>
            <a:r>
              <a:rPr lang="en-US" sz="31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3199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3199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3199" dirty="0" err="1" smtClean="0">
                <a:solidFill>
                  <a:srgbClr val="3D312B"/>
                </a:solidFill>
                <a:latin typeface="Bebas Neue Cyrillic"/>
              </a:rPr>
              <a:t>Елізабет</a:t>
            </a:r>
            <a:endParaRPr lang="en-US" sz="3199" dirty="0">
              <a:solidFill>
                <a:srgbClr val="3D312B"/>
              </a:solidFill>
              <a:latin typeface="Bebas Neue Cyrillic"/>
            </a:endParaRPr>
          </a:p>
          <a:p>
            <a:endParaRPr lang="en-US" sz="3199" dirty="0">
              <a:solidFill>
                <a:srgbClr val="3D312B"/>
              </a:solidFill>
              <a:latin typeface="Bebas Neue Cyrillic"/>
            </a:endParaRPr>
          </a:p>
          <a:p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У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Бінглі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й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Джейн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вони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пронизані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ясністю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безпосередністю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обидва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простодушні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довірливі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(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спочатку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стане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ґрунтом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якому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виникне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взаємне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почуття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потім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причиною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їх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розлуки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потім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знову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зведе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їх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разом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). </a:t>
            </a:r>
          </a:p>
          <a:p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У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все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виявиться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зовсім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інакше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: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притягання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2899" dirty="0" err="1" smtClean="0">
                <a:solidFill>
                  <a:srgbClr val="3D312B"/>
                </a:solidFill>
                <a:latin typeface="Bebas Neue Cyrillic"/>
              </a:rPr>
              <a:t>відштовхування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взаємна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симпатія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настільки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ж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очевидна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взаємна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неприязнь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;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одним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словом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ті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самі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«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гордість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uk-UA" sz="2899" dirty="0" smtClean="0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28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упередження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» (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обох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!),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принесуть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їм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безліч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страждань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душевних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мук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через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які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вони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будуть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болісно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цьому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ніколи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відступаючи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від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себе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пробиватися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один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до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одного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202612" flipH="1">
            <a:off x="15823476" y="4542800"/>
            <a:ext cx="3219344" cy="7948997"/>
          </a:xfrm>
          <a:custGeom>
            <a:avLst/>
            <a:gdLst/>
            <a:ahLst/>
            <a:cxnLst/>
            <a:rect l="l" t="t" r="r" b="b"/>
            <a:pathLst>
              <a:path w="3219344" h="7948997">
                <a:moveTo>
                  <a:pt x="3219344" y="0"/>
                </a:moveTo>
                <a:lnTo>
                  <a:pt x="0" y="0"/>
                </a:lnTo>
                <a:lnTo>
                  <a:pt x="0" y="7948997"/>
                </a:lnTo>
                <a:lnTo>
                  <a:pt x="3219344" y="7948997"/>
                </a:lnTo>
                <a:lnTo>
                  <a:pt x="32193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91176" flipH="1">
            <a:off x="-103654" y="6436650"/>
            <a:ext cx="3958233" cy="5545685"/>
          </a:xfrm>
          <a:custGeom>
            <a:avLst/>
            <a:gdLst/>
            <a:ahLst/>
            <a:cxnLst/>
            <a:rect l="l" t="t" r="r" b="b"/>
            <a:pathLst>
              <a:path w="3958233" h="5545685">
                <a:moveTo>
                  <a:pt x="3958233" y="0"/>
                </a:moveTo>
                <a:lnTo>
                  <a:pt x="0" y="0"/>
                </a:lnTo>
                <a:lnTo>
                  <a:pt x="0" y="5545685"/>
                </a:lnTo>
                <a:lnTo>
                  <a:pt x="3958233" y="5545685"/>
                </a:lnTo>
                <a:lnTo>
                  <a:pt x="395823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07457">
            <a:off x="-1009692" y="7126318"/>
            <a:ext cx="3368842" cy="4719919"/>
          </a:xfrm>
          <a:custGeom>
            <a:avLst/>
            <a:gdLst/>
            <a:ahLst/>
            <a:cxnLst/>
            <a:rect l="l" t="t" r="r" b="b"/>
            <a:pathLst>
              <a:path w="3368842" h="4719919">
                <a:moveTo>
                  <a:pt x="0" y="0"/>
                </a:moveTo>
                <a:lnTo>
                  <a:pt x="3368842" y="0"/>
                </a:lnTo>
                <a:lnTo>
                  <a:pt x="3368842" y="4719918"/>
                </a:lnTo>
                <a:lnTo>
                  <a:pt x="0" y="47199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352311" y="7334603"/>
            <a:ext cx="2382721" cy="2365393"/>
          </a:xfrm>
          <a:custGeom>
            <a:avLst/>
            <a:gdLst/>
            <a:ahLst/>
            <a:cxnLst/>
            <a:rect l="l" t="t" r="r" b="b"/>
            <a:pathLst>
              <a:path w="2382721" h="2365393">
                <a:moveTo>
                  <a:pt x="0" y="0"/>
                </a:moveTo>
                <a:lnTo>
                  <a:pt x="2382721" y="0"/>
                </a:lnTo>
                <a:lnTo>
                  <a:pt x="2382721" y="2365393"/>
                </a:lnTo>
                <a:lnTo>
                  <a:pt x="0" y="23653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59371" y="1141997"/>
            <a:ext cx="11616348" cy="958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62"/>
              </a:lnSpc>
              <a:spcBef>
                <a:spcPct val="0"/>
              </a:spcBef>
            </a:pPr>
            <a:r>
              <a:rPr lang="en-US" sz="5401">
                <a:solidFill>
                  <a:srgbClr val="FFFFFF"/>
                </a:solidFill>
                <a:latin typeface="Boldesqo Serif Inline"/>
              </a:rPr>
              <a:t>Розвиток дії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259013" y="-246677"/>
            <a:ext cx="8028987" cy="10780353"/>
            <a:chOff x="0" y="0"/>
            <a:chExt cx="4076700" cy="5473700"/>
          </a:xfrm>
        </p:grpSpPr>
        <p:sp>
          <p:nvSpPr>
            <p:cNvPr id="4" name="Freeform 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4"/>
              <a:stretch>
                <a:fillRect l="-63959" r="-6395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5"/>
              <a:stretch>
                <a:fillRect t="-275" r="-18931" b="-500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-134688" y="416813"/>
            <a:ext cx="10879576" cy="240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2"/>
              </a:lnSpc>
            </a:pPr>
            <a:r>
              <a:rPr lang="en-US" sz="3200" dirty="0" err="1">
                <a:solidFill>
                  <a:srgbClr val="FFFFFF"/>
                </a:solidFill>
                <a:latin typeface="Boldesqo Serif Inline" panose="020B0604020202020204" charset="0"/>
              </a:rPr>
              <a:t>Протистояння</a:t>
            </a:r>
            <a:r>
              <a:rPr lang="en-US" sz="3200" dirty="0">
                <a:solidFill>
                  <a:srgbClr val="FFFFFF"/>
                </a:solidFill>
                <a:latin typeface="Boldesqo Serif Inline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oldesqo Serif Inline" panose="020B0604020202020204" charset="0"/>
              </a:rPr>
              <a:t>Елізабет</a:t>
            </a:r>
            <a:r>
              <a:rPr lang="en-US" sz="3200" dirty="0">
                <a:solidFill>
                  <a:srgbClr val="FFFFFF"/>
                </a:solidFill>
                <a:latin typeface="Boldesqo Serif Inline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oldesqo Serif Inline" panose="020B0604020202020204" charset="0"/>
              </a:rPr>
              <a:t>Беннет</a:t>
            </a:r>
            <a:r>
              <a:rPr lang="en-US" sz="3200" dirty="0">
                <a:solidFill>
                  <a:srgbClr val="FFFFFF"/>
                </a:solidFill>
                <a:latin typeface="Boldesqo Serif Inline" panose="020B0604020202020204" charset="0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Boldesqo Serif Inline" panose="020B0604020202020204" charset="0"/>
              </a:rPr>
              <a:t>боротьба</a:t>
            </a:r>
            <a:r>
              <a:rPr lang="en-US" sz="3200" dirty="0">
                <a:solidFill>
                  <a:srgbClr val="FFFFFF"/>
                </a:solidFill>
                <a:latin typeface="Boldesqo Serif Inline" panose="020B0604020202020204" charset="0"/>
              </a:rPr>
              <a:t> </a:t>
            </a:r>
          </a:p>
          <a:p>
            <a:pPr marL="0" lvl="0" indent="0" algn="ctr">
              <a:lnSpc>
                <a:spcPts val="4762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Boldesqo Serif Inline" panose="020B0604020202020204" charset="0"/>
              </a:rPr>
              <a:t>за</a:t>
            </a:r>
            <a:r>
              <a:rPr lang="en-US" sz="3200" dirty="0">
                <a:solidFill>
                  <a:srgbClr val="FFFFFF"/>
                </a:solidFill>
                <a:latin typeface="Boldesqo Serif Inline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oldesqo Serif Inline" panose="020B0604020202020204" charset="0"/>
              </a:rPr>
              <a:t>свободу</a:t>
            </a:r>
            <a:r>
              <a:rPr lang="en-US" sz="3200" dirty="0">
                <a:solidFill>
                  <a:srgbClr val="FFFFFF"/>
                </a:solidFill>
                <a:latin typeface="Boldesqo Serif Inline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oldesqo Serif Inline" panose="020B0604020202020204" charset="0"/>
              </a:rPr>
              <a:t>морального</a:t>
            </a:r>
            <a:r>
              <a:rPr lang="en-US" sz="3200" dirty="0">
                <a:solidFill>
                  <a:srgbClr val="FFFFFF"/>
                </a:solidFill>
                <a:latin typeface="Boldesqo Serif Inline" panose="020B0604020202020204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Boldesqo Serif Inline" panose="020B0604020202020204" charset="0"/>
              </a:rPr>
              <a:t>вибору</a:t>
            </a:r>
            <a:endParaRPr lang="en-US" sz="3200" dirty="0">
              <a:solidFill>
                <a:srgbClr val="FFFFFF"/>
              </a:solidFill>
              <a:latin typeface="Boldesqo Serif Inline" panose="020B060402020202020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963400" y="8008309"/>
            <a:ext cx="5457923" cy="1859591"/>
          </a:xfrm>
          <a:custGeom>
            <a:avLst/>
            <a:gdLst/>
            <a:ahLst/>
            <a:cxnLst/>
            <a:rect l="l" t="t" r="r" b="b"/>
            <a:pathLst>
              <a:path w="5693253" h="2113620">
                <a:moveTo>
                  <a:pt x="0" y="0"/>
                </a:moveTo>
                <a:lnTo>
                  <a:pt x="5693253" y="0"/>
                </a:lnTo>
                <a:lnTo>
                  <a:pt x="5693253" y="2113620"/>
                </a:lnTo>
                <a:lnTo>
                  <a:pt x="0" y="21136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88150" y="397555"/>
            <a:ext cx="4842224" cy="1697945"/>
          </a:xfrm>
          <a:custGeom>
            <a:avLst/>
            <a:gdLst/>
            <a:ahLst/>
            <a:cxnLst/>
            <a:rect l="l" t="t" r="r" b="b"/>
            <a:pathLst>
              <a:path w="5020272" h="1863776">
                <a:moveTo>
                  <a:pt x="0" y="0"/>
                </a:moveTo>
                <a:lnTo>
                  <a:pt x="5020272" y="0"/>
                </a:lnTo>
                <a:lnTo>
                  <a:pt x="5020272" y="1863775"/>
                </a:lnTo>
                <a:lnTo>
                  <a:pt x="0" y="1863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288150" y="501403"/>
            <a:ext cx="4842224" cy="141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Містер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Вільям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Коллінз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священик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англіканської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церкви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родич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Беннетів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,</a:t>
            </a:r>
          </a:p>
          <a:p>
            <a:pPr algn="ctr"/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до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якого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має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перейти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>
                <a:solidFill>
                  <a:srgbClr val="3D312B"/>
                </a:solidFill>
                <a:latin typeface="Bebas Neue Cyrillic"/>
              </a:rPr>
              <a:t>їхній</a:t>
            </a:r>
            <a:r>
              <a:rPr lang="en-US" sz="2300" spc="6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300" spc="62" dirty="0" err="1" smtClean="0">
                <a:solidFill>
                  <a:srgbClr val="3D312B"/>
                </a:solidFill>
                <a:latin typeface="Bebas Neue Cyrillic"/>
              </a:rPr>
              <a:t>маєток</a:t>
            </a:r>
            <a:endParaRPr lang="en-US" sz="2300" spc="62" dirty="0">
              <a:solidFill>
                <a:srgbClr val="3D312B"/>
              </a:solidFill>
              <a:latin typeface="Bebas Neue Cyrillic"/>
            </a:endParaRPr>
          </a:p>
          <a:p>
            <a:pPr algn="ctr">
              <a:spcBef>
                <a:spcPct val="0"/>
              </a:spcBef>
            </a:pPr>
            <a:endParaRPr lang="en-US" sz="2300" spc="62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809565" y="8198259"/>
            <a:ext cx="5639054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«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Ви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могли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зробити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мене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щасливою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і я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переконана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я –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остання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жінка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світі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яка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зробила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б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Вас</a:t>
            </a:r>
            <a:r>
              <a:rPr lang="en-US" sz="2400" spc="64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/>
              </a:rPr>
              <a:t>таким</a:t>
            </a:r>
            <a:r>
              <a:rPr lang="en-US" sz="2400" spc="64" dirty="0" smtClean="0">
                <a:solidFill>
                  <a:srgbClr val="3D312B"/>
                </a:solidFill>
                <a:latin typeface="Bebas Neue Cyrillic"/>
              </a:rPr>
              <a:t>»</a:t>
            </a:r>
            <a:endParaRPr lang="en-US" sz="2400" spc="64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564084" y="3467100"/>
            <a:ext cx="9482034" cy="7834037"/>
          </a:xfrm>
          <a:custGeom>
            <a:avLst/>
            <a:gdLst/>
            <a:ahLst/>
            <a:cxnLst/>
            <a:rect l="l" t="t" r="r" b="b"/>
            <a:pathLst>
              <a:path w="9482034" h="8164065">
                <a:moveTo>
                  <a:pt x="9482034" y="0"/>
                </a:moveTo>
                <a:lnTo>
                  <a:pt x="0" y="0"/>
                </a:lnTo>
                <a:lnTo>
                  <a:pt x="0" y="8164065"/>
                </a:lnTo>
                <a:lnTo>
                  <a:pt x="9482034" y="8164065"/>
                </a:lnTo>
                <a:lnTo>
                  <a:pt x="9482034" y="0"/>
                </a:lnTo>
                <a:close/>
              </a:path>
            </a:pathLst>
          </a:custGeom>
          <a:blipFill>
            <a:blip r:embed="rId8"/>
            <a:stretch>
              <a:fillRect l="-47139" t="-44014" r="-11787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97576" y="3971159"/>
            <a:ext cx="8815047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uk-UA" sz="2800" spc="75" dirty="0" smtClean="0">
                <a:solidFill>
                  <a:srgbClr val="3D312B"/>
                </a:solidFill>
                <a:latin typeface="Bebas Neue Cyrillic"/>
              </a:rPr>
              <a:t>Містер </a:t>
            </a:r>
            <a:r>
              <a:rPr lang="uk-UA" sz="2800" spc="75" dirty="0" err="1" smtClean="0">
                <a:solidFill>
                  <a:srgbClr val="3D312B"/>
                </a:solidFill>
                <a:latin typeface="Bebas Neue Cyrillic"/>
              </a:rPr>
              <a:t>коллінз</a:t>
            </a:r>
            <a:r>
              <a:rPr lang="en-US" sz="2800" spc="75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приїжджає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Лонгборн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випадково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: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вирішивши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як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того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вимагає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сан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вступити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законний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шлюб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він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зупинив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свій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вибір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сімействі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кузена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Беннета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впевнений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зустріне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відмови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: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адже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одруження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одній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з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міс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автоматично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зробить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щасливу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обраницю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законною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господинею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Лонгборна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. </a:t>
            </a:r>
          </a:p>
          <a:p>
            <a:pPr algn="just">
              <a:spcBef>
                <a:spcPct val="0"/>
              </a:spcBef>
            </a:pP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Вибір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падає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зрозуміло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красуню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Джейн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але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дізнавшись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Джейн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пов'язує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тепле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почуття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з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містером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Бінглі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і,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можливо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весілля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незабаром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негайно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uk-UA" sz="2800" spc="75" dirty="0" smtClean="0">
                <a:solidFill>
                  <a:srgbClr val="3D312B"/>
                </a:solidFill>
                <a:latin typeface="Bebas Neue Cyrillic"/>
              </a:rPr>
              <a:t>звертає</a:t>
            </a:r>
            <a:r>
              <a:rPr lang="en-US" sz="2800" spc="75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свою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увагу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відхиляє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пропозицію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пана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Коллінза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uk-UA" sz="2800" spc="75" dirty="0" smtClean="0">
                <a:solidFill>
                  <a:srgbClr val="3D312B"/>
                </a:solidFill>
                <a:latin typeface="Bebas Neue Cyrillic"/>
              </a:rPr>
              <a:t>бо вона переконана</a:t>
            </a:r>
            <a:r>
              <a:rPr lang="en-US" sz="2800" spc="75" dirty="0" smtClean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«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шлюб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uk-UA" sz="2800" spc="75" dirty="0" smtClean="0">
                <a:solidFill>
                  <a:srgbClr val="3D312B"/>
                </a:solidFill>
                <a:latin typeface="Bebas Neue Cyrillic"/>
              </a:rPr>
              <a:t>не </a:t>
            </a:r>
            <a:r>
              <a:rPr lang="en-US" sz="2800" spc="75" dirty="0" smtClean="0">
                <a:solidFill>
                  <a:srgbClr val="3D312B"/>
                </a:solidFill>
                <a:latin typeface="Bebas Neue Cyrillic"/>
              </a:rPr>
              <a:t>є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єдиною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благородною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умовою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для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>
                <a:solidFill>
                  <a:srgbClr val="3D312B"/>
                </a:solidFill>
                <a:latin typeface="Bebas Neue Cyrillic"/>
              </a:rPr>
              <a:t>освіченої</a:t>
            </a:r>
            <a:r>
              <a:rPr lang="en-US" sz="2800" spc="75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00" spc="75" dirty="0" err="1" smtClean="0">
                <a:solidFill>
                  <a:srgbClr val="3D312B"/>
                </a:solidFill>
                <a:latin typeface="Bebas Neue Cyrillic"/>
              </a:rPr>
              <a:t>жінки</a:t>
            </a:r>
            <a:r>
              <a:rPr lang="en-US" sz="2800" spc="75" dirty="0" smtClean="0">
                <a:solidFill>
                  <a:srgbClr val="3D312B"/>
                </a:solidFill>
                <a:latin typeface="Bebas Neue Cyrillic"/>
              </a:rPr>
              <a:t>»</a:t>
            </a:r>
            <a:r>
              <a:rPr lang="uk-UA" sz="2800" spc="75" dirty="0" smtClean="0">
                <a:solidFill>
                  <a:srgbClr val="3D312B"/>
                </a:solidFill>
                <a:latin typeface="Bebas Neue Cyrillic"/>
              </a:rPr>
              <a:t>.</a:t>
            </a:r>
            <a:endParaRPr lang="en-US" sz="2800" spc="75" dirty="0">
              <a:solidFill>
                <a:srgbClr val="3D312B"/>
              </a:solidFill>
              <a:latin typeface="Bebas Neue Cyrillic"/>
            </a:endParaRPr>
          </a:p>
          <a:p>
            <a:pPr algn="just">
              <a:spcBef>
                <a:spcPct val="0"/>
              </a:spcBef>
            </a:pPr>
            <a:endParaRPr lang="en-US" sz="2800" spc="75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13" name="Freeform 13"/>
          <p:cNvSpPr/>
          <p:nvPr/>
        </p:nvSpPr>
        <p:spPr>
          <a:xfrm rot="5674637" flipH="1">
            <a:off x="7573999" y="7435536"/>
            <a:ext cx="2730944" cy="3645527"/>
          </a:xfrm>
          <a:custGeom>
            <a:avLst/>
            <a:gdLst/>
            <a:ahLst/>
            <a:cxnLst/>
            <a:rect l="l" t="t" r="r" b="b"/>
            <a:pathLst>
              <a:path w="2730944" h="3645527">
                <a:moveTo>
                  <a:pt x="2730945" y="0"/>
                </a:moveTo>
                <a:lnTo>
                  <a:pt x="0" y="0"/>
                </a:lnTo>
                <a:lnTo>
                  <a:pt x="0" y="3645528"/>
                </a:lnTo>
                <a:lnTo>
                  <a:pt x="2730945" y="3645528"/>
                </a:lnTo>
                <a:lnTo>
                  <a:pt x="273094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198723" y="0"/>
            <a:ext cx="8028987" cy="10780353"/>
            <a:chOff x="0" y="0"/>
            <a:chExt cx="4076700" cy="5473700"/>
          </a:xfrm>
        </p:grpSpPr>
        <p:sp>
          <p:nvSpPr>
            <p:cNvPr id="4" name="Freeform 4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4"/>
              <a:stretch>
                <a:fillRect l="-32659" r="-3265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5"/>
              <a:stretch>
                <a:fillRect t="-275" r="-18931" b="-500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1583299" y="7964805"/>
            <a:ext cx="6296118" cy="1826895"/>
          </a:xfrm>
          <a:custGeom>
            <a:avLst/>
            <a:gdLst/>
            <a:ahLst/>
            <a:cxnLst/>
            <a:rect l="l" t="t" r="r" b="b"/>
            <a:pathLst>
              <a:path w="6328653" h="2349513">
                <a:moveTo>
                  <a:pt x="0" y="0"/>
                </a:moveTo>
                <a:lnTo>
                  <a:pt x="6328653" y="0"/>
                </a:lnTo>
                <a:lnTo>
                  <a:pt x="6328653" y="2349513"/>
                </a:lnTo>
                <a:lnTo>
                  <a:pt x="0" y="2349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901274" y="199148"/>
            <a:ext cx="5920437" cy="1703449"/>
          </a:xfrm>
          <a:custGeom>
            <a:avLst/>
            <a:gdLst/>
            <a:ahLst/>
            <a:cxnLst/>
            <a:rect l="l" t="t" r="r" b="b"/>
            <a:pathLst>
              <a:path w="5920437" h="2197962">
                <a:moveTo>
                  <a:pt x="0" y="0"/>
                </a:moveTo>
                <a:lnTo>
                  <a:pt x="5920437" y="0"/>
                </a:lnTo>
                <a:lnTo>
                  <a:pt x="5920437" y="2197962"/>
                </a:lnTo>
                <a:lnTo>
                  <a:pt x="0" y="21979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384101" y="2005753"/>
            <a:ext cx="10865865" cy="8839353"/>
          </a:xfrm>
          <a:custGeom>
            <a:avLst/>
            <a:gdLst/>
            <a:ahLst/>
            <a:cxnLst/>
            <a:rect l="l" t="t" r="r" b="b"/>
            <a:pathLst>
              <a:path w="10865865" h="9470110">
                <a:moveTo>
                  <a:pt x="10865865" y="0"/>
                </a:moveTo>
                <a:lnTo>
                  <a:pt x="0" y="0"/>
                </a:lnTo>
                <a:lnTo>
                  <a:pt x="0" y="9470109"/>
                </a:lnTo>
                <a:lnTo>
                  <a:pt x="10865865" y="9470109"/>
                </a:lnTo>
                <a:lnTo>
                  <a:pt x="10865865" y="0"/>
                </a:lnTo>
                <a:close/>
              </a:path>
            </a:pathLst>
          </a:custGeom>
          <a:blipFill>
            <a:blip r:embed="rId8"/>
            <a:stretch>
              <a:fillRect l="-41421" t="-43223" r="-1856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17433" y="2487339"/>
            <a:ext cx="10147958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Їхня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перша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зустріч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відразу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ж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викликала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взаємну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цікавість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і </a:t>
            </a:r>
            <a:r>
              <a:rPr lang="uk-UA" sz="2500" spc="67" dirty="0" smtClean="0">
                <a:solidFill>
                  <a:srgbClr val="3D312B"/>
                </a:solidFill>
                <a:latin typeface="Bebas Neue Cyrillic"/>
              </a:rPr>
              <a:t>підкреслила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соціальну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нерівність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. </a:t>
            </a:r>
          </a:p>
          <a:p>
            <a:pPr algn="just">
              <a:spcBef>
                <a:spcPct val="0"/>
              </a:spcBef>
            </a:pP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Обидва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однаково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неабиякі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: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як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різко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відрізняється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від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місцевих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панночок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гостротою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розуму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незалежністю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суджень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оцінок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так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2500" spc="67" dirty="0" err="1" smtClean="0">
                <a:solidFill>
                  <a:srgbClr val="3D312B"/>
                </a:solidFill>
                <a:latin typeface="Bebas Neue Cyrillic"/>
              </a:rPr>
              <a:t>вихованням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манерами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стриманою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зарозумілістю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виділяється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серед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натовпу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офіцерів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розквартированого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полку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Мерітона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тих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самих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своїми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мундирами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еполетами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звели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з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розуму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молодших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міс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Лідію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Кітті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Проте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спочатку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саме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зарозумілість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підкреслений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снобізм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коли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всією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своєю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поведінкою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в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якій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холодна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чемність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для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чуйного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вуха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може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без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підстав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прозвучати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мало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образливою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, – </a:t>
            </a:r>
            <a:r>
              <a:rPr lang="en-US" sz="2500" spc="67" dirty="0" err="1" smtClean="0">
                <a:solidFill>
                  <a:srgbClr val="3D312B"/>
                </a:solidFill>
                <a:latin typeface="Bebas Neue Cyrillic"/>
              </a:rPr>
              <a:t>саме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ці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риси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викликають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у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неприязнь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і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навіть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обурення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Бо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якщо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притаманна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обом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гордість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їх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відразу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(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внутрішньо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)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зближує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то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упередження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станова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пиха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здатні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лише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відштовхнути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Їх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діалоги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2500" spc="67" dirty="0" err="1" smtClean="0">
                <a:solidFill>
                  <a:srgbClr val="3D312B"/>
                </a:solidFill>
                <a:latin typeface="Bebas Neue Cyrillic"/>
              </a:rPr>
              <a:t>при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рідкісних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випадкових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зустрічах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балах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і у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вітальнях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2500" spc="67" dirty="0" err="1" smtClean="0">
                <a:solidFill>
                  <a:srgbClr val="3D312B"/>
                </a:solidFill>
                <a:latin typeface="Bebas Neue Cyrillic"/>
              </a:rPr>
              <a:t>це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завжди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словесна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дуель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Дуель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рівних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противників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2500" spc="67" dirty="0" err="1" smtClean="0">
                <a:solidFill>
                  <a:srgbClr val="3D312B"/>
                </a:solidFill>
                <a:latin typeface="Bebas Neue Cyrillic"/>
              </a:rPr>
              <a:t>незмінно</a:t>
            </a:r>
            <a:r>
              <a:rPr lang="en-US" sz="2500" spc="67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чемна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ніколи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виходить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рамки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пристойності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світських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умовностей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sz="2500" spc="67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10" name="Freeform 10"/>
          <p:cNvSpPr/>
          <p:nvPr/>
        </p:nvSpPr>
        <p:spPr>
          <a:xfrm rot="5674637" flipH="1">
            <a:off x="7671968" y="7395544"/>
            <a:ext cx="2730944" cy="3645527"/>
          </a:xfrm>
          <a:custGeom>
            <a:avLst/>
            <a:gdLst/>
            <a:ahLst/>
            <a:cxnLst/>
            <a:rect l="l" t="t" r="r" b="b"/>
            <a:pathLst>
              <a:path w="2730944" h="3645527">
                <a:moveTo>
                  <a:pt x="2730945" y="0"/>
                </a:moveTo>
                <a:lnTo>
                  <a:pt x="0" y="0"/>
                </a:lnTo>
                <a:lnTo>
                  <a:pt x="0" y="3645527"/>
                </a:lnTo>
                <a:lnTo>
                  <a:pt x="2730945" y="3645527"/>
                </a:lnTo>
                <a:lnTo>
                  <a:pt x="2730945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270" y="446373"/>
            <a:ext cx="10879576" cy="120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2"/>
              </a:lnSpc>
            </a:pPr>
            <a:r>
              <a:rPr lang="en-US" sz="3600" dirty="0" err="1">
                <a:solidFill>
                  <a:srgbClr val="FFFFFF"/>
                </a:solidFill>
                <a:latin typeface="Boldesqo Serif Inline" panose="020B0604020202020204" charset="0"/>
              </a:rPr>
              <a:t>Елізабет</a:t>
            </a:r>
            <a:r>
              <a:rPr lang="en-US" sz="3600" dirty="0">
                <a:solidFill>
                  <a:srgbClr val="FFFFFF"/>
                </a:solidFill>
                <a:latin typeface="Boldesqo Serif Inline" panose="020B060402020202020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Boldesqo Serif Inline" panose="020B0604020202020204" charset="0"/>
              </a:rPr>
              <a:t>Беннет</a:t>
            </a:r>
            <a:r>
              <a:rPr lang="en-US" sz="3600" dirty="0">
                <a:solidFill>
                  <a:srgbClr val="FFFFFF"/>
                </a:solidFill>
                <a:latin typeface="Boldesqo Serif Inline" panose="020B0604020202020204" charset="0"/>
              </a:rPr>
              <a:t> </a:t>
            </a:r>
          </a:p>
          <a:p>
            <a:pPr marL="0" lvl="0" indent="0" algn="ctr">
              <a:lnSpc>
                <a:spcPts val="4762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Boldesqo Serif Inline" panose="020B0604020202020204" charset="0"/>
              </a:rPr>
              <a:t>і </a:t>
            </a:r>
            <a:r>
              <a:rPr lang="en-US" sz="3600" dirty="0" err="1">
                <a:solidFill>
                  <a:srgbClr val="FFFFFF"/>
                </a:solidFill>
                <a:latin typeface="Boldesqo Serif Inline" panose="020B0604020202020204" charset="0"/>
              </a:rPr>
              <a:t>містер</a:t>
            </a:r>
            <a:r>
              <a:rPr lang="en-US" sz="3600" dirty="0">
                <a:solidFill>
                  <a:srgbClr val="FFFFFF"/>
                </a:solidFill>
                <a:latin typeface="Boldesqo Serif Inline" panose="020B060402020202020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Boldesqo Serif Inline" panose="020B0604020202020204" charset="0"/>
              </a:rPr>
              <a:t>Дарсі</a:t>
            </a:r>
            <a:endParaRPr lang="en-US" sz="3600" dirty="0">
              <a:solidFill>
                <a:srgbClr val="FFFFFF"/>
              </a:solidFill>
              <a:latin typeface="Boldesqo Serif Inline" panose="020B060402020202020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122968" y="327193"/>
            <a:ext cx="5495246" cy="1585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«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Що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ж,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вона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ніби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мила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. І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все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ж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не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настільки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хороша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щоб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порушити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мій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душевний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спокій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. А у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мене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зараз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немає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бажання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втішати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молодих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леді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якими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знехтували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інші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2" dirty="0" err="1">
                <a:solidFill>
                  <a:srgbClr val="3D312B"/>
                </a:solidFill>
                <a:latin typeface="Bebas Neue Cyrillic" panose="020B0604020202020204" charset="0"/>
              </a:rPr>
              <a:t>кавалери</a:t>
            </a:r>
            <a:r>
              <a:rPr lang="en-US" sz="2000" spc="62" dirty="0">
                <a:solidFill>
                  <a:srgbClr val="3D312B"/>
                </a:solidFill>
                <a:latin typeface="Bebas Neue Cyrillic" panose="020B0604020202020204" charset="0"/>
              </a:rPr>
              <a:t>»</a:t>
            </a:r>
          </a:p>
          <a:p>
            <a:pPr algn="ctr">
              <a:spcBef>
                <a:spcPct val="0"/>
              </a:spcBef>
            </a:pPr>
            <a:endParaRPr lang="en-US" sz="2300" spc="62" dirty="0">
              <a:solidFill>
                <a:srgbClr val="3D312B"/>
              </a:solidFill>
              <a:latin typeface="Bebas Neue Cyrillic Bold Itali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14629" y="7964805"/>
            <a:ext cx="6134247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«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Ви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хотіли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мене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збентежити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містер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Дарсі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...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але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я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вас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анітрохи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не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боюсь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...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Упертість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не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дозволяє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мені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проявляти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слабкодухість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коли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того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хочуть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оточуючі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.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При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спробі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мене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настрашити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я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стаю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ще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більш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0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зухвалою</a:t>
            </a:r>
            <a:r>
              <a:rPr lang="en-US" sz="2000" spc="64" dirty="0">
                <a:solidFill>
                  <a:srgbClr val="3D312B"/>
                </a:solidFill>
                <a:latin typeface="Bebas Neue Cyrillic" panose="020B0604020202020204" charset="0"/>
              </a:rPr>
              <a:t>»</a:t>
            </a:r>
          </a:p>
          <a:p>
            <a:pPr algn="ctr">
              <a:spcBef>
                <a:spcPct val="0"/>
              </a:spcBef>
            </a:pPr>
            <a:endParaRPr lang="en-US" sz="2400" spc="64" dirty="0">
              <a:solidFill>
                <a:srgbClr val="3D312B"/>
              </a:solidFill>
              <a:latin typeface="Bebas Neue Cyrillic Bold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8680" y="2083795"/>
            <a:ext cx="10120143" cy="3925202"/>
          </a:xfrm>
          <a:custGeom>
            <a:avLst/>
            <a:gdLst/>
            <a:ahLst/>
            <a:cxnLst/>
            <a:rect l="l" t="t" r="r" b="b"/>
            <a:pathLst>
              <a:path w="10120143" h="3757103">
                <a:moveTo>
                  <a:pt x="0" y="0"/>
                </a:moveTo>
                <a:lnTo>
                  <a:pt x="10120144" y="0"/>
                </a:lnTo>
                <a:lnTo>
                  <a:pt x="10120144" y="3757103"/>
                </a:lnTo>
                <a:lnTo>
                  <a:pt x="0" y="37571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574265" y="-246677"/>
            <a:ext cx="8028987" cy="10780353"/>
            <a:chOff x="0" y="0"/>
            <a:chExt cx="4076700" cy="5473700"/>
          </a:xfrm>
        </p:grpSpPr>
        <p:sp>
          <p:nvSpPr>
            <p:cNvPr id="5" name="Freeform 5"/>
            <p:cNvSpPr/>
            <p:nvPr/>
          </p:nvSpPr>
          <p:spPr>
            <a:xfrm>
              <a:off x="38100" y="0"/>
              <a:ext cx="4038600" cy="5473700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6"/>
              <a:stretch>
                <a:fillRect l="-48209" r="-48209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7"/>
              <a:stretch>
                <a:fillRect t="-275" r="-18931" b="-500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rot="2449534">
            <a:off x="164546" y="-396814"/>
            <a:ext cx="2702073" cy="3606987"/>
          </a:xfrm>
          <a:custGeom>
            <a:avLst/>
            <a:gdLst/>
            <a:ahLst/>
            <a:cxnLst/>
            <a:rect l="l" t="t" r="r" b="b"/>
            <a:pathLst>
              <a:path w="2702073" h="3606987">
                <a:moveTo>
                  <a:pt x="0" y="0"/>
                </a:moveTo>
                <a:lnTo>
                  <a:pt x="2702073" y="0"/>
                </a:lnTo>
                <a:lnTo>
                  <a:pt x="2702073" y="3606987"/>
                </a:lnTo>
                <a:lnTo>
                  <a:pt x="0" y="36069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47852" y="181773"/>
            <a:ext cx="9313851" cy="85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2"/>
              </a:lnSpc>
              <a:spcBef>
                <a:spcPct val="0"/>
              </a:spcBef>
            </a:pPr>
            <a:r>
              <a:rPr lang="en-US" sz="4801">
                <a:solidFill>
                  <a:srgbClr val="FFFFFF"/>
                </a:solidFill>
                <a:latin typeface="Boldesqo Serif Inline"/>
              </a:rPr>
              <a:t>Містер дарсі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6624" y="2325421"/>
            <a:ext cx="9766758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Його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ніколи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не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називають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ім’я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фіц</a:t>
            </a:r>
            <a:r>
              <a:rPr lang="uk-UA" sz="2400" spc="64" dirty="0" smtClean="0">
                <a:solidFill>
                  <a:srgbClr val="3D312B"/>
                </a:solidFill>
                <a:latin typeface="Bebas Neue Cyrillic" panose="020B0604020202020204" charset="0"/>
              </a:rPr>
              <a:t>в</a:t>
            </a:r>
            <a:r>
              <a:rPr lang="en-US" sz="2400" spc="64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ільям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завжди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тільки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містер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Дарсі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.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він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Зразковий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землевласник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володіє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гарним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розумом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якостями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які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роблять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його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гідним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серця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руки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Елізабет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«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найпрекраснішої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наймилішої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з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героїнь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»,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словами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Вільяма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Діна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Хауеллса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. </a:t>
            </a:r>
          </a:p>
          <a:p>
            <a:pPr algn="just"/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Дарсі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smtClean="0">
                <a:solidFill>
                  <a:srgbClr val="3D312B"/>
                </a:solidFill>
                <a:latin typeface="Bebas Neue Cyrillic" panose="020B0604020202020204" charset="0"/>
              </a:rPr>
              <a:t>– «</a:t>
            </a:r>
            <a:r>
              <a:rPr lang="en-US" sz="2400" spc="64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той</a:t>
            </a:r>
            <a:r>
              <a:rPr lang="en-US" sz="2400" spc="64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самий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тип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прекрасного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принца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який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одружується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бідній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але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чудовій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пастушці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»,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він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спокушає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читача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словами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Кетрін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Кюссет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«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своїм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чорним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красивим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характером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своєю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щедрою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гордістю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».</a:t>
            </a:r>
          </a:p>
          <a:p>
            <a:pPr algn="just"/>
            <a:endParaRPr lang="en-US" sz="2400" spc="64" dirty="0">
              <a:solidFill>
                <a:srgbClr val="3D312B"/>
              </a:solidFill>
              <a:latin typeface="Bebas Neue Cyrillic Bold"/>
            </a:endParaRPr>
          </a:p>
          <a:p>
            <a:pPr algn="just">
              <a:spcBef>
                <a:spcPct val="0"/>
              </a:spcBef>
            </a:pPr>
            <a:endParaRPr lang="en-US" sz="2400" spc="64" dirty="0">
              <a:solidFill>
                <a:srgbClr val="3D312B"/>
              </a:solidFill>
              <a:latin typeface="Bebas Neue Cyrillic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91725" y="6493726"/>
            <a:ext cx="9140773" cy="3612625"/>
          </a:xfrm>
          <a:custGeom>
            <a:avLst/>
            <a:gdLst/>
            <a:ahLst/>
            <a:cxnLst/>
            <a:rect l="l" t="t" r="r" b="b"/>
            <a:pathLst>
              <a:path w="9140773" h="3393512">
                <a:moveTo>
                  <a:pt x="0" y="0"/>
                </a:moveTo>
                <a:lnTo>
                  <a:pt x="9140773" y="0"/>
                </a:lnTo>
                <a:lnTo>
                  <a:pt x="9140773" y="3393512"/>
                </a:lnTo>
                <a:lnTo>
                  <a:pt x="0" y="33935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51610" y="6758916"/>
            <a:ext cx="8821002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uk-UA" sz="2400" spc="64" dirty="0">
                <a:solidFill>
                  <a:srgbClr val="3D312B"/>
                </a:solidFill>
                <a:latin typeface="Bebas Neue Cyrillic" panose="020B0604020202020204" charset="0"/>
              </a:rPr>
              <a:t>М</a:t>
            </a:r>
            <a:r>
              <a:rPr lang="en-US" sz="2400" spc="64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істер</a:t>
            </a:r>
            <a:r>
              <a:rPr lang="en-US" sz="2400" spc="64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Дарсі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smtClean="0">
                <a:solidFill>
                  <a:srgbClr val="3D312B"/>
                </a:solidFill>
                <a:latin typeface="Bebas Neue Cyrillic" panose="020B0604020202020204" charset="0"/>
              </a:rPr>
              <a:t>– </a:t>
            </a:r>
            <a:r>
              <a:rPr lang="en-US" sz="2400" spc="64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джентльмен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;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людина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честі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й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обов'язку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;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Інтелектуал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який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критично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мислить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;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людина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дії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;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гарний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землевласник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;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серйозний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задумливий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стриманий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завжди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все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контролює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. І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разом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з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тим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він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має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негативні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риси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: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Аристократичний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снобізм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; 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холодний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гумор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маску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«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холоду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»; 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стереотипне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світобачення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Упередженість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перфекціонізм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і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відсутність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2400" spc="64" dirty="0" err="1">
                <a:solidFill>
                  <a:srgbClr val="3D312B"/>
                </a:solidFill>
                <a:latin typeface="Bebas Neue Cyrillic" panose="020B0604020202020204" charset="0"/>
              </a:rPr>
              <a:t>делікатності</a:t>
            </a:r>
            <a:r>
              <a:rPr lang="en-US" sz="2400" spc="64" dirty="0">
                <a:solidFill>
                  <a:srgbClr val="3D312B"/>
                </a:solidFill>
                <a:latin typeface="Bebas Neue Cyrillic" panose="020B0604020202020204" charset="0"/>
              </a:rPr>
              <a:t>.</a:t>
            </a:r>
          </a:p>
          <a:p>
            <a:pPr algn="just"/>
            <a:endParaRPr lang="en-US" sz="2400" spc="64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just"/>
            <a:endParaRPr lang="en-US" sz="2400" spc="64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just"/>
            <a:endParaRPr lang="en-US" sz="2400" spc="64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just"/>
            <a:endParaRPr lang="en-US" sz="2400" spc="64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just"/>
            <a:endParaRPr lang="en-US" sz="2400" spc="64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just"/>
            <a:endParaRPr lang="en-US" sz="2400" spc="64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just"/>
            <a:endParaRPr lang="en-US" sz="2400" spc="64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just"/>
            <a:endParaRPr lang="en-US" sz="2400" spc="64" dirty="0">
              <a:solidFill>
                <a:srgbClr val="3D312B"/>
              </a:solidFill>
              <a:latin typeface="Bebas Neue Cyrillic" panose="020B0604020202020204" charset="0"/>
            </a:endParaRPr>
          </a:p>
          <a:p>
            <a:pPr algn="just">
              <a:spcBef>
                <a:spcPct val="0"/>
              </a:spcBef>
            </a:pPr>
            <a:endParaRPr lang="en-US" sz="2400" spc="64" dirty="0">
              <a:solidFill>
                <a:srgbClr val="3D312B"/>
              </a:solidFill>
              <a:latin typeface="Bebas Neue Cyrillic" panose="020B0604020202020204" charset="0"/>
            </a:endParaRPr>
          </a:p>
        </p:txBody>
      </p:sp>
      <p:sp>
        <p:nvSpPr>
          <p:cNvPr id="12" name="Freeform 12"/>
          <p:cNvSpPr/>
          <p:nvPr/>
        </p:nvSpPr>
        <p:spPr>
          <a:xfrm rot="-652958">
            <a:off x="9649830" y="5412089"/>
            <a:ext cx="4200565" cy="4951354"/>
          </a:xfrm>
          <a:custGeom>
            <a:avLst/>
            <a:gdLst/>
            <a:ahLst/>
            <a:cxnLst/>
            <a:rect l="l" t="t" r="r" b="b"/>
            <a:pathLst>
              <a:path w="2702073" h="3606987">
                <a:moveTo>
                  <a:pt x="0" y="0"/>
                </a:moveTo>
                <a:lnTo>
                  <a:pt x="2702073" y="0"/>
                </a:lnTo>
                <a:lnTo>
                  <a:pt x="2702073" y="3606987"/>
                </a:lnTo>
                <a:lnTo>
                  <a:pt x="0" y="36069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3837" b="-7393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6693" y="653766"/>
            <a:ext cx="9528100" cy="75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1"/>
              </a:lnSpc>
            </a:pPr>
            <a:r>
              <a:rPr lang="en-US" sz="5501">
                <a:solidFill>
                  <a:srgbClr val="3D312B"/>
                </a:solidFill>
                <a:latin typeface="Boldesqo Serif Inline"/>
              </a:rPr>
              <a:t>Кульмінація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6693" y="1673971"/>
            <a:ext cx="9106092" cy="1107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Парк</a:t>
            </a:r>
            <a:r>
              <a:rPr lang="en-US" sz="3599" spc="9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Розингс</a:t>
            </a:r>
            <a:r>
              <a:rPr lang="en-US" sz="3599" spc="97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освідчення</a:t>
            </a:r>
            <a:r>
              <a:rPr lang="en-US" sz="3599" spc="9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містера</a:t>
            </a:r>
            <a:r>
              <a:rPr lang="en-US" sz="3599" spc="9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3599" spc="97" dirty="0">
                <a:solidFill>
                  <a:srgbClr val="3D312B"/>
                </a:solidFill>
                <a:latin typeface="Bebas Neue Cyrillic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3599" spc="97" dirty="0">
                <a:solidFill>
                  <a:srgbClr val="3D312B"/>
                </a:solidFill>
                <a:latin typeface="Bebas Neue Cyrillic"/>
              </a:rPr>
              <a:t>і </a:t>
            </a: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відмова</a:t>
            </a:r>
            <a:r>
              <a:rPr lang="en-US" sz="3599" spc="9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3599" spc="9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Беннет</a:t>
            </a:r>
            <a:endParaRPr lang="en-US" sz="3599" spc="97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5" name="TextBox 5"/>
          <p:cNvSpPr txBox="1"/>
          <p:nvPr/>
        </p:nvSpPr>
        <p:spPr>
          <a:xfrm rot="-15471">
            <a:off x="577522" y="3393703"/>
            <a:ext cx="9504863" cy="713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У </a:t>
            </a:r>
            <a:r>
              <a:rPr lang="en-US" sz="2899" dirty="0" err="1" smtClean="0">
                <a:solidFill>
                  <a:srgbClr val="3D312B"/>
                </a:solidFill>
                <a:latin typeface="Bebas Neue Cyrillic"/>
              </a:rPr>
              <a:t>сцені</a:t>
            </a:r>
            <a:r>
              <a:rPr lang="en-US" sz="28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освідчення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зливаються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рівні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темпераменти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рівні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«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гордість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uk-UA" sz="2899" dirty="0" smtClean="0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28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упередження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».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Саме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гордість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упередження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заважають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зрозуміти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один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одного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just"/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Чергова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відмова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від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одруження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тим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більше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від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такого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вдалого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приводить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всіх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оточуючих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і,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особливо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сім'ю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 smtClean="0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uk-UA" sz="2899" dirty="0" err="1" smtClean="0">
                <a:solidFill>
                  <a:srgbClr val="3D312B"/>
                </a:solidFill>
                <a:latin typeface="Bebas Neue Cyrillic"/>
              </a:rPr>
              <a:t>ів</a:t>
            </a:r>
            <a:r>
              <a:rPr lang="en-US" sz="28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до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цілковитого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здивування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нерозуміння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логіки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її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дій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just"/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Він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говорив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із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незвичайним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жаром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Але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словах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було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чути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тільки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голос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серця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: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пристрасне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кохання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звучало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них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сильніше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ніж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уражена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гордість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схвильовані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міркування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нерівність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існувала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між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ними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шкоду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яку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він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завдав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своєму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імені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і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сімейні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забобони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які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досі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заважали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йому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відкрити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свої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почуття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переконливо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підтверджували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силу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пристрасті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але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навряд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чи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сприяли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успіху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899" dirty="0" err="1">
                <a:solidFill>
                  <a:srgbClr val="3D312B"/>
                </a:solidFill>
                <a:latin typeface="Bebas Neue Cyrillic"/>
              </a:rPr>
              <a:t>освідчення</a:t>
            </a:r>
            <a:r>
              <a:rPr lang="en-US" sz="2899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just"/>
            <a:endParaRPr lang="en-US" sz="2899" dirty="0">
              <a:solidFill>
                <a:srgbClr val="3D312B"/>
              </a:solidFill>
              <a:latin typeface="Bebas Neue Cyrillic"/>
            </a:endParaRPr>
          </a:p>
          <a:p>
            <a:pPr algn="just"/>
            <a:endParaRPr lang="en-US" sz="2899" dirty="0">
              <a:solidFill>
                <a:srgbClr val="3D312B"/>
              </a:solidFill>
              <a:latin typeface="Bebas Neue Cyrillic"/>
            </a:endParaRPr>
          </a:p>
          <a:p>
            <a:pPr algn="just"/>
            <a:endParaRPr lang="en-US" sz="2899" dirty="0">
              <a:solidFill>
                <a:srgbClr val="3D312B"/>
              </a:solidFill>
              <a:latin typeface="Bebas Neue Cyrillic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85336" y="1208070"/>
            <a:ext cx="7564894" cy="9255580"/>
            <a:chOff x="0" y="0"/>
            <a:chExt cx="3736848" cy="4572000"/>
          </a:xfrm>
        </p:grpSpPr>
        <p:sp>
          <p:nvSpPr>
            <p:cNvPr id="7" name="Freeform 7"/>
            <p:cNvSpPr/>
            <p:nvPr/>
          </p:nvSpPr>
          <p:spPr>
            <a:xfrm>
              <a:off x="496824" y="5207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close/>
                </a:path>
              </a:pathLst>
            </a:custGeom>
            <a:blipFill>
              <a:blip r:embed="rId4"/>
              <a:stretch>
                <a:fillRect l="-30247" r="-3024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736848" cy="4572000"/>
            </a:xfrm>
            <a:custGeom>
              <a:avLst/>
              <a:gdLst/>
              <a:ahLst/>
              <a:cxnLst/>
              <a:rect l="l" t="t" r="r" b="b"/>
              <a:pathLst>
                <a:path w="3736848" h="4572000">
                  <a:moveTo>
                    <a:pt x="0" y="0"/>
                  </a:moveTo>
                  <a:lnTo>
                    <a:pt x="3736848" y="0"/>
                  </a:lnTo>
                  <a:lnTo>
                    <a:pt x="3736848" y="4572000"/>
                  </a:lnTo>
                  <a:lnTo>
                    <a:pt x="0" y="457200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10" r="-1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1405741" y="7617559"/>
            <a:ext cx="6364344" cy="2174142"/>
          </a:xfrm>
          <a:custGeom>
            <a:avLst/>
            <a:gdLst/>
            <a:ahLst/>
            <a:cxnLst/>
            <a:rect l="l" t="t" r="r" b="b"/>
            <a:pathLst>
              <a:path w="6364344" h="2362763">
                <a:moveTo>
                  <a:pt x="0" y="0"/>
                </a:moveTo>
                <a:lnTo>
                  <a:pt x="6364345" y="0"/>
                </a:lnTo>
                <a:lnTo>
                  <a:pt x="6364345" y="2362763"/>
                </a:lnTo>
                <a:lnTo>
                  <a:pt x="0" y="2362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30309" y="723899"/>
            <a:ext cx="5526519" cy="1836267"/>
          </a:xfrm>
          <a:custGeom>
            <a:avLst/>
            <a:gdLst/>
            <a:ahLst/>
            <a:cxnLst/>
            <a:rect l="l" t="t" r="r" b="b"/>
            <a:pathLst>
              <a:path w="5526519" h="2051720">
                <a:moveTo>
                  <a:pt x="0" y="0"/>
                </a:moveTo>
                <a:lnTo>
                  <a:pt x="5526519" y="0"/>
                </a:lnTo>
                <a:lnTo>
                  <a:pt x="5526519" y="2051720"/>
                </a:lnTo>
                <a:lnTo>
                  <a:pt x="0" y="2051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694551" y="907081"/>
            <a:ext cx="569325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«З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усіх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людей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у ​​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світі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найменше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можете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стати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моїм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чоловіком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. У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мене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є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всі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підстави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скласти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про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вас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погану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думку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59664" y="7731026"/>
            <a:ext cx="625649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«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Вся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моя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боротьба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була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марною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!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Нічого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виходить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. </a:t>
            </a:r>
          </a:p>
          <a:p>
            <a:pPr algn="ctr">
              <a:spcBef>
                <a:spcPct val="0"/>
              </a:spcBef>
            </a:pP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Я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силах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впоратися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зі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своїм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почуттям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. </a:t>
            </a:r>
          </a:p>
          <a:p>
            <a:pPr algn="ctr">
              <a:spcBef>
                <a:spcPct val="0"/>
              </a:spcBef>
            </a:pP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Знайте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ж,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я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вами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нескінченно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зачарований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і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я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вас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500" spc="67" dirty="0" err="1">
                <a:solidFill>
                  <a:srgbClr val="3D312B"/>
                </a:solidFill>
                <a:latin typeface="Bebas Neue Cyrillic"/>
              </a:rPr>
              <a:t>люблю</a:t>
            </a:r>
            <a:r>
              <a:rPr lang="en-US" sz="2500" spc="67" dirty="0">
                <a:solidFill>
                  <a:srgbClr val="3D312B"/>
                </a:solidFill>
                <a:latin typeface="Bebas Neue Cyrillic"/>
              </a:rPr>
              <a:t>!"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rot="198258">
            <a:off x="-2232905" y="3095345"/>
            <a:ext cx="22552668" cy="18660472"/>
          </a:xfrm>
          <a:custGeom>
            <a:avLst/>
            <a:gdLst/>
            <a:ahLst/>
            <a:cxnLst/>
            <a:rect l="l" t="t" r="r" b="b"/>
            <a:pathLst>
              <a:path w="22552668" h="18013944">
                <a:moveTo>
                  <a:pt x="0" y="0"/>
                </a:moveTo>
                <a:lnTo>
                  <a:pt x="22552668" y="0"/>
                </a:lnTo>
                <a:lnTo>
                  <a:pt x="22552668" y="18013944"/>
                </a:lnTo>
                <a:lnTo>
                  <a:pt x="0" y="18013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61253">
            <a:off x="-2121451" y="-14840254"/>
            <a:ext cx="22552668" cy="18013944"/>
          </a:xfrm>
          <a:custGeom>
            <a:avLst/>
            <a:gdLst/>
            <a:ahLst/>
            <a:cxnLst/>
            <a:rect l="l" t="t" r="r" b="b"/>
            <a:pathLst>
              <a:path w="22552668" h="18013944">
                <a:moveTo>
                  <a:pt x="0" y="0"/>
                </a:moveTo>
                <a:lnTo>
                  <a:pt x="22552668" y="0"/>
                </a:lnTo>
                <a:lnTo>
                  <a:pt x="22552668" y="18013944"/>
                </a:lnTo>
                <a:lnTo>
                  <a:pt x="0" y="18013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37147" y="4450500"/>
            <a:ext cx="7604332" cy="5743698"/>
          </a:xfrm>
          <a:custGeom>
            <a:avLst/>
            <a:gdLst/>
            <a:ahLst/>
            <a:cxnLst/>
            <a:rect l="l" t="t" r="r" b="b"/>
            <a:pathLst>
              <a:path w="7604332" h="5743698">
                <a:moveTo>
                  <a:pt x="0" y="0"/>
                </a:moveTo>
                <a:lnTo>
                  <a:pt x="7604333" y="0"/>
                </a:lnTo>
                <a:lnTo>
                  <a:pt x="7604333" y="5743698"/>
                </a:lnTo>
                <a:lnTo>
                  <a:pt x="0" y="574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62945" y="4785494"/>
            <a:ext cx="11560970" cy="550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uk-UA" sz="2799" dirty="0" smtClean="0">
                <a:solidFill>
                  <a:srgbClr val="3D312B"/>
                </a:solidFill>
                <a:latin typeface="Bebas Neue Cyrillic"/>
              </a:rPr>
              <a:t>А на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ступного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дня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вручає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лист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в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якому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він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пояснює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їй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свою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поведінку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відносно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Бінглі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(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бажанням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врятувати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друга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від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того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самого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мезальянсу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який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він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готовий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зараз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сам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!),</a:t>
            </a:r>
            <a:r>
              <a:rPr lang="uk-UA" sz="27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Пояснює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шукаючи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собі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виправдань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приховуючи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своєї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активної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ролі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цій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справі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;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але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друге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це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подробиці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«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справи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uk-UA" sz="2799" dirty="0" err="1">
                <a:solidFill>
                  <a:srgbClr val="3D312B"/>
                </a:solidFill>
                <a:latin typeface="Bebas Neue Cyrillic"/>
              </a:rPr>
              <a:t>в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ікхема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»,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які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представляють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обох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учасників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(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uk-UA" sz="2799" dirty="0" err="1">
                <a:solidFill>
                  <a:srgbClr val="3D312B"/>
                </a:solidFill>
                <a:latin typeface="Bebas Neue Cyrillic"/>
              </a:rPr>
              <a:t>в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ікхема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) в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зовсім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іншому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світлі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. В </a:t>
            </a:r>
            <a:r>
              <a:rPr lang="uk-UA" sz="2799" dirty="0" smtClean="0">
                <a:solidFill>
                  <a:srgbClr val="3D312B"/>
                </a:solidFill>
                <a:latin typeface="Bebas Neue Cyrillic"/>
              </a:rPr>
              <a:t>розповіді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саме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uk-UA" sz="2799" dirty="0" err="1">
                <a:solidFill>
                  <a:srgbClr val="3D312B"/>
                </a:solidFill>
                <a:latin typeface="Bebas Neue Cyrillic"/>
              </a:rPr>
              <a:t>в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ікхем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виявляється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брехуном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і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низькою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розпущеною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непорядною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людиною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Лист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приголомшує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тільки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тим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ньому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розкрилася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істина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але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тим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менше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і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усвідомленням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нею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власної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сліпоти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 smtClean="0">
                <a:solidFill>
                  <a:srgbClr val="3D312B"/>
                </a:solidFill>
                <a:latin typeface="Bebas Neue Cyrillic"/>
              </a:rPr>
              <a:t>сором</a:t>
            </a:r>
            <a:r>
              <a:rPr lang="uk-UA" sz="2799" dirty="0" smtClean="0">
                <a:solidFill>
                  <a:srgbClr val="3D312B"/>
                </a:solidFill>
                <a:latin typeface="Bebas Neue Cyrillic"/>
              </a:rPr>
              <a:t>у</a:t>
            </a:r>
            <a:r>
              <a:rPr lang="en-US" sz="27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за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ту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мимовільну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образу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яку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завдала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вона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: «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Як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ганебно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я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вчинила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! … Я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так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пишалася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своєю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проникливістю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так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покладалася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власний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здоровий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глузд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!». З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цими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думками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повертається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додому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, в </a:t>
            </a:r>
            <a:r>
              <a:rPr lang="en-US" sz="2799" dirty="0" err="1">
                <a:solidFill>
                  <a:srgbClr val="3D312B"/>
                </a:solidFill>
                <a:latin typeface="Bebas Neue Cyrillic"/>
              </a:rPr>
              <a:t>Лонгборн</a:t>
            </a:r>
            <a:r>
              <a:rPr lang="en-US" sz="2799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just">
              <a:lnSpc>
                <a:spcPts val="3919"/>
              </a:lnSpc>
            </a:pPr>
            <a:endParaRPr lang="en-US" sz="2799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9" name="Freeform 9"/>
          <p:cNvSpPr/>
          <p:nvPr/>
        </p:nvSpPr>
        <p:spPr>
          <a:xfrm rot="3402308" flipH="1">
            <a:off x="12343506" y="5822158"/>
            <a:ext cx="2378110" cy="5871877"/>
          </a:xfrm>
          <a:custGeom>
            <a:avLst/>
            <a:gdLst/>
            <a:ahLst/>
            <a:cxnLst/>
            <a:rect l="l" t="t" r="r" b="b"/>
            <a:pathLst>
              <a:path w="2378110" h="5871877">
                <a:moveTo>
                  <a:pt x="2378110" y="0"/>
                </a:moveTo>
                <a:lnTo>
                  <a:pt x="0" y="0"/>
                </a:lnTo>
                <a:lnTo>
                  <a:pt x="0" y="5871877"/>
                </a:lnTo>
                <a:lnTo>
                  <a:pt x="2378110" y="5871877"/>
                </a:lnTo>
                <a:lnTo>
                  <a:pt x="237811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7"/>
          <p:cNvSpPr txBox="1"/>
          <p:nvPr/>
        </p:nvSpPr>
        <p:spPr>
          <a:xfrm>
            <a:off x="662945" y="2917648"/>
            <a:ext cx="18320654" cy="1163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2400" dirty="0" smtClean="0">
                <a:solidFill>
                  <a:schemeClr val="bg1"/>
                </a:solidFill>
                <a:latin typeface="Boldesqo Serif Inline"/>
              </a:rPr>
              <a:t>Що </a:t>
            </a:r>
            <a:r>
              <a:rPr lang="uk-UA" sz="2400" dirty="0">
                <a:solidFill>
                  <a:schemeClr val="bg1"/>
                </a:solidFill>
                <a:latin typeface="Boldesqo Serif Inline"/>
              </a:rPr>
              <a:t>відповів містер </a:t>
            </a:r>
            <a:r>
              <a:rPr lang="uk-UA" sz="2400" dirty="0" err="1">
                <a:solidFill>
                  <a:schemeClr val="bg1"/>
                </a:solidFill>
                <a:latin typeface="Boldesqo Serif Inline"/>
              </a:rPr>
              <a:t>Дарсі</a:t>
            </a:r>
            <a:r>
              <a:rPr lang="uk-UA" sz="2400" dirty="0">
                <a:solidFill>
                  <a:schemeClr val="bg1"/>
                </a:solidFill>
                <a:latin typeface="Boldesqo Serif Inline"/>
              </a:rPr>
              <a:t> </a:t>
            </a:r>
            <a:r>
              <a:rPr lang="uk-UA" sz="2400" dirty="0" smtClean="0">
                <a:solidFill>
                  <a:schemeClr val="bg1"/>
                </a:solidFill>
                <a:latin typeface="Boldesqo Serif Inline"/>
              </a:rPr>
              <a:t>на звинувачення Елізабет?</a:t>
            </a:r>
            <a:endParaRPr lang="uk-UA" sz="2400" dirty="0">
              <a:solidFill>
                <a:schemeClr val="bg1"/>
              </a:solidFill>
              <a:latin typeface="Boldesqo Serif Inline"/>
            </a:endParaRPr>
          </a:p>
          <a:p>
            <a:pPr marL="0" lvl="0" indent="0">
              <a:lnSpc>
                <a:spcPts val="7562"/>
              </a:lnSpc>
              <a:spcBef>
                <a:spcPct val="0"/>
              </a:spcBef>
            </a:pPr>
            <a:endParaRPr lang="en-US" sz="2400" dirty="0">
              <a:solidFill>
                <a:schemeClr val="bg1"/>
              </a:solidFill>
              <a:latin typeface="Boldesqo Serif Inline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4648200" y="842995"/>
            <a:ext cx="952810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1"/>
              </a:lnSpc>
            </a:pPr>
            <a:r>
              <a:rPr lang="en-US" sz="7200" dirty="0" err="1">
                <a:solidFill>
                  <a:srgbClr val="3D312B"/>
                </a:solidFill>
                <a:latin typeface="Boldesqo Serif Inline"/>
              </a:rPr>
              <a:t>розв’язка</a:t>
            </a:r>
            <a:endParaRPr lang="en-US" sz="7200" dirty="0">
              <a:solidFill>
                <a:srgbClr val="3D312B"/>
              </a:solidFill>
              <a:latin typeface="Boldesqo Serif Inli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3837" b="-7393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54895" y="613707"/>
            <a:ext cx="7737301" cy="9466518"/>
            <a:chOff x="0" y="0"/>
            <a:chExt cx="3736848" cy="4572000"/>
          </a:xfrm>
        </p:grpSpPr>
        <p:sp>
          <p:nvSpPr>
            <p:cNvPr id="4" name="Freeform 4"/>
            <p:cNvSpPr/>
            <p:nvPr/>
          </p:nvSpPr>
          <p:spPr>
            <a:xfrm>
              <a:off x="496824" y="520700"/>
              <a:ext cx="2743200" cy="2743200"/>
            </a:xfrm>
            <a:custGeom>
              <a:avLst/>
              <a:gdLst/>
              <a:ahLst/>
              <a:cxnLst/>
              <a:rect l="l" t="t" r="r" b="b"/>
              <a:pathLst>
                <a:path w="2743200" h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close/>
                </a:path>
              </a:pathLst>
            </a:custGeom>
            <a:blipFill>
              <a:blip r:embed="rId4"/>
              <a:stretch>
                <a:fillRect l="-27357" r="-2735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736848" cy="4572000"/>
            </a:xfrm>
            <a:custGeom>
              <a:avLst/>
              <a:gdLst/>
              <a:ahLst/>
              <a:cxnLst/>
              <a:rect l="l" t="t" r="r" b="b"/>
              <a:pathLst>
                <a:path w="3736848" h="4572000">
                  <a:moveTo>
                    <a:pt x="0" y="0"/>
                  </a:moveTo>
                  <a:lnTo>
                    <a:pt x="3736848" y="0"/>
                  </a:lnTo>
                  <a:lnTo>
                    <a:pt x="3736848" y="4572000"/>
                  </a:lnTo>
                  <a:lnTo>
                    <a:pt x="0" y="457200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10" r="-10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62264" y="7371749"/>
            <a:ext cx="6457814" cy="2106358"/>
          </a:xfrm>
          <a:custGeom>
            <a:avLst/>
            <a:gdLst/>
            <a:ahLst/>
            <a:cxnLst/>
            <a:rect l="l" t="t" r="r" b="b"/>
            <a:pathLst>
              <a:path w="6457814" h="2397464">
                <a:moveTo>
                  <a:pt x="0" y="0"/>
                </a:moveTo>
                <a:lnTo>
                  <a:pt x="6457814" y="0"/>
                </a:lnTo>
                <a:lnTo>
                  <a:pt x="6457814" y="2397464"/>
                </a:lnTo>
                <a:lnTo>
                  <a:pt x="0" y="23974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83307" y="7486691"/>
            <a:ext cx="7015728" cy="139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uk-UA" sz="3025" spc="81" dirty="0" smtClean="0">
                <a:solidFill>
                  <a:srgbClr val="3D312B"/>
                </a:solidFill>
                <a:latin typeface="Bebas Neue Cyrillic"/>
              </a:rPr>
              <a:t>«</a:t>
            </a:r>
            <a:r>
              <a:rPr lang="en-US" sz="3025" spc="81" dirty="0" err="1" smtClean="0">
                <a:solidFill>
                  <a:srgbClr val="3D312B"/>
                </a:solidFill>
                <a:latin typeface="Bebas Neue Cyrillic"/>
              </a:rPr>
              <a:t>Ми</a:t>
            </a:r>
            <a:r>
              <a:rPr lang="en-US" sz="3025" spc="81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25" spc="81" dirty="0" err="1">
                <a:solidFill>
                  <a:srgbClr val="3D312B"/>
                </a:solidFill>
                <a:latin typeface="Bebas Neue Cyrillic"/>
              </a:rPr>
              <a:t>заплуталися</a:t>
            </a:r>
            <a:r>
              <a:rPr lang="en-US" sz="3025" spc="81" dirty="0">
                <a:solidFill>
                  <a:srgbClr val="3D312B"/>
                </a:solidFill>
                <a:latin typeface="Bebas Neue Cyrillic"/>
              </a:rPr>
              <a:t> у </a:t>
            </a:r>
            <a:r>
              <a:rPr lang="en-US" sz="3025" spc="81" dirty="0" err="1">
                <a:solidFill>
                  <a:srgbClr val="3D312B"/>
                </a:solidFill>
                <a:latin typeface="Bebas Neue Cyrillic"/>
              </a:rPr>
              <a:t>власній</a:t>
            </a:r>
            <a:r>
              <a:rPr lang="en-US" sz="3025" spc="81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25" spc="81" dirty="0" err="1" smtClean="0">
                <a:solidFill>
                  <a:srgbClr val="3D312B"/>
                </a:solidFill>
                <a:latin typeface="Bebas Neue Cyrillic"/>
              </a:rPr>
              <a:t>гордості</a:t>
            </a:r>
            <a:endParaRPr lang="uk-UA" sz="3025" spc="81" dirty="0" smtClean="0">
              <a:solidFill>
                <a:srgbClr val="3D312B"/>
              </a:solidFill>
              <a:latin typeface="Bebas Neue Cyrillic"/>
            </a:endParaRPr>
          </a:p>
          <a:p>
            <a:pPr algn="ctr">
              <a:spcBef>
                <a:spcPct val="0"/>
              </a:spcBef>
            </a:pPr>
            <a:r>
              <a:rPr lang="en-US" sz="3025" spc="81" dirty="0" smtClean="0">
                <a:solidFill>
                  <a:srgbClr val="3D312B"/>
                </a:solidFill>
                <a:latin typeface="Bebas Neue Cyrillic"/>
              </a:rPr>
              <a:t>і </a:t>
            </a:r>
            <a:r>
              <a:rPr lang="en-US" sz="3025" spc="81" dirty="0" err="1">
                <a:solidFill>
                  <a:srgbClr val="3D312B"/>
                </a:solidFill>
                <a:latin typeface="Bebas Neue Cyrillic"/>
              </a:rPr>
              <a:t>упередженнях</a:t>
            </a:r>
            <a:r>
              <a:rPr lang="en-US" sz="3025" spc="81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025" spc="81" dirty="0" err="1">
                <a:solidFill>
                  <a:srgbClr val="3D312B"/>
                </a:solidFill>
                <a:latin typeface="Bebas Neue Cyrillic"/>
              </a:rPr>
              <a:t>але</a:t>
            </a:r>
            <a:r>
              <a:rPr lang="en-US" sz="3025" spc="81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025" spc="81" dirty="0" err="1">
                <a:solidFill>
                  <a:srgbClr val="3D312B"/>
                </a:solidFill>
                <a:latin typeface="Bebas Neue Cyrillic"/>
              </a:rPr>
              <a:t>зумівши</a:t>
            </a:r>
            <a:r>
              <a:rPr lang="en-US" sz="3025" spc="81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25" spc="81" dirty="0" err="1">
                <a:solidFill>
                  <a:srgbClr val="3D312B"/>
                </a:solidFill>
                <a:latin typeface="Bebas Neue Cyrillic"/>
              </a:rPr>
              <a:t>подолати</a:t>
            </a:r>
            <a:r>
              <a:rPr lang="en-US" sz="3025" spc="81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25" spc="81" dirty="0" err="1">
                <a:solidFill>
                  <a:srgbClr val="3D312B"/>
                </a:solidFill>
                <a:latin typeface="Bebas Neue Cyrillic"/>
              </a:rPr>
              <a:t>їх</a:t>
            </a:r>
            <a:r>
              <a:rPr lang="en-US" sz="3025" spc="81" dirty="0">
                <a:solidFill>
                  <a:srgbClr val="3D312B"/>
                </a:solidFill>
                <a:latin typeface="Bebas Neue Cyrillic"/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en-US" sz="3025" spc="81" dirty="0" err="1">
                <a:solidFill>
                  <a:srgbClr val="3D312B"/>
                </a:solidFill>
                <a:latin typeface="Bebas Neue Cyrillic"/>
              </a:rPr>
              <a:t>стали</a:t>
            </a:r>
            <a:r>
              <a:rPr lang="en-US" sz="3025" spc="81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25" spc="81" dirty="0" err="1">
                <a:solidFill>
                  <a:srgbClr val="3D312B"/>
                </a:solidFill>
                <a:latin typeface="Bebas Neue Cyrillic"/>
              </a:rPr>
              <a:t>абсолютно</a:t>
            </a:r>
            <a:r>
              <a:rPr lang="en-US" sz="3025" spc="81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25" spc="81" dirty="0" err="1" smtClean="0">
                <a:solidFill>
                  <a:srgbClr val="3D312B"/>
                </a:solidFill>
                <a:latin typeface="Bebas Neue Cyrillic"/>
              </a:rPr>
              <a:t>щасливі</a:t>
            </a:r>
            <a:r>
              <a:rPr lang="uk-UA" sz="3025" spc="81" dirty="0" smtClean="0">
                <a:solidFill>
                  <a:srgbClr val="3D312B"/>
                </a:solidFill>
                <a:latin typeface="Bebas Neue Cyrillic"/>
              </a:rPr>
              <a:t>!»</a:t>
            </a:r>
            <a:endParaRPr lang="en-US" sz="3025" spc="81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47091" y="597378"/>
            <a:ext cx="8802710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sz="3600" dirty="0" err="1" smtClean="0">
                <a:solidFill>
                  <a:srgbClr val="333300"/>
                </a:solidFill>
                <a:latin typeface="Bebas Neue Cyrillic" panose="020B0604020202020204" charset="0"/>
              </a:rPr>
              <a:t>Дарсі</a:t>
            </a:r>
            <a:r>
              <a:rPr lang="ru-RU" sz="3600" dirty="0" smtClean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раптом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постає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в очах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головної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героїні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зовсім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іншою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людиною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smtClean="0">
                <a:solidFill>
                  <a:srgbClr val="333300"/>
                </a:solidFill>
                <a:latin typeface="Bebas Neue Cyrillic" panose="020B0604020202020204" charset="0"/>
              </a:rPr>
              <a:t>– доброю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,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щирою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.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Він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рятує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від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ганьби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сім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'ю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Беннетів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,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змусивши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 smtClean="0">
                <a:solidFill>
                  <a:srgbClr val="333300"/>
                </a:solidFill>
                <a:latin typeface="Bebas Neue Cyrillic" panose="020B0604020202020204" charset="0"/>
              </a:rPr>
              <a:t>вікхема</a:t>
            </a:r>
            <a:r>
              <a:rPr lang="ru-RU" sz="3600" dirty="0" smtClean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ледь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не силою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одружитися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з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дівчиною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, яку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він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 smtClean="0">
                <a:solidFill>
                  <a:srgbClr val="333300"/>
                </a:solidFill>
                <a:latin typeface="Bebas Neue Cyrillic" panose="020B0604020202020204" charset="0"/>
              </a:rPr>
              <a:t>знечестив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.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Потім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він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знову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пропонує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Ліззі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стати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його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дружиною, на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що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вона з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радістю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погоджується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.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Бінглі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зустрічається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з Джейн. Два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весілля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призначено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на один день.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Такий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фінал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роману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однієї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з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найкращих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письменниць</a:t>
            </a:r>
            <a:r>
              <a:rPr lang="ru-RU" sz="36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 smtClean="0">
                <a:solidFill>
                  <a:srgbClr val="333300"/>
                </a:solidFill>
                <a:latin typeface="Bebas Neue Cyrillic" panose="020B0604020202020204" charset="0"/>
              </a:rPr>
              <a:t>дев'ятнадцятого</a:t>
            </a:r>
            <a:r>
              <a:rPr lang="ru-RU" sz="3600" dirty="0" smtClean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600" dirty="0" err="1">
                <a:solidFill>
                  <a:srgbClr val="333300"/>
                </a:solidFill>
                <a:latin typeface="Bebas Neue Cyrillic" panose="020B0604020202020204" charset="0"/>
              </a:rPr>
              <a:t>століття</a:t>
            </a:r>
            <a:r>
              <a:rPr lang="ru-RU" sz="3600" dirty="0" smtClean="0">
                <a:solidFill>
                  <a:srgbClr val="333300"/>
                </a:solidFill>
                <a:latin typeface="Bebas Neue Cyrillic" panose="020B0604020202020204" charset="0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sz="3600" spc="97" dirty="0">
              <a:solidFill>
                <a:srgbClr val="333300"/>
              </a:solidFill>
              <a:latin typeface="Bebas Neue Cyrillic"/>
            </a:endParaRPr>
          </a:p>
        </p:txBody>
      </p:sp>
      <p:sp>
        <p:nvSpPr>
          <p:cNvPr id="10" name="Freeform 10"/>
          <p:cNvSpPr/>
          <p:nvPr/>
        </p:nvSpPr>
        <p:spPr>
          <a:xfrm rot="3612584">
            <a:off x="12987204" y="4596678"/>
            <a:ext cx="3486591" cy="8573099"/>
          </a:xfrm>
          <a:custGeom>
            <a:avLst/>
            <a:gdLst/>
            <a:ahLst/>
            <a:cxnLst/>
            <a:rect l="l" t="t" r="r" b="b"/>
            <a:pathLst>
              <a:path w="5451596" h="12043289">
                <a:moveTo>
                  <a:pt x="0" y="0"/>
                </a:moveTo>
                <a:lnTo>
                  <a:pt x="5451596" y="0"/>
                </a:lnTo>
                <a:lnTo>
                  <a:pt x="5451596" y="12043289"/>
                </a:lnTo>
                <a:lnTo>
                  <a:pt x="0" y="120432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822409" flipH="1">
            <a:off x="-264420" y="-1562697"/>
            <a:ext cx="3882544" cy="5182793"/>
          </a:xfrm>
          <a:custGeom>
            <a:avLst/>
            <a:gdLst/>
            <a:ahLst/>
            <a:cxnLst/>
            <a:rect l="l" t="t" r="r" b="b"/>
            <a:pathLst>
              <a:path w="3882544" h="5182793">
                <a:moveTo>
                  <a:pt x="3882544" y="0"/>
                </a:moveTo>
                <a:lnTo>
                  <a:pt x="0" y="0"/>
                </a:lnTo>
                <a:lnTo>
                  <a:pt x="0" y="5182794"/>
                </a:lnTo>
                <a:lnTo>
                  <a:pt x="3882544" y="5182794"/>
                </a:lnTo>
                <a:lnTo>
                  <a:pt x="3882544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9837525">
            <a:off x="11407089" y="6940601"/>
            <a:ext cx="3912288" cy="2488715"/>
          </a:xfrm>
          <a:custGeom>
            <a:avLst/>
            <a:gdLst/>
            <a:ahLst/>
            <a:cxnLst/>
            <a:rect l="l" t="t" r="r" b="b"/>
            <a:pathLst>
              <a:path w="3912288" h="2488715">
                <a:moveTo>
                  <a:pt x="0" y="0"/>
                </a:moveTo>
                <a:lnTo>
                  <a:pt x="3912288" y="0"/>
                </a:lnTo>
                <a:lnTo>
                  <a:pt x="3912288" y="2488715"/>
                </a:lnTo>
                <a:lnTo>
                  <a:pt x="0" y="2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9016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590" y="2158783"/>
            <a:ext cx="8785133" cy="3332358"/>
          </a:xfrm>
          <a:custGeom>
            <a:avLst/>
            <a:gdLst/>
            <a:ahLst/>
            <a:cxnLst/>
            <a:rect l="l" t="t" r="r" b="b"/>
            <a:pathLst>
              <a:path w="8376881" h="3109917">
                <a:moveTo>
                  <a:pt x="0" y="0"/>
                </a:moveTo>
                <a:lnTo>
                  <a:pt x="8376881" y="0"/>
                </a:lnTo>
                <a:lnTo>
                  <a:pt x="8376881" y="3109917"/>
                </a:lnTo>
                <a:lnTo>
                  <a:pt x="0" y="31099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8482" y="5717724"/>
            <a:ext cx="12339982" cy="4073976"/>
          </a:xfrm>
          <a:custGeom>
            <a:avLst/>
            <a:gdLst/>
            <a:ahLst/>
            <a:cxnLst/>
            <a:rect l="l" t="t" r="r" b="b"/>
            <a:pathLst>
              <a:path w="12339982" h="4581218">
                <a:moveTo>
                  <a:pt x="0" y="0"/>
                </a:moveTo>
                <a:lnTo>
                  <a:pt x="12339982" y="0"/>
                </a:lnTo>
                <a:lnTo>
                  <a:pt x="12339982" y="4581219"/>
                </a:lnTo>
                <a:lnTo>
                  <a:pt x="0" y="4581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10314" y="2158782"/>
            <a:ext cx="7907624" cy="3247655"/>
          </a:xfrm>
          <a:custGeom>
            <a:avLst/>
            <a:gdLst/>
            <a:ahLst/>
            <a:cxnLst/>
            <a:rect l="l" t="t" r="r" b="b"/>
            <a:pathLst>
              <a:path w="8375078" h="3109248">
                <a:moveTo>
                  <a:pt x="0" y="0"/>
                </a:moveTo>
                <a:lnTo>
                  <a:pt x="8375079" y="0"/>
                </a:lnTo>
                <a:lnTo>
                  <a:pt x="8375079" y="3109248"/>
                </a:lnTo>
                <a:lnTo>
                  <a:pt x="0" y="3109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1881" y="2892929"/>
            <a:ext cx="8232271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500" dirty="0" err="1" smtClean="0">
                <a:solidFill>
                  <a:srgbClr val="3D312B"/>
                </a:solidFill>
                <a:latin typeface="Bebas Neue Cyrillic"/>
              </a:rPr>
              <a:t>кохання</a:t>
            </a:r>
            <a:r>
              <a:rPr lang="ru-RU" sz="3500" dirty="0" smtClean="0">
                <a:solidFill>
                  <a:srgbClr val="3D312B"/>
                </a:solidFill>
                <a:latin typeface="Bebas Neue Cyrillic"/>
              </a:rPr>
              <a:t>, яке </a:t>
            </a:r>
            <a:r>
              <a:rPr lang="ru-RU" sz="3500" dirty="0" err="1" smtClean="0">
                <a:solidFill>
                  <a:srgbClr val="3D312B"/>
                </a:solidFill>
                <a:latin typeface="Bebas Neue Cyrillic"/>
              </a:rPr>
              <a:t>здатне</a:t>
            </a:r>
            <a:r>
              <a:rPr lang="ru-RU" sz="3500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ru-RU" sz="3500" dirty="0">
                <a:solidFill>
                  <a:srgbClr val="3D312B"/>
                </a:solidFill>
                <a:latin typeface="Bebas Neue Cyrillic"/>
              </a:rPr>
              <a:t>кардинально </a:t>
            </a:r>
            <a:r>
              <a:rPr lang="ru-RU" sz="3500" dirty="0" err="1">
                <a:solidFill>
                  <a:srgbClr val="3D312B"/>
                </a:solidFill>
                <a:latin typeface="Bebas Neue Cyrillic"/>
              </a:rPr>
              <a:t>змінити</a:t>
            </a:r>
            <a:r>
              <a:rPr lang="ru-RU" sz="3500" dirty="0">
                <a:solidFill>
                  <a:srgbClr val="3D312B"/>
                </a:solidFill>
                <a:latin typeface="Bebas Neue Cyrillic"/>
              </a:rPr>
              <a:t> погляди та </a:t>
            </a:r>
            <a:r>
              <a:rPr lang="ru-RU" sz="3500" dirty="0" err="1">
                <a:solidFill>
                  <a:srgbClr val="3D312B"/>
                </a:solidFill>
                <a:latin typeface="Bebas Neue Cyrillic"/>
              </a:rPr>
              <a:t>поведінку</a:t>
            </a:r>
            <a:r>
              <a:rPr lang="ru-RU" sz="3500" dirty="0">
                <a:solidFill>
                  <a:srgbClr val="3D312B"/>
                </a:solidFill>
                <a:latin typeface="Bebas Neue Cyrillic"/>
              </a:rPr>
              <a:t> будь-</a:t>
            </a:r>
            <a:r>
              <a:rPr lang="ru-RU" sz="3500" dirty="0" err="1">
                <a:solidFill>
                  <a:srgbClr val="3D312B"/>
                </a:solidFill>
                <a:latin typeface="Bebas Neue Cyrillic"/>
              </a:rPr>
              <a:t>якої</a:t>
            </a:r>
            <a:r>
              <a:rPr lang="ru-RU" sz="35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ru-RU" sz="3500" dirty="0" err="1" smtClean="0">
                <a:solidFill>
                  <a:srgbClr val="3D312B"/>
                </a:solidFill>
                <a:latin typeface="Bebas Neue Cyrillic"/>
              </a:rPr>
              <a:t>людини</a:t>
            </a:r>
            <a:r>
              <a:rPr lang="ru-RU" sz="3500" dirty="0" smtClean="0">
                <a:solidFill>
                  <a:srgbClr val="3D312B"/>
                </a:solidFill>
                <a:latin typeface="Bebas Neue Cyrillic"/>
              </a:rPr>
              <a:t>, і як </a:t>
            </a:r>
            <a:r>
              <a:rPr lang="ru-RU" sz="3500" dirty="0" err="1">
                <a:solidFill>
                  <a:srgbClr val="3D312B"/>
                </a:solidFill>
                <a:latin typeface="Bebas Neue Cyrillic"/>
              </a:rPr>
              <a:t>важливо</a:t>
            </a:r>
            <a:r>
              <a:rPr lang="ru-RU" sz="35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ru-RU" sz="3500" dirty="0" err="1">
                <a:solidFill>
                  <a:srgbClr val="3D312B"/>
                </a:solidFill>
                <a:latin typeface="Bebas Neue Cyrillic"/>
              </a:rPr>
              <a:t>виходити</a:t>
            </a:r>
            <a:r>
              <a:rPr lang="ru-RU" sz="35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ru-RU" sz="3500" dirty="0" err="1">
                <a:solidFill>
                  <a:srgbClr val="3D312B"/>
                </a:solidFill>
                <a:latin typeface="Bebas Neue Cyrillic"/>
              </a:rPr>
              <a:t>заміж</a:t>
            </a:r>
            <a:r>
              <a:rPr lang="ru-RU" sz="3500" dirty="0">
                <a:solidFill>
                  <a:srgbClr val="3D312B"/>
                </a:solidFill>
                <a:latin typeface="Bebas Neue Cyrillic"/>
              </a:rPr>
              <a:t> та </a:t>
            </a:r>
            <a:r>
              <a:rPr lang="ru-RU" sz="3500" dirty="0" err="1">
                <a:solidFill>
                  <a:srgbClr val="3D312B"/>
                </a:solidFill>
                <a:latin typeface="Bebas Neue Cyrillic"/>
              </a:rPr>
              <a:t>одружуватися</a:t>
            </a:r>
            <a:r>
              <a:rPr lang="ru-RU" sz="3500" dirty="0">
                <a:solidFill>
                  <a:srgbClr val="3D312B"/>
                </a:solidFill>
                <a:latin typeface="Bebas Neue Cyrillic"/>
              </a:rPr>
              <a:t> по </a:t>
            </a:r>
            <a:r>
              <a:rPr lang="ru-RU" sz="3500" dirty="0" err="1">
                <a:solidFill>
                  <a:srgbClr val="3D312B"/>
                </a:solidFill>
                <a:latin typeface="Bebas Neue Cyrillic"/>
              </a:rPr>
              <a:t>любові</a:t>
            </a:r>
            <a:r>
              <a:rPr lang="ru-RU" sz="3500" dirty="0">
                <a:solidFill>
                  <a:srgbClr val="3D312B"/>
                </a:solidFill>
                <a:latin typeface="Bebas Neue Cyrillic"/>
              </a:rPr>
              <a:t>.</a:t>
            </a:r>
            <a:endParaRPr lang="en-US" sz="3500" dirty="0">
              <a:solidFill>
                <a:srgbClr val="3D312B"/>
              </a:solidFill>
              <a:latin typeface="Bebas Neue Cyrillic"/>
            </a:endParaRPr>
          </a:p>
          <a:p>
            <a:pPr algn="just"/>
            <a:endParaRPr lang="en-US" sz="3500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93863" y="6016921"/>
            <a:ext cx="11649219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ru-RU" sz="3500" dirty="0" smtClean="0">
                <a:solidFill>
                  <a:srgbClr val="333300"/>
                </a:solidFill>
                <a:latin typeface="Bebas Neue Cyrillic" panose="020B0604020202020204" charset="0"/>
              </a:rPr>
              <a:t>Через 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призму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історій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головних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героїв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, Джейн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Остін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показує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,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наскільки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важливо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вибирати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 smtClean="0">
                <a:solidFill>
                  <a:srgbClr val="333300"/>
                </a:solidFill>
                <a:latin typeface="Bebas Neue Cyrillic" panose="020B0604020202020204" charset="0"/>
              </a:rPr>
              <a:t>щире</a:t>
            </a:r>
            <a:r>
              <a:rPr lang="ru-RU" sz="3500" dirty="0" smtClean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 smtClean="0">
                <a:solidFill>
                  <a:srgbClr val="333300"/>
                </a:solidFill>
                <a:latin typeface="Bebas Neue Cyrillic" panose="020B0604020202020204" charset="0"/>
              </a:rPr>
              <a:t>кохання</a:t>
            </a:r>
            <a:r>
              <a:rPr lang="ru-RU" sz="3500" dirty="0" smtClean="0">
                <a:solidFill>
                  <a:srgbClr val="333300"/>
                </a:solidFill>
                <a:latin typeface="Bebas Neue Cyrillic" panose="020B0604020202020204" charset="0"/>
              </a:rPr>
              <a:t>, 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а не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фінансове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благополуччя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. Вона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відкрито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говорить,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що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не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можна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приховувати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свої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почуття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,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навіть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через те,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що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ви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боїтеся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бути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незрозумілими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або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покинутими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, а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тим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паче, не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можна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відмовляти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від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любові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 через </a:t>
            </a:r>
            <a:r>
              <a:rPr lang="ru-RU" sz="3500" dirty="0" err="1">
                <a:solidFill>
                  <a:srgbClr val="333300"/>
                </a:solidFill>
                <a:latin typeface="Bebas Neue Cyrillic" panose="020B0604020202020204" charset="0"/>
              </a:rPr>
              <a:t>гординю</a:t>
            </a:r>
            <a:r>
              <a:rPr lang="ru-RU" sz="3500" dirty="0">
                <a:solidFill>
                  <a:srgbClr val="333300"/>
                </a:solidFill>
                <a:latin typeface="Bebas Neue Cyrillic" panose="020B0604020202020204" charset="0"/>
              </a:rPr>
              <a:t>.</a:t>
            </a:r>
            <a:endParaRPr lang="en-US" sz="3500" dirty="0">
              <a:solidFill>
                <a:srgbClr val="333300"/>
              </a:solidFill>
              <a:latin typeface="Bebas Neue Cyrillic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754216" y="2922315"/>
            <a:ext cx="7357081" cy="1615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Ніякі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людські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забобони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мають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значення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коли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мова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йде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про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справжні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щирі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499" dirty="0" err="1">
                <a:solidFill>
                  <a:srgbClr val="3D312B"/>
                </a:solidFill>
                <a:latin typeface="Bebas Neue Cyrillic"/>
              </a:rPr>
              <a:t>почуття</a:t>
            </a:r>
            <a:r>
              <a:rPr lang="en-US" sz="3499" dirty="0">
                <a:solidFill>
                  <a:srgbClr val="3D312B"/>
                </a:solidFill>
                <a:latin typeface="Bebas Neue Cyrillic"/>
              </a:rPr>
              <a:t>. </a:t>
            </a:r>
          </a:p>
          <a:p>
            <a:endParaRPr lang="en-US" sz="3499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678688" y="2246319"/>
            <a:ext cx="6561146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493E2B"/>
                </a:solidFill>
                <a:latin typeface="Boldesqo Serif Inline"/>
              </a:rPr>
              <a:t>Тема</a:t>
            </a:r>
            <a:endParaRPr lang="en-US" sz="3300" dirty="0">
              <a:solidFill>
                <a:srgbClr val="493E2B"/>
              </a:solidFill>
              <a:latin typeface="Boldesqo Serif Inlin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064465" y="2246319"/>
            <a:ext cx="6561146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493E2B"/>
                </a:solidFill>
                <a:latin typeface="Boldesqo Serif Inline"/>
              </a:rPr>
              <a:t>Ідея</a:t>
            </a:r>
            <a:endParaRPr lang="en-US" sz="3300" dirty="0">
              <a:solidFill>
                <a:srgbClr val="493E2B"/>
              </a:solidFill>
              <a:latin typeface="Boldesqo Serif Inlin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888464" y="-1770577"/>
            <a:ext cx="5622580" cy="12616667"/>
          </a:xfrm>
          <a:custGeom>
            <a:avLst/>
            <a:gdLst/>
            <a:ahLst/>
            <a:cxnLst/>
            <a:rect l="l" t="t" r="r" b="b"/>
            <a:pathLst>
              <a:path w="5451596" h="12043289">
                <a:moveTo>
                  <a:pt x="0" y="0"/>
                </a:moveTo>
                <a:lnTo>
                  <a:pt x="5451596" y="0"/>
                </a:lnTo>
                <a:lnTo>
                  <a:pt x="5451596" y="12043289"/>
                </a:lnTo>
                <a:lnTo>
                  <a:pt x="0" y="12043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966" flipH="1">
            <a:off x="14327249" y="5409629"/>
            <a:ext cx="3882544" cy="5182793"/>
          </a:xfrm>
          <a:custGeom>
            <a:avLst/>
            <a:gdLst/>
            <a:ahLst/>
            <a:cxnLst/>
            <a:rect l="l" t="t" r="r" b="b"/>
            <a:pathLst>
              <a:path w="3882544" h="5182793">
                <a:moveTo>
                  <a:pt x="3882544" y="0"/>
                </a:moveTo>
                <a:lnTo>
                  <a:pt x="0" y="0"/>
                </a:lnTo>
                <a:lnTo>
                  <a:pt x="0" y="5182793"/>
                </a:lnTo>
                <a:lnTo>
                  <a:pt x="3882544" y="5182793"/>
                </a:lnTo>
                <a:lnTo>
                  <a:pt x="388254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204554">
            <a:off x="420200" y="-29478"/>
            <a:ext cx="4450964" cy="2831382"/>
          </a:xfrm>
          <a:custGeom>
            <a:avLst/>
            <a:gdLst/>
            <a:ahLst/>
            <a:cxnLst/>
            <a:rect l="l" t="t" r="r" b="b"/>
            <a:pathLst>
              <a:path w="4450964" h="2831382">
                <a:moveTo>
                  <a:pt x="0" y="0"/>
                </a:moveTo>
                <a:lnTo>
                  <a:pt x="4450964" y="0"/>
                </a:lnTo>
                <a:lnTo>
                  <a:pt x="4450964" y="2831381"/>
                </a:lnTo>
                <a:lnTo>
                  <a:pt x="0" y="28313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016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3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0422" y="531546"/>
            <a:ext cx="1769517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1"/>
              </a:lnSpc>
            </a:pPr>
            <a:r>
              <a:rPr lang="en-US" sz="5501" dirty="0" err="1">
                <a:solidFill>
                  <a:srgbClr val="FFFFFF"/>
                </a:solidFill>
                <a:latin typeface="Boldesqo Serif Inline"/>
              </a:rPr>
              <a:t>Проблематика</a:t>
            </a:r>
            <a:r>
              <a:rPr lang="en-US" sz="5501" dirty="0">
                <a:solidFill>
                  <a:srgbClr val="FFFFFF"/>
                </a:solidFill>
                <a:latin typeface="Boldesqo Serif Inline"/>
              </a:rPr>
              <a:t> </a:t>
            </a:r>
            <a:r>
              <a:rPr lang="en-US" sz="5501" dirty="0" err="1">
                <a:solidFill>
                  <a:srgbClr val="FFFFFF"/>
                </a:solidFill>
                <a:latin typeface="Boldesqo Serif Inline"/>
              </a:rPr>
              <a:t>роману</a:t>
            </a:r>
            <a:endParaRPr lang="en-US" sz="5501" dirty="0">
              <a:solidFill>
                <a:srgbClr val="FFFFFF"/>
              </a:solidFill>
              <a:latin typeface="Boldesqo Serif Inline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0210798" y="1562100"/>
            <a:ext cx="7619999" cy="5638800"/>
          </a:xfrm>
          <a:custGeom>
            <a:avLst/>
            <a:gdLst/>
            <a:ahLst/>
            <a:cxnLst/>
            <a:rect l="l" t="t" r="r" b="b"/>
            <a:pathLst>
              <a:path w="7772757" h="6208696">
                <a:moveTo>
                  <a:pt x="7772757" y="0"/>
                </a:moveTo>
                <a:lnTo>
                  <a:pt x="0" y="0"/>
                </a:lnTo>
                <a:lnTo>
                  <a:pt x="0" y="6208697"/>
                </a:lnTo>
                <a:lnTo>
                  <a:pt x="7772757" y="6208697"/>
                </a:lnTo>
                <a:lnTo>
                  <a:pt x="7772757" y="0"/>
                </a:lnTo>
                <a:close/>
              </a:path>
            </a:pathLst>
          </a:custGeom>
          <a:blipFill>
            <a:blip r:embed="rId4"/>
            <a:stretch>
              <a:fillRect l="-28119" t="-43223" r="-1851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380818" y="1739178"/>
            <a:ext cx="7243525" cy="3739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Роль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місце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жінки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суспільстві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самому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порядку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буття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гендерна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рівність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правах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Особистість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соціальне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становище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кохання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шлюб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стереотипи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іх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вплив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людину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гордість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упередження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сімейні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принципи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репутація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виховання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родині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вибір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життєвого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700" spc="72" dirty="0" err="1">
                <a:solidFill>
                  <a:srgbClr val="3D312B"/>
                </a:solidFill>
                <a:latin typeface="Bebas Neue Cyrillic"/>
              </a:rPr>
              <a:t>шляху</a:t>
            </a:r>
            <a:r>
              <a:rPr lang="en-US" sz="2700" spc="72" dirty="0">
                <a:solidFill>
                  <a:srgbClr val="3D312B"/>
                </a:solidFill>
                <a:latin typeface="Bebas Neue Cyrillic"/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294" y="2552700"/>
            <a:ext cx="11943224" cy="769973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67191" flipH="1">
            <a:off x="11493201" y="4267907"/>
            <a:ext cx="5708952" cy="7137999"/>
          </a:xfrm>
          <a:custGeom>
            <a:avLst/>
            <a:gdLst/>
            <a:ahLst/>
            <a:cxnLst/>
            <a:rect l="l" t="t" r="r" b="b"/>
            <a:pathLst>
              <a:path w="3962458" h="5289470">
                <a:moveTo>
                  <a:pt x="3962458" y="0"/>
                </a:moveTo>
                <a:lnTo>
                  <a:pt x="0" y="0"/>
                </a:lnTo>
                <a:lnTo>
                  <a:pt x="0" y="5289470"/>
                </a:lnTo>
                <a:lnTo>
                  <a:pt x="3962458" y="5289470"/>
                </a:lnTo>
                <a:lnTo>
                  <a:pt x="396245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11"/>
          <p:cNvSpPr/>
          <p:nvPr/>
        </p:nvSpPr>
        <p:spPr>
          <a:xfrm rot="5171859" flipH="1">
            <a:off x="159406" y="509109"/>
            <a:ext cx="3489065" cy="4793257"/>
          </a:xfrm>
          <a:custGeom>
            <a:avLst/>
            <a:gdLst/>
            <a:ahLst/>
            <a:cxnLst/>
            <a:rect l="l" t="t" r="r" b="b"/>
            <a:pathLst>
              <a:path w="3882544" h="5182793">
                <a:moveTo>
                  <a:pt x="3882544" y="0"/>
                </a:moveTo>
                <a:lnTo>
                  <a:pt x="0" y="0"/>
                </a:lnTo>
                <a:lnTo>
                  <a:pt x="0" y="5182794"/>
                </a:lnTo>
                <a:lnTo>
                  <a:pt x="3882544" y="5182794"/>
                </a:lnTo>
                <a:lnTo>
                  <a:pt x="388254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2"/>
          <p:cNvSpPr/>
          <p:nvPr/>
        </p:nvSpPr>
        <p:spPr>
          <a:xfrm rot="21203691">
            <a:off x="4625950" y="1600518"/>
            <a:ext cx="3912288" cy="2488715"/>
          </a:xfrm>
          <a:custGeom>
            <a:avLst/>
            <a:gdLst/>
            <a:ahLst/>
            <a:cxnLst/>
            <a:rect l="l" t="t" r="r" b="b"/>
            <a:pathLst>
              <a:path w="3912288" h="2488715">
                <a:moveTo>
                  <a:pt x="0" y="0"/>
                </a:moveTo>
                <a:lnTo>
                  <a:pt x="3912288" y="0"/>
                </a:lnTo>
                <a:lnTo>
                  <a:pt x="3912288" y="2488715"/>
                </a:lnTo>
                <a:lnTo>
                  <a:pt x="0" y="2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016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rot="198258">
            <a:off x="-2229763" y="2023907"/>
            <a:ext cx="22552668" cy="18013944"/>
          </a:xfrm>
          <a:custGeom>
            <a:avLst/>
            <a:gdLst/>
            <a:ahLst/>
            <a:cxnLst/>
            <a:rect l="l" t="t" r="r" b="b"/>
            <a:pathLst>
              <a:path w="22552668" h="18013944">
                <a:moveTo>
                  <a:pt x="0" y="0"/>
                </a:moveTo>
                <a:lnTo>
                  <a:pt x="22552668" y="0"/>
                </a:lnTo>
                <a:lnTo>
                  <a:pt x="22552668" y="18013944"/>
                </a:lnTo>
                <a:lnTo>
                  <a:pt x="0" y="18013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61253">
            <a:off x="-1654672" y="-16465018"/>
            <a:ext cx="22552668" cy="18013944"/>
          </a:xfrm>
          <a:custGeom>
            <a:avLst/>
            <a:gdLst/>
            <a:ahLst/>
            <a:cxnLst/>
            <a:rect l="l" t="t" r="r" b="b"/>
            <a:pathLst>
              <a:path w="22552668" h="18013944">
                <a:moveTo>
                  <a:pt x="0" y="0"/>
                </a:moveTo>
                <a:lnTo>
                  <a:pt x="22552668" y="0"/>
                </a:lnTo>
                <a:lnTo>
                  <a:pt x="22552668" y="18013944"/>
                </a:lnTo>
                <a:lnTo>
                  <a:pt x="0" y="18013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07457">
            <a:off x="16116854" y="266599"/>
            <a:ext cx="3368842" cy="4719919"/>
          </a:xfrm>
          <a:custGeom>
            <a:avLst/>
            <a:gdLst/>
            <a:ahLst/>
            <a:cxnLst/>
            <a:rect l="l" t="t" r="r" b="b"/>
            <a:pathLst>
              <a:path w="3368842" h="4719919">
                <a:moveTo>
                  <a:pt x="0" y="0"/>
                </a:moveTo>
                <a:lnTo>
                  <a:pt x="3368842" y="0"/>
                </a:lnTo>
                <a:lnTo>
                  <a:pt x="3368842" y="4719919"/>
                </a:lnTo>
                <a:lnTo>
                  <a:pt x="0" y="47199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79237" y="1023895"/>
            <a:ext cx="13534668" cy="119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5"/>
              </a:lnSpc>
              <a:spcBef>
                <a:spcPct val="0"/>
              </a:spcBef>
            </a:pPr>
            <a:r>
              <a:rPr lang="uk-UA" sz="4000" dirty="0" smtClean="0">
                <a:solidFill>
                  <a:srgbClr val="FFFFFF"/>
                </a:solidFill>
                <a:latin typeface="Boldesqo Serif Inline"/>
              </a:rPr>
              <a:t>Головні причини популярності роману</a:t>
            </a:r>
            <a:endParaRPr lang="en-US" sz="4000" dirty="0">
              <a:solidFill>
                <a:srgbClr val="FFFFFF"/>
              </a:solidFill>
              <a:latin typeface="Boldesqo Serif Inline"/>
            </a:endParaRPr>
          </a:p>
        </p:txBody>
      </p:sp>
      <p:sp>
        <p:nvSpPr>
          <p:cNvPr id="11" name="Freeform 4"/>
          <p:cNvSpPr/>
          <p:nvPr/>
        </p:nvSpPr>
        <p:spPr>
          <a:xfrm>
            <a:off x="857389" y="3783963"/>
            <a:ext cx="13039916" cy="6503037"/>
          </a:xfrm>
          <a:custGeom>
            <a:avLst/>
            <a:gdLst/>
            <a:ahLst/>
            <a:cxnLst/>
            <a:rect l="l" t="t" r="r" b="b"/>
            <a:pathLst>
              <a:path w="12339982" h="4581218">
                <a:moveTo>
                  <a:pt x="0" y="0"/>
                </a:moveTo>
                <a:lnTo>
                  <a:pt x="12339982" y="0"/>
                </a:lnTo>
                <a:lnTo>
                  <a:pt x="12339982" y="4581219"/>
                </a:lnTo>
                <a:lnTo>
                  <a:pt x="0" y="4581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51200">
            <a:off x="-997318" y="-783219"/>
            <a:ext cx="2898797" cy="7607875"/>
          </a:xfrm>
          <a:custGeom>
            <a:avLst/>
            <a:gdLst/>
            <a:ahLst/>
            <a:cxnLst/>
            <a:rect l="l" t="t" r="r" b="b"/>
            <a:pathLst>
              <a:path w="3219344" h="7948997">
                <a:moveTo>
                  <a:pt x="0" y="0"/>
                </a:moveTo>
                <a:lnTo>
                  <a:pt x="3219344" y="0"/>
                </a:lnTo>
                <a:lnTo>
                  <a:pt x="3219344" y="7948998"/>
                </a:lnTo>
                <a:lnTo>
                  <a:pt x="0" y="79489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26321" y="4289266"/>
            <a:ext cx="1208213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srgbClr val="493E2B"/>
                </a:solidFill>
                <a:latin typeface="Bebas Neue Cyrillic"/>
              </a:rPr>
              <a:t>«</a:t>
            </a:r>
            <a:r>
              <a:rPr lang="ru-RU" sz="2400" dirty="0" err="1" smtClean="0">
                <a:solidFill>
                  <a:srgbClr val="493E2B"/>
                </a:solidFill>
                <a:latin typeface="Bebas Neue Cyrillic"/>
              </a:rPr>
              <a:t>Гордість</a:t>
            </a:r>
            <a:r>
              <a:rPr lang="ru-RU" sz="2400" dirty="0" smtClean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та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упередження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» буквально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наскрізь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просякнутий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цікавими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думками та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справжніми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емоціями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.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Кожен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вчинок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головних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героїв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немов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окутаний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тонкою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ниткою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моралі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вказуючи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на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правильність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або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неправильність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їх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вчинків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рішень</a:t>
            </a:r>
            <a:r>
              <a:rPr lang="ru-RU" sz="2400" dirty="0" smtClean="0">
                <a:solidFill>
                  <a:srgbClr val="493E2B"/>
                </a:solidFill>
                <a:latin typeface="Bebas Neue Cyrillic"/>
              </a:rPr>
              <a:t>.</a:t>
            </a:r>
            <a:endParaRPr lang="ru-RU" sz="2400" dirty="0">
              <a:solidFill>
                <a:srgbClr val="493E2B"/>
              </a:solidFill>
              <a:latin typeface="Bebas Neue Cyrillic"/>
            </a:endParaRPr>
          </a:p>
          <a:p>
            <a:pPr algn="ctr">
              <a:spcBef>
                <a:spcPct val="0"/>
              </a:spcBef>
            </a:pP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Авторка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спробувала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донести до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читача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що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всі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людські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забобони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не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мають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значення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коли справа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стосується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справжнього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кохання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. На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прикладі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головних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героїв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вона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показує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що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якщо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відкинути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гордість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упередження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також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залишити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всі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забобони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то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емоції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почуття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візьмуть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верх, а люди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зможуть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бути абсолютно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щасливі</a:t>
            </a:r>
            <a:r>
              <a:rPr lang="ru-RU" sz="2400" dirty="0" smtClean="0">
                <a:solidFill>
                  <a:srgbClr val="493E2B"/>
                </a:solidFill>
                <a:latin typeface="Bebas Neue Cyrillic"/>
              </a:rPr>
              <a:t>.</a:t>
            </a:r>
            <a:endParaRPr lang="ru-RU" sz="2400" dirty="0">
              <a:solidFill>
                <a:srgbClr val="493E2B"/>
              </a:solidFill>
              <a:latin typeface="Bebas Neue Cyrillic"/>
            </a:endParaRPr>
          </a:p>
          <a:p>
            <a:pPr algn="ctr">
              <a:spcBef>
                <a:spcPct val="0"/>
              </a:spcBef>
            </a:pP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Більш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того, Джейн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Остін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змогла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показати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наскільки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важливо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мати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почуття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власної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гідності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знати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собі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ціну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бути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вільною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від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жадібності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впливу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з боку.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Зобразивши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незалежну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доброчесну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героїню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,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письменниця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змогла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піднести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урок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кожній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читачці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змусила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задуматись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про те,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що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повинно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стояти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на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першому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місці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для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кожної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дівчини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–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справжні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почуття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та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любов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або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поліпшення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соціального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статусу</a:t>
            </a:r>
            <a:r>
              <a:rPr lang="ru-RU" sz="2400" dirty="0" smtClean="0">
                <a:solidFill>
                  <a:srgbClr val="493E2B"/>
                </a:solidFill>
                <a:latin typeface="Bebas Neue Cyrillic"/>
              </a:rPr>
              <a:t>.</a:t>
            </a:r>
            <a:endParaRPr lang="ru-RU" sz="2400" dirty="0">
              <a:solidFill>
                <a:srgbClr val="493E2B"/>
              </a:solidFill>
              <a:latin typeface="Bebas Neue Cyrillic"/>
            </a:endParaRPr>
          </a:p>
          <a:p>
            <a:pPr algn="ctr">
              <a:spcBef>
                <a:spcPct val="0"/>
              </a:spcBef>
            </a:pP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Саме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розглянуті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в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романі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теми, і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роблять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його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таким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популярним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вже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більше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 200 </a:t>
            </a:r>
            <a:r>
              <a:rPr lang="ru-RU" sz="2400" dirty="0" err="1">
                <a:solidFill>
                  <a:srgbClr val="493E2B"/>
                </a:solidFill>
                <a:latin typeface="Bebas Neue Cyrillic"/>
              </a:rPr>
              <a:t>років</a:t>
            </a:r>
            <a:r>
              <a:rPr lang="ru-RU" sz="2400" dirty="0">
                <a:solidFill>
                  <a:srgbClr val="493E2B"/>
                </a:solidFill>
                <a:latin typeface="Bebas Neue Cyrillic"/>
              </a:rPr>
              <a:t>.</a:t>
            </a:r>
            <a:endParaRPr lang="en-US" sz="2400" dirty="0">
              <a:solidFill>
                <a:srgbClr val="493E2B"/>
              </a:solidFill>
              <a:latin typeface="Bebas Neue Cyrillic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861506" y="3154436"/>
            <a:ext cx="11156663" cy="7303345"/>
          </a:xfrm>
          <a:custGeom>
            <a:avLst/>
            <a:gdLst/>
            <a:ahLst/>
            <a:cxnLst/>
            <a:rect l="l" t="t" r="r" b="b"/>
            <a:pathLst>
              <a:path w="10162103" h="6673871">
                <a:moveTo>
                  <a:pt x="0" y="0"/>
                </a:moveTo>
                <a:lnTo>
                  <a:pt x="10162103" y="0"/>
                </a:lnTo>
                <a:lnTo>
                  <a:pt x="10162103" y="6673871"/>
                </a:lnTo>
                <a:lnTo>
                  <a:pt x="0" y="66738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1690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36811" y="891275"/>
            <a:ext cx="8356888" cy="8187798"/>
          </a:xfrm>
          <a:custGeom>
            <a:avLst/>
            <a:gdLst/>
            <a:ahLst/>
            <a:cxnLst/>
            <a:rect l="l" t="t" r="r" b="b"/>
            <a:pathLst>
              <a:path w="8356888" h="8851554">
                <a:moveTo>
                  <a:pt x="0" y="0"/>
                </a:moveTo>
                <a:lnTo>
                  <a:pt x="8356887" y="0"/>
                </a:lnTo>
                <a:lnTo>
                  <a:pt x="8356887" y="8851554"/>
                </a:lnTo>
                <a:lnTo>
                  <a:pt x="0" y="8851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64" r="-226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39350" y="1616032"/>
            <a:ext cx="7587731" cy="5609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uk-UA" sz="2800" spc="112" dirty="0" smtClean="0">
                <a:solidFill>
                  <a:srgbClr val="493E2B"/>
                </a:solidFill>
                <a:latin typeface="Boldesqo Serif Inline"/>
              </a:rPr>
              <a:t>он</a:t>
            </a:r>
            <a:r>
              <a:rPr lang="ru-RU" sz="2800" spc="112" dirty="0" err="1" smtClean="0">
                <a:solidFill>
                  <a:srgbClr val="493E2B"/>
                </a:solidFill>
                <a:latin typeface="Boldesqo Serif Inline"/>
              </a:rPr>
              <a:t>лайн</a:t>
            </a:r>
            <a:r>
              <a:rPr lang="ru-RU" sz="2800" spc="112" dirty="0" smtClean="0">
                <a:solidFill>
                  <a:srgbClr val="493E2B"/>
                </a:solidFill>
                <a:latin typeface="Boldesqo Serif Inline"/>
              </a:rPr>
              <a:t>-тест </a:t>
            </a:r>
          </a:p>
          <a:p>
            <a:pPr lvl="0" algn="ctr"/>
            <a:r>
              <a:rPr lang="ru-RU" sz="2800" spc="112" dirty="0" smtClean="0">
                <a:solidFill>
                  <a:srgbClr val="493E2B"/>
                </a:solidFill>
                <a:latin typeface="Boldesqo Serif Inline"/>
              </a:rPr>
              <a:t>до </a:t>
            </a:r>
            <a:r>
              <a:rPr lang="ru-RU" sz="2800" spc="112" dirty="0" err="1">
                <a:solidFill>
                  <a:srgbClr val="493E2B"/>
                </a:solidFill>
                <a:latin typeface="Boldesqo Serif Inline"/>
              </a:rPr>
              <a:t>твору</a:t>
            </a:r>
            <a:r>
              <a:rPr lang="ru-RU" sz="2800" spc="112" dirty="0">
                <a:solidFill>
                  <a:srgbClr val="493E2B"/>
                </a:solidFill>
                <a:latin typeface="Boldesqo Serif Inline"/>
              </a:rPr>
              <a:t> Джейн </a:t>
            </a:r>
            <a:r>
              <a:rPr lang="ru-RU" sz="2800" spc="112" dirty="0" err="1">
                <a:solidFill>
                  <a:srgbClr val="493E2B"/>
                </a:solidFill>
                <a:latin typeface="Boldesqo Serif Inline"/>
              </a:rPr>
              <a:t>Остін</a:t>
            </a:r>
            <a:r>
              <a:rPr lang="ru-RU" sz="2800" spc="112" dirty="0">
                <a:solidFill>
                  <a:srgbClr val="493E2B"/>
                </a:solidFill>
                <a:latin typeface="Boldesqo Serif Inline"/>
              </a:rPr>
              <a:t> «</a:t>
            </a:r>
            <a:r>
              <a:rPr lang="ru-RU" sz="2800" spc="112" dirty="0" err="1">
                <a:solidFill>
                  <a:srgbClr val="493E2B"/>
                </a:solidFill>
                <a:latin typeface="Boldesqo Serif Inline"/>
              </a:rPr>
              <a:t>Гордість</a:t>
            </a:r>
            <a:r>
              <a:rPr lang="ru-RU" sz="2800" spc="112" dirty="0">
                <a:solidFill>
                  <a:srgbClr val="493E2B"/>
                </a:solidFill>
                <a:latin typeface="Boldesqo Serif Inline"/>
              </a:rPr>
              <a:t> </a:t>
            </a:r>
            <a:r>
              <a:rPr lang="ru-RU" sz="2800" spc="112" dirty="0" smtClean="0">
                <a:solidFill>
                  <a:srgbClr val="493E2B"/>
                </a:solidFill>
                <a:latin typeface="Boldesqo Serif Inline"/>
              </a:rPr>
              <a:t>та </a:t>
            </a:r>
            <a:r>
              <a:rPr lang="ru-RU" sz="2800" spc="112" dirty="0" err="1">
                <a:solidFill>
                  <a:srgbClr val="493E2B"/>
                </a:solidFill>
                <a:latin typeface="Boldesqo Serif Inline"/>
              </a:rPr>
              <a:t>упередження</a:t>
            </a:r>
            <a:r>
              <a:rPr lang="ru-RU" sz="2800" spc="112" dirty="0" smtClean="0">
                <a:solidFill>
                  <a:srgbClr val="493E2B"/>
                </a:solidFill>
                <a:latin typeface="Boldesqo Serif Inline"/>
              </a:rPr>
              <a:t>»</a:t>
            </a:r>
          </a:p>
          <a:p>
            <a:pPr lvl="0" algn="ctr">
              <a:lnSpc>
                <a:spcPts val="5311"/>
              </a:lnSpc>
            </a:pPr>
            <a:endParaRPr lang="ru-RU" sz="2800" spc="112" dirty="0" smtClean="0">
              <a:solidFill>
                <a:srgbClr val="493E2B"/>
              </a:solidFill>
              <a:latin typeface="Boldesqo Serif Inline"/>
            </a:endParaRPr>
          </a:p>
          <a:p>
            <a:pPr lvl="0" algn="ctr"/>
            <a:r>
              <a:rPr lang="en-US" sz="2400" spc="112" dirty="0">
                <a:solidFill>
                  <a:srgbClr val="493E2B"/>
                </a:solidFill>
                <a:latin typeface="Boldesqo Serif Inline"/>
                <a:hlinkClick r:id="rId5"/>
              </a:rPr>
              <a:t>https://mamabook.com.ua/onlinetest/onlayn-test-do-tvoru-dzheyn-ostin-gordist-i-uperedzhennya</a:t>
            </a:r>
            <a:r>
              <a:rPr lang="en-US" sz="2400" spc="112" dirty="0" smtClean="0">
                <a:solidFill>
                  <a:srgbClr val="493E2B"/>
                </a:solidFill>
                <a:latin typeface="Boldesqo Serif Inline"/>
                <a:hlinkClick r:id="rId5"/>
              </a:rPr>
              <a:t>/</a:t>
            </a:r>
            <a:endParaRPr lang="uk-UA" sz="2400" spc="112" dirty="0" smtClean="0">
              <a:solidFill>
                <a:srgbClr val="493E2B"/>
              </a:solidFill>
              <a:latin typeface="Boldesqo Serif Inline"/>
            </a:endParaRPr>
          </a:p>
          <a:p>
            <a:pPr lvl="0" algn="ctr">
              <a:lnSpc>
                <a:spcPts val="5311"/>
              </a:lnSpc>
            </a:pPr>
            <a:endParaRPr lang="ru-RU" sz="2800" spc="112" dirty="0">
              <a:solidFill>
                <a:srgbClr val="493E2B"/>
              </a:solidFill>
              <a:latin typeface="Boldesqo Serif Inline"/>
            </a:endParaRPr>
          </a:p>
          <a:p>
            <a:pPr lvl="0" algn="ctr">
              <a:lnSpc>
                <a:spcPts val="5311"/>
              </a:lnSpc>
            </a:pPr>
            <a:endParaRPr lang="ru-RU" sz="2800" spc="112" dirty="0" smtClean="0">
              <a:solidFill>
                <a:srgbClr val="493E2B"/>
              </a:solidFill>
              <a:latin typeface="Boldesqo Serif Inline"/>
            </a:endParaRPr>
          </a:p>
        </p:txBody>
      </p:sp>
      <p:sp>
        <p:nvSpPr>
          <p:cNvPr id="10" name="Freeform 10"/>
          <p:cNvSpPr/>
          <p:nvPr/>
        </p:nvSpPr>
        <p:spPr>
          <a:xfrm rot="-909947">
            <a:off x="15610983" y="6387513"/>
            <a:ext cx="4580215" cy="6417114"/>
          </a:xfrm>
          <a:custGeom>
            <a:avLst/>
            <a:gdLst/>
            <a:ahLst/>
            <a:cxnLst/>
            <a:rect l="l" t="t" r="r" b="b"/>
            <a:pathLst>
              <a:path w="4580215" h="6417114">
                <a:moveTo>
                  <a:pt x="0" y="0"/>
                </a:moveTo>
                <a:lnTo>
                  <a:pt x="4580215" y="0"/>
                </a:lnTo>
                <a:lnTo>
                  <a:pt x="4580215" y="6417114"/>
                </a:lnTo>
                <a:lnTo>
                  <a:pt x="0" y="6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276159">
            <a:off x="16259703" y="7724261"/>
            <a:ext cx="1999193" cy="1970114"/>
          </a:xfrm>
          <a:custGeom>
            <a:avLst/>
            <a:gdLst/>
            <a:ahLst/>
            <a:cxnLst/>
            <a:rect l="l" t="t" r="r" b="b"/>
            <a:pathLst>
              <a:path w="1999193" h="1970114">
                <a:moveTo>
                  <a:pt x="0" y="0"/>
                </a:moveTo>
                <a:lnTo>
                  <a:pt x="1999194" y="0"/>
                </a:lnTo>
                <a:lnTo>
                  <a:pt x="1999194" y="1970114"/>
                </a:lnTo>
                <a:lnTo>
                  <a:pt x="0" y="1970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9772904">
            <a:off x="15744588" y="191540"/>
            <a:ext cx="3167986" cy="1890414"/>
          </a:xfrm>
          <a:custGeom>
            <a:avLst/>
            <a:gdLst/>
            <a:ahLst/>
            <a:cxnLst/>
            <a:rect l="l" t="t" r="r" b="b"/>
            <a:pathLst>
              <a:path w="3912288" h="2488715">
                <a:moveTo>
                  <a:pt x="0" y="0"/>
                </a:moveTo>
                <a:lnTo>
                  <a:pt x="3912287" y="0"/>
                </a:lnTo>
                <a:lnTo>
                  <a:pt x="3912287" y="2488715"/>
                </a:lnTo>
                <a:lnTo>
                  <a:pt x="0" y="2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0169"/>
            </a:stretch>
          </a:blipFill>
        </p:spPr>
      </p:sp>
      <p:sp>
        <p:nvSpPr>
          <p:cNvPr id="17" name="Freeform 6"/>
          <p:cNvSpPr/>
          <p:nvPr/>
        </p:nvSpPr>
        <p:spPr>
          <a:xfrm>
            <a:off x="-80536" y="0"/>
            <a:ext cx="7542510" cy="10287000"/>
          </a:xfrm>
          <a:custGeom>
            <a:avLst/>
            <a:gdLst/>
            <a:ahLst/>
            <a:cxnLst/>
            <a:rect l="l" t="t" r="r" b="b"/>
            <a:pathLst>
              <a:path w="4038600" h="5473700">
                <a:moveTo>
                  <a:pt x="4038600" y="0"/>
                </a:moveTo>
                <a:lnTo>
                  <a:pt x="4038600" y="5473700"/>
                </a:lnTo>
                <a:lnTo>
                  <a:pt x="0" y="5473700"/>
                </a:lnTo>
                <a:cubicBezTo>
                  <a:pt x="0" y="5473700"/>
                  <a:pt x="25400" y="5397500"/>
                  <a:pt x="38100" y="5372100"/>
                </a:cubicBezTo>
                <a:cubicBezTo>
                  <a:pt x="50800" y="5346700"/>
                  <a:pt x="38100" y="5295900"/>
                  <a:pt x="38100" y="5245100"/>
                </a:cubicBezTo>
                <a:cubicBezTo>
                  <a:pt x="38100" y="5194300"/>
                  <a:pt x="50800" y="5092700"/>
                  <a:pt x="50800" y="5092700"/>
                </a:cubicBezTo>
                <a:lnTo>
                  <a:pt x="88900" y="4991100"/>
                </a:lnTo>
                <a:lnTo>
                  <a:pt x="76200" y="4927600"/>
                </a:lnTo>
                <a:lnTo>
                  <a:pt x="88900" y="4889500"/>
                </a:lnTo>
                <a:lnTo>
                  <a:pt x="114300" y="4800600"/>
                </a:lnTo>
                <a:lnTo>
                  <a:pt x="101600" y="4648200"/>
                </a:lnTo>
                <a:cubicBezTo>
                  <a:pt x="101600" y="4648200"/>
                  <a:pt x="127000" y="4432300"/>
                  <a:pt x="152400" y="4381500"/>
                </a:cubicBezTo>
                <a:cubicBezTo>
                  <a:pt x="177800" y="4330700"/>
                  <a:pt x="152400" y="4279900"/>
                  <a:pt x="152400" y="4279900"/>
                </a:cubicBezTo>
                <a:lnTo>
                  <a:pt x="139700" y="4203700"/>
                </a:lnTo>
                <a:lnTo>
                  <a:pt x="114300" y="4114800"/>
                </a:lnTo>
                <a:lnTo>
                  <a:pt x="114300" y="3962400"/>
                </a:lnTo>
                <a:lnTo>
                  <a:pt x="139700" y="3860800"/>
                </a:lnTo>
                <a:lnTo>
                  <a:pt x="114300" y="3670300"/>
                </a:lnTo>
                <a:lnTo>
                  <a:pt x="127000" y="3403600"/>
                </a:lnTo>
                <a:lnTo>
                  <a:pt x="114300" y="3251200"/>
                </a:lnTo>
                <a:lnTo>
                  <a:pt x="114300" y="3149600"/>
                </a:lnTo>
                <a:lnTo>
                  <a:pt x="101600" y="3009900"/>
                </a:lnTo>
                <a:cubicBezTo>
                  <a:pt x="101600" y="3009900"/>
                  <a:pt x="63500" y="2959100"/>
                  <a:pt x="63500" y="2933700"/>
                </a:cubicBezTo>
                <a:cubicBezTo>
                  <a:pt x="63500" y="2908300"/>
                  <a:pt x="101600" y="2870200"/>
                  <a:pt x="101600" y="2870200"/>
                </a:cubicBezTo>
                <a:lnTo>
                  <a:pt x="190500" y="2667000"/>
                </a:lnTo>
                <a:cubicBezTo>
                  <a:pt x="190500" y="2667000"/>
                  <a:pt x="165100" y="2616200"/>
                  <a:pt x="203200" y="2540000"/>
                </a:cubicBezTo>
                <a:cubicBezTo>
                  <a:pt x="241300" y="2463800"/>
                  <a:pt x="292100" y="2311400"/>
                  <a:pt x="292100" y="2311400"/>
                </a:cubicBezTo>
                <a:cubicBezTo>
                  <a:pt x="292100" y="2311400"/>
                  <a:pt x="266700" y="2209800"/>
                  <a:pt x="228600" y="2146300"/>
                </a:cubicBezTo>
                <a:cubicBezTo>
                  <a:pt x="190500" y="2082800"/>
                  <a:pt x="177800" y="1955800"/>
                  <a:pt x="177800" y="1955800"/>
                </a:cubicBezTo>
                <a:lnTo>
                  <a:pt x="177800" y="1803400"/>
                </a:lnTo>
                <a:lnTo>
                  <a:pt x="177800" y="1638300"/>
                </a:lnTo>
                <a:lnTo>
                  <a:pt x="177800" y="1397000"/>
                </a:lnTo>
                <a:cubicBezTo>
                  <a:pt x="114300" y="1295400"/>
                  <a:pt x="139700" y="1270000"/>
                  <a:pt x="139700" y="1270000"/>
                </a:cubicBezTo>
                <a:lnTo>
                  <a:pt x="139700" y="1193800"/>
                </a:lnTo>
                <a:cubicBezTo>
                  <a:pt x="139700" y="1130300"/>
                  <a:pt x="165100" y="1016000"/>
                  <a:pt x="165100" y="1016000"/>
                </a:cubicBezTo>
                <a:lnTo>
                  <a:pt x="152400" y="838200"/>
                </a:lnTo>
                <a:cubicBezTo>
                  <a:pt x="215900" y="723900"/>
                  <a:pt x="165100" y="647700"/>
                  <a:pt x="165100" y="647700"/>
                </a:cubicBezTo>
                <a:cubicBezTo>
                  <a:pt x="152400" y="622300"/>
                  <a:pt x="177800" y="596900"/>
                  <a:pt x="190500" y="571500"/>
                </a:cubicBezTo>
                <a:cubicBezTo>
                  <a:pt x="203200" y="546100"/>
                  <a:pt x="196850" y="501650"/>
                  <a:pt x="196850" y="501650"/>
                </a:cubicBezTo>
                <a:cubicBezTo>
                  <a:pt x="95250" y="247650"/>
                  <a:pt x="107950" y="6350"/>
                  <a:pt x="107950" y="6350"/>
                </a:cubicBezTo>
                <a:lnTo>
                  <a:pt x="4038600" y="0"/>
                </a:lnTo>
                <a:close/>
              </a:path>
            </a:pathLst>
          </a:custGeom>
          <a:blipFill>
            <a:blip r:embed="rId10"/>
            <a:stretch>
              <a:fillRect t="-7020" b="-7020"/>
            </a:stretch>
          </a:blipFill>
        </p:spPr>
      </p:sp>
      <p:sp>
        <p:nvSpPr>
          <p:cNvPr id="9" name="Freeform 9"/>
          <p:cNvSpPr/>
          <p:nvPr/>
        </p:nvSpPr>
        <p:spPr>
          <a:xfrm rot="21228867">
            <a:off x="16055875" y="7073364"/>
            <a:ext cx="1647136" cy="1982104"/>
          </a:xfrm>
          <a:custGeom>
            <a:avLst/>
            <a:gdLst/>
            <a:ahLst/>
            <a:cxnLst/>
            <a:rect l="l" t="t" r="r" b="b"/>
            <a:pathLst>
              <a:path w="3912288" h="2488715">
                <a:moveTo>
                  <a:pt x="0" y="0"/>
                </a:moveTo>
                <a:lnTo>
                  <a:pt x="3912288" y="0"/>
                </a:lnTo>
                <a:lnTo>
                  <a:pt x="3912288" y="2488715"/>
                </a:lnTo>
                <a:lnTo>
                  <a:pt x="0" y="2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rcRect/>
            <a:stretch>
              <a:fillRect l="-85802" t="-90168" r="1" b="-1"/>
            </a:stretch>
          </a:blipFill>
        </p:spPr>
      </p:sp>
      <p:sp>
        <p:nvSpPr>
          <p:cNvPr id="13" name="Freeform 13"/>
          <p:cNvSpPr/>
          <p:nvPr/>
        </p:nvSpPr>
        <p:spPr>
          <a:xfrm rot="19623801">
            <a:off x="6504019" y="5676527"/>
            <a:ext cx="4580215" cy="6417114"/>
          </a:xfrm>
          <a:custGeom>
            <a:avLst/>
            <a:gdLst/>
            <a:ahLst/>
            <a:cxnLst/>
            <a:rect l="l" t="t" r="r" b="b"/>
            <a:pathLst>
              <a:path w="4580215" h="6417114">
                <a:moveTo>
                  <a:pt x="0" y="0"/>
                </a:moveTo>
                <a:lnTo>
                  <a:pt x="4580216" y="0"/>
                </a:lnTo>
                <a:lnTo>
                  <a:pt x="4580216" y="6417114"/>
                </a:lnTo>
                <a:lnTo>
                  <a:pt x="0" y="6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91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8224" y="891275"/>
            <a:ext cx="7302902" cy="6172200"/>
          </a:xfrm>
          <a:custGeom>
            <a:avLst/>
            <a:gdLst/>
            <a:ahLst/>
            <a:cxnLst/>
            <a:rect l="l" t="t" r="r" b="b"/>
            <a:pathLst>
              <a:path w="8356888" h="8806518">
                <a:moveTo>
                  <a:pt x="0" y="0"/>
                </a:moveTo>
                <a:lnTo>
                  <a:pt x="8356888" y="0"/>
                </a:lnTo>
                <a:lnTo>
                  <a:pt x="8356888" y="8806518"/>
                </a:lnTo>
                <a:lnTo>
                  <a:pt x="0" y="8806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98" r="-199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01514" y="891275"/>
            <a:ext cx="8356888" cy="8187798"/>
          </a:xfrm>
          <a:custGeom>
            <a:avLst/>
            <a:gdLst/>
            <a:ahLst/>
            <a:cxnLst/>
            <a:rect l="l" t="t" r="r" b="b"/>
            <a:pathLst>
              <a:path w="8356888" h="8851554">
                <a:moveTo>
                  <a:pt x="0" y="0"/>
                </a:moveTo>
                <a:lnTo>
                  <a:pt x="8356887" y="0"/>
                </a:lnTo>
                <a:lnTo>
                  <a:pt x="8356887" y="8851554"/>
                </a:lnTo>
                <a:lnTo>
                  <a:pt x="0" y="88515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64" r="-226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63810" y="1865133"/>
            <a:ext cx="6674579" cy="4569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Твір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написаний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в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жанрі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роману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звичаїв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.</a:t>
            </a:r>
          </a:p>
          <a:p>
            <a:pPr algn="just"/>
            <a:r>
              <a:rPr lang="en-US" sz="3299" dirty="0" err="1" smtClean="0">
                <a:solidFill>
                  <a:srgbClr val="493E2B"/>
                </a:solidFill>
                <a:latin typeface="Bebas Neue Cyrillic"/>
              </a:rPr>
              <a:t>Роман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smtClean="0">
                <a:solidFill>
                  <a:srgbClr val="493E2B"/>
                </a:solidFill>
                <a:latin typeface="Bebas Neue Cyrillic"/>
              </a:rPr>
              <a:t>– </a:t>
            </a:r>
            <a:r>
              <a:rPr lang="en-US" sz="3299" dirty="0" err="1" smtClean="0">
                <a:solidFill>
                  <a:srgbClr val="493E2B"/>
                </a:solidFill>
                <a:latin typeface="Bebas Neue Cyrillic"/>
              </a:rPr>
              <a:t>великий</a:t>
            </a:r>
            <a:r>
              <a:rPr lang="en-US" sz="3299" dirty="0" smtClean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за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обсягом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і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складний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за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будовою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епічний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твір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, у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якому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широко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охоплені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важливі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й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складні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суспільні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процеси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,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всебічно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і в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розвитку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показані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численні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персонажі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. У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романі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розвивається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кілька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сюжетних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ліній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,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пов’язаних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з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долею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головних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493E2B"/>
                </a:solidFill>
                <a:latin typeface="Bebas Neue Cyrillic"/>
              </a:rPr>
              <a:t>героїв</a:t>
            </a:r>
            <a:r>
              <a:rPr lang="en-US" sz="3299" dirty="0">
                <a:solidFill>
                  <a:srgbClr val="493E2B"/>
                </a:solidFill>
                <a:latin typeface="Bebas Neue Cyrillic"/>
              </a:rPr>
              <a:t>. </a:t>
            </a:r>
          </a:p>
          <a:p>
            <a:pPr algn="just"/>
            <a:endParaRPr lang="en-US" sz="3299" dirty="0">
              <a:solidFill>
                <a:srgbClr val="493E2B"/>
              </a:solidFill>
              <a:latin typeface="Bebas Neue Cyrilli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53688" y="1019175"/>
            <a:ext cx="5023054" cy="71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11"/>
              </a:lnSpc>
            </a:pPr>
            <a:r>
              <a:rPr lang="en-US" sz="4700" spc="112" dirty="0" err="1">
                <a:solidFill>
                  <a:srgbClr val="493E2B"/>
                </a:solidFill>
                <a:latin typeface="Boldesqo Serif Inline"/>
              </a:rPr>
              <a:t>Жанр</a:t>
            </a:r>
            <a:endParaRPr lang="en-US" sz="4700" spc="112" dirty="0">
              <a:solidFill>
                <a:srgbClr val="493E2B"/>
              </a:solidFill>
              <a:latin typeface="Boldesqo Serif Inli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508321" y="1019175"/>
            <a:ext cx="6550490" cy="71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11"/>
              </a:lnSpc>
            </a:pPr>
            <a:r>
              <a:rPr lang="en-US" sz="4700" spc="112" dirty="0" err="1">
                <a:solidFill>
                  <a:srgbClr val="493E2B"/>
                </a:solidFill>
                <a:latin typeface="Boldesqo Serif Inline"/>
              </a:rPr>
              <a:t>Напрямок</a:t>
            </a:r>
            <a:endParaRPr lang="en-US" sz="4700" spc="112" dirty="0">
              <a:solidFill>
                <a:srgbClr val="493E2B"/>
              </a:solidFill>
              <a:latin typeface="Boldesqo Serif Inli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471600" y="1942655"/>
            <a:ext cx="7755740" cy="710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Напрямок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реалізм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just"/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Реалізм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(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лат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. realis </a:t>
            </a:r>
            <a:r>
              <a:rPr lang="en-US" sz="3299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3299" dirty="0" err="1" smtClean="0">
                <a:solidFill>
                  <a:srgbClr val="3D312B"/>
                </a:solidFill>
                <a:latin typeface="Bebas Neue Cyrillic"/>
              </a:rPr>
              <a:t>речовий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дійсний</a:t>
            </a:r>
            <a:r>
              <a:rPr lang="en-US" sz="3299" dirty="0" smtClean="0">
                <a:solidFill>
                  <a:srgbClr val="3D312B"/>
                </a:solidFill>
                <a:latin typeface="Bebas Neue Cyrillic"/>
              </a:rPr>
              <a:t>) – </a:t>
            </a:r>
            <a:r>
              <a:rPr lang="en-US" sz="3299" dirty="0" err="1" smtClean="0">
                <a:solidFill>
                  <a:srgbClr val="3D312B"/>
                </a:solidFill>
                <a:latin typeface="Bebas Neue Cyrillic"/>
              </a:rPr>
              <a:t>напрям</a:t>
            </a:r>
            <a:r>
              <a:rPr lang="en-US" sz="32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у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літературі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мистецтві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набув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розвитку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в 1830-1840-х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рр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спочатку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у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Франції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, а в XIX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ст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поширився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по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всій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Європі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Америці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Основоположним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для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реалізму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став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принцип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відповідності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мистецтва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реальній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дійсності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правдиве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відтворення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дійсності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її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типових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рисах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Ключовою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реалізмі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була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проблема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взаємовпливу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людини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й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середовища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, а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також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впливу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конкретної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соціально-історичної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ситуації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формування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99" dirty="0" err="1">
                <a:solidFill>
                  <a:srgbClr val="3D312B"/>
                </a:solidFill>
                <a:latin typeface="Bebas Neue Cyrillic"/>
              </a:rPr>
              <a:t>особистості</a:t>
            </a:r>
            <a:r>
              <a:rPr lang="en-US" sz="3299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just"/>
            <a:endParaRPr lang="en-US" sz="3299" dirty="0">
              <a:solidFill>
                <a:srgbClr val="3D312B"/>
              </a:solidFill>
              <a:latin typeface="Bebas Neue Cyrillic"/>
            </a:endParaRPr>
          </a:p>
          <a:p>
            <a:pPr algn="just"/>
            <a:endParaRPr lang="en-US" sz="3299" dirty="0">
              <a:solidFill>
                <a:srgbClr val="3D312B"/>
              </a:solidFill>
              <a:latin typeface="Bebas Neue Cyrillic"/>
            </a:endParaRPr>
          </a:p>
          <a:p>
            <a:pPr algn="just"/>
            <a:endParaRPr lang="en-US" sz="3299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9" name="Freeform 9"/>
          <p:cNvSpPr/>
          <p:nvPr/>
        </p:nvSpPr>
        <p:spPr>
          <a:xfrm rot="-2357607">
            <a:off x="4351218" y="6269099"/>
            <a:ext cx="5200381" cy="3208994"/>
          </a:xfrm>
          <a:custGeom>
            <a:avLst/>
            <a:gdLst/>
            <a:ahLst/>
            <a:cxnLst/>
            <a:rect l="l" t="t" r="r" b="b"/>
            <a:pathLst>
              <a:path w="3912288" h="2488715">
                <a:moveTo>
                  <a:pt x="0" y="0"/>
                </a:moveTo>
                <a:lnTo>
                  <a:pt x="3912288" y="0"/>
                </a:lnTo>
                <a:lnTo>
                  <a:pt x="3912288" y="2488715"/>
                </a:lnTo>
                <a:lnTo>
                  <a:pt x="0" y="2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0169"/>
            </a:stretch>
          </a:blipFill>
        </p:spPr>
      </p:sp>
      <p:sp>
        <p:nvSpPr>
          <p:cNvPr id="10" name="Freeform 10"/>
          <p:cNvSpPr/>
          <p:nvPr/>
        </p:nvSpPr>
        <p:spPr>
          <a:xfrm rot="-909947">
            <a:off x="15610983" y="6387513"/>
            <a:ext cx="4580215" cy="6417114"/>
          </a:xfrm>
          <a:custGeom>
            <a:avLst/>
            <a:gdLst/>
            <a:ahLst/>
            <a:cxnLst/>
            <a:rect l="l" t="t" r="r" b="b"/>
            <a:pathLst>
              <a:path w="4580215" h="6417114">
                <a:moveTo>
                  <a:pt x="0" y="0"/>
                </a:moveTo>
                <a:lnTo>
                  <a:pt x="4580215" y="0"/>
                </a:lnTo>
                <a:lnTo>
                  <a:pt x="4580215" y="6417114"/>
                </a:lnTo>
                <a:lnTo>
                  <a:pt x="0" y="6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276159">
            <a:off x="16259703" y="7724261"/>
            <a:ext cx="1999193" cy="1970114"/>
          </a:xfrm>
          <a:custGeom>
            <a:avLst/>
            <a:gdLst/>
            <a:ahLst/>
            <a:cxnLst/>
            <a:rect l="l" t="t" r="r" b="b"/>
            <a:pathLst>
              <a:path w="1999193" h="1970114">
                <a:moveTo>
                  <a:pt x="0" y="0"/>
                </a:moveTo>
                <a:lnTo>
                  <a:pt x="1999194" y="0"/>
                </a:lnTo>
                <a:lnTo>
                  <a:pt x="1999194" y="1970114"/>
                </a:lnTo>
                <a:lnTo>
                  <a:pt x="0" y="1970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9772904">
            <a:off x="15744588" y="191540"/>
            <a:ext cx="3167986" cy="1890414"/>
          </a:xfrm>
          <a:custGeom>
            <a:avLst/>
            <a:gdLst/>
            <a:ahLst/>
            <a:cxnLst/>
            <a:rect l="l" t="t" r="r" b="b"/>
            <a:pathLst>
              <a:path w="3912288" h="2488715">
                <a:moveTo>
                  <a:pt x="0" y="0"/>
                </a:moveTo>
                <a:lnTo>
                  <a:pt x="3912287" y="0"/>
                </a:lnTo>
                <a:lnTo>
                  <a:pt x="3912287" y="2488715"/>
                </a:lnTo>
                <a:lnTo>
                  <a:pt x="0" y="2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0169"/>
            </a:stretch>
          </a:blipFill>
        </p:spPr>
      </p:sp>
      <p:sp>
        <p:nvSpPr>
          <p:cNvPr id="13" name="Freeform 13"/>
          <p:cNvSpPr/>
          <p:nvPr/>
        </p:nvSpPr>
        <p:spPr>
          <a:xfrm rot="18477197">
            <a:off x="-124666" y="5492531"/>
            <a:ext cx="4580215" cy="6417114"/>
          </a:xfrm>
          <a:custGeom>
            <a:avLst/>
            <a:gdLst/>
            <a:ahLst/>
            <a:cxnLst/>
            <a:rect l="l" t="t" r="r" b="b"/>
            <a:pathLst>
              <a:path w="4580215" h="6417114">
                <a:moveTo>
                  <a:pt x="0" y="0"/>
                </a:moveTo>
                <a:lnTo>
                  <a:pt x="4580216" y="0"/>
                </a:lnTo>
                <a:lnTo>
                  <a:pt x="4580216" y="6417114"/>
                </a:lnTo>
                <a:lnTo>
                  <a:pt x="0" y="6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403396" y="-897048"/>
            <a:ext cx="9160408" cy="12042976"/>
            <a:chOff x="14082" y="189572"/>
            <a:chExt cx="4062618" cy="5473700"/>
          </a:xfrm>
        </p:grpSpPr>
        <p:sp>
          <p:nvSpPr>
            <p:cNvPr id="5" name="Freeform 5"/>
            <p:cNvSpPr/>
            <p:nvPr/>
          </p:nvSpPr>
          <p:spPr>
            <a:xfrm>
              <a:off x="69687" y="550181"/>
              <a:ext cx="4007013" cy="4745792"/>
            </a:xfrm>
            <a:custGeom>
              <a:avLst/>
              <a:gdLst/>
              <a:ahLst/>
              <a:cxnLst/>
              <a:rect l="l" t="t" r="r" b="b"/>
              <a:pathLst>
                <a:path w="4038600" h="5473700">
                  <a:moveTo>
                    <a:pt x="4038600" y="0"/>
                  </a:moveTo>
                  <a:lnTo>
                    <a:pt x="4038600" y="5473700"/>
                  </a:lnTo>
                  <a:lnTo>
                    <a:pt x="0" y="5473700"/>
                  </a:lnTo>
                  <a:cubicBezTo>
                    <a:pt x="0" y="5473700"/>
                    <a:pt x="25400" y="5397500"/>
                    <a:pt x="38100" y="5372100"/>
                  </a:cubicBezTo>
                  <a:cubicBezTo>
                    <a:pt x="50800" y="5346700"/>
                    <a:pt x="38100" y="5295900"/>
                    <a:pt x="38100" y="5245100"/>
                  </a:cubicBezTo>
                  <a:cubicBezTo>
                    <a:pt x="38100" y="5194300"/>
                    <a:pt x="50800" y="5092700"/>
                    <a:pt x="50800" y="5092700"/>
                  </a:cubicBezTo>
                  <a:lnTo>
                    <a:pt x="88900" y="4991100"/>
                  </a:lnTo>
                  <a:lnTo>
                    <a:pt x="76200" y="4927600"/>
                  </a:lnTo>
                  <a:lnTo>
                    <a:pt x="88900" y="4889500"/>
                  </a:lnTo>
                  <a:lnTo>
                    <a:pt x="114300" y="4800600"/>
                  </a:lnTo>
                  <a:lnTo>
                    <a:pt x="101600" y="4648200"/>
                  </a:lnTo>
                  <a:cubicBezTo>
                    <a:pt x="101600" y="4648200"/>
                    <a:pt x="127000" y="4432300"/>
                    <a:pt x="152400" y="4381500"/>
                  </a:cubicBezTo>
                  <a:cubicBezTo>
                    <a:pt x="177800" y="4330700"/>
                    <a:pt x="152400" y="4279900"/>
                    <a:pt x="152400" y="4279900"/>
                  </a:cubicBezTo>
                  <a:lnTo>
                    <a:pt x="139700" y="4203700"/>
                  </a:lnTo>
                  <a:lnTo>
                    <a:pt x="114300" y="4114800"/>
                  </a:lnTo>
                  <a:lnTo>
                    <a:pt x="114300" y="3962400"/>
                  </a:lnTo>
                  <a:lnTo>
                    <a:pt x="139700" y="3860800"/>
                  </a:lnTo>
                  <a:lnTo>
                    <a:pt x="114300" y="3670300"/>
                  </a:lnTo>
                  <a:lnTo>
                    <a:pt x="127000" y="3403600"/>
                  </a:lnTo>
                  <a:lnTo>
                    <a:pt x="114300" y="3251200"/>
                  </a:lnTo>
                  <a:lnTo>
                    <a:pt x="114300" y="3149600"/>
                  </a:lnTo>
                  <a:lnTo>
                    <a:pt x="101600" y="3009900"/>
                  </a:lnTo>
                  <a:cubicBezTo>
                    <a:pt x="101600" y="3009900"/>
                    <a:pt x="63500" y="2959100"/>
                    <a:pt x="63500" y="2933700"/>
                  </a:cubicBezTo>
                  <a:cubicBezTo>
                    <a:pt x="63500" y="2908300"/>
                    <a:pt x="101600" y="2870200"/>
                    <a:pt x="101600" y="2870200"/>
                  </a:cubicBezTo>
                  <a:lnTo>
                    <a:pt x="190500" y="2667000"/>
                  </a:lnTo>
                  <a:cubicBezTo>
                    <a:pt x="190500" y="2667000"/>
                    <a:pt x="165100" y="2616200"/>
                    <a:pt x="203200" y="2540000"/>
                  </a:cubicBezTo>
                  <a:cubicBezTo>
                    <a:pt x="241300" y="2463800"/>
                    <a:pt x="292100" y="2311400"/>
                    <a:pt x="292100" y="2311400"/>
                  </a:cubicBezTo>
                  <a:cubicBezTo>
                    <a:pt x="292100" y="2311400"/>
                    <a:pt x="266700" y="2209800"/>
                    <a:pt x="228600" y="2146300"/>
                  </a:cubicBezTo>
                  <a:cubicBezTo>
                    <a:pt x="190500" y="2082800"/>
                    <a:pt x="177800" y="1955800"/>
                    <a:pt x="177800" y="1955800"/>
                  </a:cubicBezTo>
                  <a:lnTo>
                    <a:pt x="177800" y="1803400"/>
                  </a:lnTo>
                  <a:lnTo>
                    <a:pt x="177800" y="1638300"/>
                  </a:lnTo>
                  <a:lnTo>
                    <a:pt x="177800" y="1397000"/>
                  </a:lnTo>
                  <a:cubicBezTo>
                    <a:pt x="114300" y="1295400"/>
                    <a:pt x="139700" y="1270000"/>
                    <a:pt x="139700" y="1270000"/>
                  </a:cubicBezTo>
                  <a:lnTo>
                    <a:pt x="139700" y="1193800"/>
                  </a:lnTo>
                  <a:cubicBezTo>
                    <a:pt x="139700" y="1130300"/>
                    <a:pt x="165100" y="1016000"/>
                    <a:pt x="165100" y="1016000"/>
                  </a:cubicBezTo>
                  <a:lnTo>
                    <a:pt x="152400" y="838200"/>
                  </a:lnTo>
                  <a:cubicBezTo>
                    <a:pt x="215900" y="723900"/>
                    <a:pt x="165100" y="647700"/>
                    <a:pt x="165100" y="647700"/>
                  </a:cubicBezTo>
                  <a:cubicBezTo>
                    <a:pt x="152400" y="622300"/>
                    <a:pt x="177800" y="596900"/>
                    <a:pt x="190500" y="571500"/>
                  </a:cubicBezTo>
                  <a:cubicBezTo>
                    <a:pt x="203200" y="546100"/>
                    <a:pt x="196850" y="501650"/>
                    <a:pt x="196850" y="501650"/>
                  </a:cubicBezTo>
                  <a:cubicBezTo>
                    <a:pt x="95250" y="247650"/>
                    <a:pt x="107950" y="6350"/>
                    <a:pt x="107950" y="6350"/>
                  </a:cubicBezTo>
                  <a:lnTo>
                    <a:pt x="4038600" y="0"/>
                  </a:lnTo>
                  <a:close/>
                </a:path>
              </a:pathLst>
            </a:cu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rcRect/>
              <a:stretch>
                <a:fillRect t="-17858" b="-668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082" y="189572"/>
              <a:ext cx="393700" cy="5473700"/>
            </a:xfrm>
            <a:custGeom>
              <a:avLst/>
              <a:gdLst/>
              <a:ahLst/>
              <a:cxnLst/>
              <a:rect l="l" t="t" r="r" b="b"/>
              <a:pathLst>
                <a:path w="393700" h="5473700">
                  <a:moveTo>
                    <a:pt x="393700" y="5473700"/>
                  </a:moveTo>
                  <a:lnTo>
                    <a:pt x="0" y="5473700"/>
                  </a:lnTo>
                  <a:lnTo>
                    <a:pt x="0" y="0"/>
                  </a:lnTo>
                  <a:lnTo>
                    <a:pt x="393700" y="0"/>
                  </a:lnTo>
                  <a:lnTo>
                    <a:pt x="393700" y="5473700"/>
                  </a:lnTo>
                  <a:close/>
                </a:path>
              </a:pathLst>
            </a:custGeom>
            <a:blipFill>
              <a:blip r:embed="rId6"/>
              <a:stretch>
                <a:fillRect t="-275" r="-18931" b="-5006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464382" y="2324362"/>
            <a:ext cx="7318624" cy="2687258"/>
          </a:xfrm>
          <a:custGeom>
            <a:avLst/>
            <a:gdLst/>
            <a:ahLst/>
            <a:cxnLst/>
            <a:rect l="l" t="t" r="r" b="b"/>
            <a:pathLst>
              <a:path w="7530565" h="4205962">
                <a:moveTo>
                  <a:pt x="7530565" y="0"/>
                </a:moveTo>
                <a:lnTo>
                  <a:pt x="0" y="0"/>
                </a:lnTo>
                <a:lnTo>
                  <a:pt x="0" y="4205962"/>
                </a:lnTo>
                <a:lnTo>
                  <a:pt x="7530565" y="4205962"/>
                </a:lnTo>
                <a:lnTo>
                  <a:pt x="7530565" y="0"/>
                </a:lnTo>
                <a:close/>
              </a:path>
            </a:pathLst>
          </a:custGeom>
          <a:blipFill>
            <a:blip r:embed="rId7"/>
            <a:srcRect/>
            <a:stretch>
              <a:fillRect t="-141132" r="-14449" b="-909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34249" y="531546"/>
            <a:ext cx="11194432" cy="143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1"/>
              </a:lnSpc>
            </a:pPr>
            <a:r>
              <a:rPr lang="en-US" sz="5501">
                <a:solidFill>
                  <a:srgbClr val="FFFFFF"/>
                </a:solidFill>
                <a:latin typeface="Boldesqo Serif Inline"/>
              </a:rPr>
              <a:t>конфлікт роману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6846" y="2580312"/>
            <a:ext cx="718585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80"/>
              </a:lnSpc>
              <a:spcBef>
                <a:spcPct val="0"/>
              </a:spcBef>
            </a:pPr>
            <a:r>
              <a:rPr lang="en-US" sz="3200" spc="72" dirty="0" err="1">
                <a:solidFill>
                  <a:srgbClr val="3D312B"/>
                </a:solidFill>
                <a:latin typeface="Bebas Neue Cyrillic"/>
              </a:rPr>
              <a:t>зіткнення</a:t>
            </a:r>
            <a:r>
              <a:rPr lang="en-US" sz="32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00" spc="72" dirty="0" err="1">
                <a:solidFill>
                  <a:srgbClr val="3D312B"/>
                </a:solidFill>
                <a:latin typeface="Bebas Neue Cyrillic"/>
              </a:rPr>
              <a:t>холодної</a:t>
            </a:r>
            <a:r>
              <a:rPr lang="en-US" sz="32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00" spc="72" dirty="0" err="1">
                <a:solidFill>
                  <a:srgbClr val="3D312B"/>
                </a:solidFill>
                <a:latin typeface="Bebas Neue Cyrillic"/>
              </a:rPr>
              <a:t>аристократичної</a:t>
            </a:r>
            <a:r>
              <a:rPr lang="en-US" sz="32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00" spc="72" dirty="0" err="1" smtClean="0">
                <a:solidFill>
                  <a:srgbClr val="3D312B"/>
                </a:solidFill>
                <a:latin typeface="Bebas Neue Cyrillic"/>
              </a:rPr>
              <a:t>гордості</a:t>
            </a:r>
            <a:endParaRPr lang="uk-UA" sz="3200" spc="72" dirty="0" smtClean="0">
              <a:solidFill>
                <a:srgbClr val="3D312B"/>
              </a:solidFill>
              <a:latin typeface="Bebas Neue Cyrillic"/>
            </a:endParaRPr>
          </a:p>
          <a:p>
            <a:pPr>
              <a:lnSpc>
                <a:spcPts val="3780"/>
              </a:lnSpc>
              <a:spcBef>
                <a:spcPct val="0"/>
              </a:spcBef>
            </a:pPr>
            <a:r>
              <a:rPr lang="uk-UA" sz="3200" spc="72" dirty="0" smtClean="0">
                <a:solidFill>
                  <a:srgbClr val="3D312B"/>
                </a:solidFill>
                <a:latin typeface="Bebas Neue Cyrillic"/>
              </a:rPr>
              <a:t>з </a:t>
            </a:r>
            <a:r>
              <a:rPr lang="en-US" sz="3200" spc="72" dirty="0" err="1" smtClean="0">
                <a:solidFill>
                  <a:srgbClr val="3D312B"/>
                </a:solidFill>
                <a:latin typeface="Bebas Neue Cyrillic"/>
              </a:rPr>
              <a:t>інстиктивним</a:t>
            </a:r>
            <a:r>
              <a:rPr lang="en-US" sz="3200" spc="72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00" spc="72" dirty="0" err="1">
                <a:solidFill>
                  <a:srgbClr val="3D312B"/>
                </a:solidFill>
                <a:latin typeface="Bebas Neue Cyrillic"/>
              </a:rPr>
              <a:t>жіночим</a:t>
            </a:r>
            <a:r>
              <a:rPr lang="en-US" sz="3200" spc="7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00" spc="72" dirty="0" err="1" smtClean="0">
                <a:solidFill>
                  <a:srgbClr val="3D312B"/>
                </a:solidFill>
                <a:latin typeface="Bebas Neue Cyrillic"/>
              </a:rPr>
              <a:t>упередженням</a:t>
            </a:r>
            <a:r>
              <a:rPr lang="uk-UA" sz="3200" spc="72" dirty="0" smtClean="0">
                <a:solidFill>
                  <a:srgbClr val="3D312B"/>
                </a:solidFill>
                <a:latin typeface="Bebas Neue Cyrillic"/>
              </a:rPr>
              <a:t>.</a:t>
            </a:r>
            <a:endParaRPr lang="en-US" sz="3200" spc="72" dirty="0">
              <a:solidFill>
                <a:srgbClr val="3D312B"/>
              </a:solidFill>
              <a:latin typeface="Bebas Neue Cyrillic"/>
            </a:endParaRPr>
          </a:p>
          <a:p>
            <a:pPr>
              <a:lnSpc>
                <a:spcPts val="3780"/>
              </a:lnSpc>
              <a:spcBef>
                <a:spcPct val="0"/>
              </a:spcBef>
            </a:pPr>
            <a:endParaRPr lang="en-US" sz="3200" spc="72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11" name="Freeform 5"/>
          <p:cNvSpPr/>
          <p:nvPr/>
        </p:nvSpPr>
        <p:spPr>
          <a:xfrm rot="20690053">
            <a:off x="5872483" y="3211475"/>
            <a:ext cx="4930850" cy="7366044"/>
          </a:xfrm>
          <a:custGeom>
            <a:avLst/>
            <a:gdLst/>
            <a:ahLst/>
            <a:cxnLst/>
            <a:rect l="l" t="t" r="r" b="b"/>
            <a:pathLst>
              <a:path w="4580215" h="6417114">
                <a:moveTo>
                  <a:pt x="0" y="0"/>
                </a:moveTo>
                <a:lnTo>
                  <a:pt x="4580215" y="0"/>
                </a:lnTo>
                <a:lnTo>
                  <a:pt x="4580215" y="6417114"/>
                </a:lnTo>
                <a:lnTo>
                  <a:pt x="0" y="6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 rot="15323841">
            <a:off x="7056085" y="5142138"/>
            <a:ext cx="1999193" cy="1970114"/>
          </a:xfrm>
          <a:custGeom>
            <a:avLst/>
            <a:gdLst/>
            <a:ahLst/>
            <a:cxnLst/>
            <a:rect l="l" t="t" r="r" b="b"/>
            <a:pathLst>
              <a:path w="1999193" h="1970114">
                <a:moveTo>
                  <a:pt x="0" y="0"/>
                </a:moveTo>
                <a:lnTo>
                  <a:pt x="1999193" y="0"/>
                </a:lnTo>
                <a:lnTo>
                  <a:pt x="1999193" y="1970114"/>
                </a:lnTo>
                <a:lnTo>
                  <a:pt x="0" y="1970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 rot="20795172">
            <a:off x="354306" y="5809465"/>
            <a:ext cx="4917103" cy="3660630"/>
          </a:xfrm>
          <a:custGeom>
            <a:avLst/>
            <a:gdLst/>
            <a:ahLst/>
            <a:cxnLst/>
            <a:rect l="l" t="t" r="r" b="b"/>
            <a:pathLst>
              <a:path w="3912288" h="2488715">
                <a:moveTo>
                  <a:pt x="0" y="0"/>
                </a:moveTo>
                <a:lnTo>
                  <a:pt x="3912288" y="0"/>
                </a:lnTo>
                <a:lnTo>
                  <a:pt x="3912288" y="2488715"/>
                </a:lnTo>
                <a:lnTo>
                  <a:pt x="0" y="2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90169"/>
            </a:stretch>
          </a:blipFill>
        </p:spPr>
      </p:sp>
    </p:spTree>
    <p:extLst>
      <p:ext uri="{BB962C8B-B14F-4D97-AF65-F5344CB8AC3E}">
        <p14:creationId xmlns:p14="http://schemas.microsoft.com/office/powerpoint/2010/main" val="409306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7" b="-7393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2739">
            <a:off x="422456" y="1280175"/>
            <a:ext cx="8102084" cy="561144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>
                <a:alphaModFix amt="81000"/>
              </a:blip>
              <a:stretch>
                <a:fillRect l="-13311" r="-1331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954227" y="5659432"/>
            <a:ext cx="2440188" cy="838151"/>
          </a:xfrm>
          <a:custGeom>
            <a:avLst/>
            <a:gdLst/>
            <a:ahLst/>
            <a:cxnLst/>
            <a:rect l="l" t="t" r="r" b="b"/>
            <a:pathLst>
              <a:path w="2845051" h="1056225">
                <a:moveTo>
                  <a:pt x="0" y="0"/>
                </a:moveTo>
                <a:lnTo>
                  <a:pt x="2845051" y="0"/>
                </a:lnTo>
                <a:lnTo>
                  <a:pt x="2845051" y="1056225"/>
                </a:lnTo>
                <a:lnTo>
                  <a:pt x="0" y="10562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92739">
            <a:off x="6322516" y="4795409"/>
            <a:ext cx="8052200" cy="5576894"/>
            <a:chOff x="0" y="0"/>
            <a:chExt cx="3429000" cy="2374900"/>
          </a:xfrm>
        </p:grpSpPr>
        <p:sp>
          <p:nvSpPr>
            <p:cNvPr id="8" name="Freeform 8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8">
                <a:alphaModFix amt="81000"/>
              </a:blip>
              <a:stretch>
                <a:fillRect l="-28654" r="-2865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2902" t="-10996" r="-2492" b="-11124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92739">
            <a:off x="9692831" y="1354702"/>
            <a:ext cx="7931350" cy="5493195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9">
                <a:alphaModFix amt="81000"/>
              </a:blip>
              <a:stretch>
                <a:fillRect l="-15730" r="-15730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2902" t="-10996" r="-2492" b="-1112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803894" y="5887201"/>
            <a:ext cx="4699367" cy="753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5"/>
              </a:lnSpc>
            </a:pP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Мерітон</a:t>
            </a:r>
            <a:endParaRPr lang="en-US" sz="3599" spc="97" dirty="0">
              <a:solidFill>
                <a:srgbClr val="3D312B"/>
              </a:solidFill>
              <a:latin typeface="Bebas Neue Cyrillic"/>
            </a:endParaRPr>
          </a:p>
          <a:p>
            <a:pPr algn="ctr">
              <a:lnSpc>
                <a:spcPts val="2735"/>
              </a:lnSpc>
            </a:pPr>
            <a:endParaRPr lang="en-US" sz="3599" spc="97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3711" y="7067352"/>
            <a:ext cx="5334527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Події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твору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відбуваються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на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початку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 XIX </a:t>
            </a:r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століття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 в </a:t>
            </a:r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Англії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: у </a:t>
            </a:r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графствах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4099" dirty="0" err="1" smtClean="0">
                <a:solidFill>
                  <a:srgbClr val="3D312B"/>
                </a:solidFill>
                <a:latin typeface="Bebas Neue Cyrillic"/>
              </a:rPr>
              <a:t>Хартфордширi</a:t>
            </a:r>
            <a:r>
              <a:rPr lang="en-US" sz="4099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4099" dirty="0" err="1" smtClean="0">
                <a:solidFill>
                  <a:srgbClr val="3D312B"/>
                </a:solidFill>
                <a:latin typeface="Bebas Neue Cyrillic"/>
              </a:rPr>
              <a:t>Дербіширi</a:t>
            </a:r>
            <a:r>
              <a:rPr lang="en-US" sz="4099" dirty="0" smtClean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у </a:t>
            </a:r>
            <a:r>
              <a:rPr lang="en-US" sz="4099" dirty="0" err="1">
                <a:solidFill>
                  <a:srgbClr val="3D312B"/>
                </a:solidFill>
                <a:latin typeface="Bebas Neue Cyrillic"/>
              </a:rPr>
              <a:t>Лондоні</a:t>
            </a:r>
            <a:r>
              <a:rPr lang="en-US" sz="4099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just"/>
            <a:endParaRPr lang="en-US" sz="4099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2681352" y="5598778"/>
            <a:ext cx="2579806" cy="748303"/>
          </a:xfrm>
          <a:custGeom>
            <a:avLst/>
            <a:gdLst/>
            <a:ahLst/>
            <a:cxnLst/>
            <a:rect l="l" t="t" r="r" b="b"/>
            <a:pathLst>
              <a:path w="2938838" h="1091044">
                <a:moveTo>
                  <a:pt x="0" y="0"/>
                </a:moveTo>
                <a:lnTo>
                  <a:pt x="2938838" y="0"/>
                </a:lnTo>
                <a:lnTo>
                  <a:pt x="2938838" y="1091044"/>
                </a:lnTo>
                <a:lnTo>
                  <a:pt x="0" y="1091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60892" y="9203206"/>
            <a:ext cx="2781827" cy="858416"/>
          </a:xfrm>
          <a:custGeom>
            <a:avLst/>
            <a:gdLst/>
            <a:ahLst/>
            <a:cxnLst/>
            <a:rect l="l" t="t" r="r" b="b"/>
            <a:pathLst>
              <a:path w="3107184" h="1153542">
                <a:moveTo>
                  <a:pt x="0" y="0"/>
                </a:moveTo>
                <a:lnTo>
                  <a:pt x="3107184" y="0"/>
                </a:lnTo>
                <a:lnTo>
                  <a:pt x="3107184" y="1153542"/>
                </a:lnTo>
                <a:lnTo>
                  <a:pt x="0" y="1153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473539" y="5802756"/>
            <a:ext cx="4699367" cy="753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5"/>
              </a:lnSpc>
            </a:pP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Розингс</a:t>
            </a:r>
            <a:endParaRPr lang="en-US" sz="3599" spc="97" dirty="0">
              <a:solidFill>
                <a:srgbClr val="3D312B"/>
              </a:solidFill>
              <a:latin typeface="Bebas Neue Cyrillic"/>
            </a:endParaRPr>
          </a:p>
          <a:p>
            <a:pPr algn="ctr">
              <a:lnSpc>
                <a:spcPts val="2735"/>
              </a:lnSpc>
            </a:pPr>
            <a:endParaRPr lang="en-US" sz="3599" spc="97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602121" y="9453000"/>
            <a:ext cx="4699367" cy="753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5"/>
              </a:lnSpc>
            </a:pPr>
            <a:r>
              <a:rPr lang="en-US" sz="3599" spc="97" dirty="0" err="1">
                <a:solidFill>
                  <a:srgbClr val="3D312B"/>
                </a:solidFill>
                <a:latin typeface="Bebas Neue Cyrillic"/>
              </a:rPr>
              <a:t>Лондон</a:t>
            </a:r>
            <a:endParaRPr lang="en-US" sz="3599" spc="97" dirty="0">
              <a:solidFill>
                <a:srgbClr val="3D312B"/>
              </a:solidFill>
              <a:latin typeface="Bebas Neue Cyrillic"/>
            </a:endParaRPr>
          </a:p>
          <a:p>
            <a:pPr algn="ctr">
              <a:lnSpc>
                <a:spcPts val="2735"/>
              </a:lnSpc>
            </a:pPr>
            <a:endParaRPr lang="en-US" sz="3599" spc="97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19" name="Freeform 10"/>
          <p:cNvSpPr/>
          <p:nvPr/>
        </p:nvSpPr>
        <p:spPr>
          <a:xfrm rot="20690053">
            <a:off x="14599673" y="5320788"/>
            <a:ext cx="4580215" cy="6417114"/>
          </a:xfrm>
          <a:custGeom>
            <a:avLst/>
            <a:gdLst/>
            <a:ahLst/>
            <a:cxnLst/>
            <a:rect l="l" t="t" r="r" b="b"/>
            <a:pathLst>
              <a:path w="4580215" h="6417114">
                <a:moveTo>
                  <a:pt x="0" y="0"/>
                </a:moveTo>
                <a:lnTo>
                  <a:pt x="4580215" y="0"/>
                </a:lnTo>
                <a:lnTo>
                  <a:pt x="4580215" y="6417114"/>
                </a:lnTo>
                <a:lnTo>
                  <a:pt x="0" y="6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11"/>
          <p:cNvSpPr/>
          <p:nvPr/>
        </p:nvSpPr>
        <p:spPr>
          <a:xfrm rot="15323841">
            <a:off x="15385065" y="6793671"/>
            <a:ext cx="1999193" cy="1970114"/>
          </a:xfrm>
          <a:custGeom>
            <a:avLst/>
            <a:gdLst/>
            <a:ahLst/>
            <a:cxnLst/>
            <a:rect l="l" t="t" r="r" b="b"/>
            <a:pathLst>
              <a:path w="1999193" h="1970114">
                <a:moveTo>
                  <a:pt x="0" y="0"/>
                </a:moveTo>
                <a:lnTo>
                  <a:pt x="1999194" y="0"/>
                </a:lnTo>
                <a:lnTo>
                  <a:pt x="1999194" y="1970114"/>
                </a:lnTo>
                <a:lnTo>
                  <a:pt x="0" y="1970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9"/>
          <p:cNvSpPr txBox="1"/>
          <p:nvPr/>
        </p:nvSpPr>
        <p:spPr>
          <a:xfrm>
            <a:off x="2201352" y="487303"/>
            <a:ext cx="1349128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25"/>
              </a:lnSpc>
            </a:pPr>
            <a:r>
              <a:rPr lang="uk-UA" sz="4801" spc="115" dirty="0" smtClean="0">
                <a:solidFill>
                  <a:srgbClr val="493E2B"/>
                </a:solidFill>
                <a:latin typeface="Boldesqo Serif Inline"/>
              </a:rPr>
              <a:t>Місце і час дії</a:t>
            </a:r>
            <a:r>
              <a:rPr lang="en-US" sz="4801" spc="115" dirty="0" smtClean="0">
                <a:solidFill>
                  <a:srgbClr val="493E2B"/>
                </a:solidFill>
                <a:latin typeface="Boldesqo Serif Inline"/>
              </a:rPr>
              <a:t> </a:t>
            </a:r>
            <a:endParaRPr lang="en-US" sz="4801" spc="115" dirty="0">
              <a:solidFill>
                <a:srgbClr val="493E2B"/>
              </a:solidFill>
              <a:latin typeface="Boldesqo Serif Inli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66" y="-22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73164" y="2218438"/>
            <a:ext cx="14053747" cy="6963662"/>
          </a:xfrm>
          <a:custGeom>
            <a:avLst/>
            <a:gdLst/>
            <a:ahLst/>
            <a:cxnLst/>
            <a:rect l="l" t="t" r="r" b="b"/>
            <a:pathLst>
              <a:path w="14053747" h="7816826">
                <a:moveTo>
                  <a:pt x="0" y="0"/>
                </a:moveTo>
                <a:lnTo>
                  <a:pt x="14053747" y="0"/>
                </a:lnTo>
                <a:lnTo>
                  <a:pt x="14053747" y="7816826"/>
                </a:lnTo>
                <a:lnTo>
                  <a:pt x="0" y="7816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510" t="-66384" r="-16904" b="-9538"/>
            </a:stretch>
          </a:blipFill>
        </p:spPr>
      </p:sp>
      <p:sp>
        <p:nvSpPr>
          <p:cNvPr id="4" name="Freeform 4"/>
          <p:cNvSpPr/>
          <p:nvPr/>
        </p:nvSpPr>
        <p:spPr>
          <a:xfrm rot="-1581577">
            <a:off x="-1456811" y="19390"/>
            <a:ext cx="5712575" cy="3633928"/>
          </a:xfrm>
          <a:custGeom>
            <a:avLst/>
            <a:gdLst/>
            <a:ahLst/>
            <a:cxnLst/>
            <a:rect l="l" t="t" r="r" b="b"/>
            <a:pathLst>
              <a:path w="5712575" h="3633928">
                <a:moveTo>
                  <a:pt x="0" y="0"/>
                </a:moveTo>
                <a:lnTo>
                  <a:pt x="5712576" y="0"/>
                </a:lnTo>
                <a:lnTo>
                  <a:pt x="5712576" y="3633928"/>
                </a:lnTo>
                <a:lnTo>
                  <a:pt x="0" y="3633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0169"/>
            </a:stretch>
          </a:blipFill>
        </p:spPr>
      </p:sp>
      <p:sp>
        <p:nvSpPr>
          <p:cNvPr id="5" name="Freeform 5"/>
          <p:cNvSpPr/>
          <p:nvPr/>
        </p:nvSpPr>
        <p:spPr>
          <a:xfrm rot="855553" flipH="1">
            <a:off x="-1101171" y="6230239"/>
            <a:ext cx="4372167" cy="5836389"/>
          </a:xfrm>
          <a:custGeom>
            <a:avLst/>
            <a:gdLst/>
            <a:ahLst/>
            <a:cxnLst/>
            <a:rect l="l" t="t" r="r" b="b"/>
            <a:pathLst>
              <a:path w="4372167" h="5836389">
                <a:moveTo>
                  <a:pt x="4372167" y="0"/>
                </a:moveTo>
                <a:lnTo>
                  <a:pt x="0" y="0"/>
                </a:lnTo>
                <a:lnTo>
                  <a:pt x="0" y="5836389"/>
                </a:lnTo>
                <a:lnTo>
                  <a:pt x="4372167" y="5836389"/>
                </a:lnTo>
                <a:lnTo>
                  <a:pt x="437216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38107" flipH="1">
            <a:off x="13422911" y="4181368"/>
            <a:ext cx="4808001" cy="6542864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0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0" y="6542864"/>
                </a:lnTo>
                <a:lnTo>
                  <a:pt x="480800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99476" y="701998"/>
            <a:ext cx="16486182" cy="833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3"/>
              </a:lnSpc>
            </a:pPr>
            <a:r>
              <a:rPr lang="en-US" sz="5400" spc="153" dirty="0" err="1">
                <a:solidFill>
                  <a:srgbClr val="FFFFFF"/>
                </a:solidFill>
                <a:latin typeface="Boldesqo Serif Inline"/>
              </a:rPr>
              <a:t>головні</a:t>
            </a:r>
            <a:r>
              <a:rPr lang="en-US" sz="5400" spc="153" dirty="0">
                <a:solidFill>
                  <a:srgbClr val="FFFFFF"/>
                </a:solidFill>
                <a:latin typeface="Boldesqo Serif Inline"/>
              </a:rPr>
              <a:t> </a:t>
            </a:r>
            <a:r>
              <a:rPr lang="en-US" sz="5400" spc="153" dirty="0" err="1">
                <a:solidFill>
                  <a:srgbClr val="FFFFFF"/>
                </a:solidFill>
                <a:latin typeface="Boldesqo Serif Inline"/>
              </a:rPr>
              <a:t>герої</a:t>
            </a:r>
            <a:r>
              <a:rPr lang="en-US" sz="5400" spc="153" dirty="0">
                <a:solidFill>
                  <a:srgbClr val="FFFFFF"/>
                </a:solidFill>
                <a:latin typeface="Boldesqo Serif Inline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30951" y="2471833"/>
            <a:ext cx="13300353" cy="535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(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Ліззі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)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головна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героїня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Розумна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прониклива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розважлива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дівчина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Джейн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старша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дочка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Беннетів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вродлива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розумна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дівчина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Краща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подруга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Містер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голова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сімейства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іронічний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замкнутий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розумний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чоловік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Місіс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дружина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містера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Беннета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дивна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неосвічена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Мері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Кітті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Лідія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молодші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дочки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Беннетів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Містер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Коллінз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священик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родич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Беннетів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Нерозумний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педантичний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2900" spc="78" dirty="0" err="1" smtClean="0">
                <a:solidFill>
                  <a:srgbClr val="3D312B"/>
                </a:solidFill>
                <a:latin typeface="Bebas Neue Cyrillic"/>
              </a:rPr>
              <a:t>манірний</a:t>
            </a:r>
            <a:r>
              <a:rPr lang="uk-UA" sz="2900" spc="78" dirty="0" smtClean="0">
                <a:solidFill>
                  <a:srgbClr val="3D312B"/>
                </a:solidFill>
                <a:latin typeface="Bebas Neue Cyrillic"/>
              </a:rPr>
              <a:t>.</a:t>
            </a:r>
            <a:endParaRPr lang="en-US" sz="2900" spc="78" dirty="0">
              <a:solidFill>
                <a:srgbClr val="3D312B"/>
              </a:solidFill>
              <a:latin typeface="Bebas Neue Cyrillic"/>
            </a:endParaRPr>
          </a:p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Містер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Вікхем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молодий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привабливий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офіцер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підлий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та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меркантильний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Подружжя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Гардінер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родичі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Беннетів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добрі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порядні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люди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Містер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Бінглі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гарний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хлопець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багатий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чудово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вихований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романтичний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Містер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Дарсі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–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розумний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гордий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замкнутий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молодий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аристократ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Має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почуття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власної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гідності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>
              <a:spcBef>
                <a:spcPct val="0"/>
              </a:spcBef>
            </a:pPr>
            <a:endParaRPr lang="en-US" sz="2900" spc="78" dirty="0">
              <a:solidFill>
                <a:srgbClr val="3D312B"/>
              </a:solidFill>
              <a:latin typeface="Bebas Neue Cyrillic"/>
            </a:endParaRPr>
          </a:p>
        </p:txBody>
      </p:sp>
    </p:spTree>
    <p:extLst>
      <p:ext uri="{BB962C8B-B14F-4D97-AF65-F5344CB8AC3E}">
        <p14:creationId xmlns:p14="http://schemas.microsoft.com/office/powerpoint/2010/main" val="33471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3837" b="-7393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2739">
            <a:off x="355294" y="2514889"/>
            <a:ext cx="9761541" cy="7211336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>
                <a:alphaModFix amt="81000"/>
              </a:blip>
              <a:stretch>
                <a:fillRect l="-16432" r="-1873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6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2902" t="-10996" r="-2492" b="-11124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09043" y="2473601"/>
            <a:ext cx="4821255" cy="1372560"/>
          </a:xfrm>
          <a:custGeom>
            <a:avLst/>
            <a:gdLst/>
            <a:ahLst/>
            <a:cxnLst/>
            <a:rect l="l" t="t" r="r" b="b"/>
            <a:pathLst>
              <a:path w="4180481" h="1552003">
                <a:moveTo>
                  <a:pt x="0" y="0"/>
                </a:moveTo>
                <a:lnTo>
                  <a:pt x="4180480" y="0"/>
                </a:lnTo>
                <a:lnTo>
                  <a:pt x="4180480" y="1552004"/>
                </a:lnTo>
                <a:lnTo>
                  <a:pt x="0" y="1552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955871" y="2517584"/>
            <a:ext cx="6523085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600" dirty="0" smtClean="0">
                <a:solidFill>
                  <a:srgbClr val="3D312B"/>
                </a:solidFill>
                <a:latin typeface="Bebas Neue Cyrillic"/>
              </a:rPr>
              <a:t>родину</a:t>
            </a:r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 smtClean="0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uk-UA" sz="3600" dirty="0" err="1" smtClean="0">
                <a:solidFill>
                  <a:srgbClr val="3D312B"/>
                </a:solidFill>
                <a:latin typeface="Bebas Neue Cyrillic"/>
              </a:rPr>
              <a:t>ів</a:t>
            </a:r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можна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назвати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досить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забезпеченою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але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й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бідним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їх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uk-UA" sz="3600" dirty="0" smtClean="0">
                <a:solidFill>
                  <a:srgbClr val="3D312B"/>
                </a:solidFill>
                <a:latin typeface="Bebas Neue Cyrillic"/>
              </a:rPr>
              <a:t>становище</a:t>
            </a:r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вважати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можна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проте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endParaRPr lang="uk-UA" sz="3600" dirty="0" smtClean="0">
              <a:solidFill>
                <a:srgbClr val="3D312B"/>
              </a:solidFill>
              <a:latin typeface="Bebas Neue Cyrillic"/>
            </a:endParaRPr>
          </a:p>
          <a:p>
            <a:pPr algn="ctr"/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є </a:t>
            </a:r>
            <a:r>
              <a:rPr lang="en-US" sz="3600" dirty="0" err="1" smtClean="0">
                <a:solidFill>
                  <a:srgbClr val="3D312B"/>
                </a:solidFill>
                <a:latin typeface="Bebas Neue Cyrillic"/>
              </a:rPr>
              <a:t>одн</a:t>
            </a:r>
            <a:r>
              <a:rPr lang="uk-UA" sz="3600" dirty="0" smtClean="0">
                <a:solidFill>
                  <a:srgbClr val="3D312B"/>
                </a:solidFill>
                <a:latin typeface="Bebas Neue Cyrillic"/>
              </a:rPr>
              <a:t>е але</a:t>
            </a:r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uk-UA" sz="3600" dirty="0" smtClean="0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затьмарює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їх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існування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.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Згідно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з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англійськими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законами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про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майорат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після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смерті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містера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Беннета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що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не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має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спадкоємців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чоловічої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статі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600" dirty="0" err="1" smtClean="0">
                <a:solidFill>
                  <a:srgbClr val="3D312B"/>
                </a:solidFill>
                <a:latin typeface="Bebas Neue Cyrillic"/>
              </a:rPr>
              <a:t>володарем</a:t>
            </a:r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 smtClean="0">
                <a:solidFill>
                  <a:srgbClr val="3D312B"/>
                </a:solidFill>
                <a:latin typeface="Bebas Neue Cyrillic"/>
              </a:rPr>
              <a:t>їх</a:t>
            </a:r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маєтку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Лонгборн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має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стати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його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кузен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містер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Коллінз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uk-UA" sz="3600" dirty="0" smtClean="0">
                <a:solidFill>
                  <a:srgbClr val="3D312B"/>
                </a:solidFill>
                <a:latin typeface="Bebas Neue Cyrillic"/>
              </a:rPr>
              <a:t>через що</a:t>
            </a:r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місіс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Беннет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з </a:t>
            </a:r>
            <a:r>
              <a:rPr lang="en-US" sz="3600" dirty="0" err="1" smtClean="0">
                <a:solidFill>
                  <a:srgbClr val="3D312B"/>
                </a:solidFill>
                <a:latin typeface="Bebas Neue Cyrillic"/>
              </a:rPr>
              <a:t>до</a:t>
            </a:r>
            <a:r>
              <a:rPr lang="uk-UA" sz="3600" dirty="0" err="1" smtClean="0">
                <a:solidFill>
                  <a:srgbClr val="3D312B"/>
                </a:solidFill>
                <a:latin typeface="Bebas Neue Cyrillic"/>
              </a:rPr>
              <a:t>ньк</a:t>
            </a:r>
            <a:r>
              <a:rPr lang="en-US" sz="3600" dirty="0" err="1" smtClean="0">
                <a:solidFill>
                  <a:srgbClr val="3D312B"/>
                </a:solidFill>
                <a:latin typeface="Bebas Neue Cyrillic"/>
              </a:rPr>
              <a:t>ами</a:t>
            </a:r>
            <a:r>
              <a:rPr lang="en-US" sz="3600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можуть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опинитися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без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даху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над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600" dirty="0" err="1">
                <a:solidFill>
                  <a:srgbClr val="3D312B"/>
                </a:solidFill>
                <a:latin typeface="Bebas Neue Cyrillic"/>
              </a:rPr>
              <a:t>головою</a:t>
            </a:r>
            <a:r>
              <a:rPr lang="en-US" sz="3600" dirty="0">
                <a:solidFill>
                  <a:srgbClr val="3D312B"/>
                </a:solidFill>
                <a:latin typeface="Bebas Neue Cyrillic"/>
              </a:rPr>
              <a:t>.</a:t>
            </a:r>
          </a:p>
          <a:p>
            <a:pPr algn="ctr"/>
            <a:endParaRPr lang="en-US" sz="3600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98444" y="2730471"/>
            <a:ext cx="4699367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7"/>
              </a:lnSpc>
            </a:pPr>
            <a:r>
              <a:rPr lang="en-US" sz="3200" spc="102" dirty="0" err="1">
                <a:solidFill>
                  <a:srgbClr val="3D312B"/>
                </a:solidFill>
                <a:latin typeface="Bebas Neue Cyrillic"/>
              </a:rPr>
              <a:t>Як</a:t>
            </a:r>
            <a:r>
              <a:rPr lang="en-US" sz="3200" spc="10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/>
              </a:rPr>
              <a:t>же</a:t>
            </a:r>
            <a:r>
              <a:rPr lang="en-US" sz="3200" spc="10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/>
              </a:rPr>
              <a:t>нам</a:t>
            </a:r>
            <a:r>
              <a:rPr lang="en-US" sz="3200" spc="102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uk-UA" sz="3200" spc="102" dirty="0" smtClean="0">
                <a:solidFill>
                  <a:srgbClr val="3D312B"/>
                </a:solidFill>
                <a:latin typeface="Bebas Neue Cyrillic"/>
              </a:rPr>
              <a:t>доньок </a:t>
            </a:r>
            <a:r>
              <a:rPr lang="en-US" sz="3200" spc="102" dirty="0" err="1" smtClean="0">
                <a:solidFill>
                  <a:srgbClr val="3D312B"/>
                </a:solidFill>
                <a:latin typeface="Bebas Neue Cyrillic"/>
              </a:rPr>
              <a:t>видати</a:t>
            </a:r>
            <a:r>
              <a:rPr lang="en-US" sz="3200" spc="102" dirty="0" smtClean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/>
              </a:rPr>
              <a:t>заміж</a:t>
            </a:r>
            <a:r>
              <a:rPr lang="en-US" sz="3200" spc="102" dirty="0">
                <a:solidFill>
                  <a:srgbClr val="3D312B"/>
                </a:solidFill>
                <a:latin typeface="Bebas Neue Cyrillic"/>
              </a:rPr>
              <a:t>?!</a:t>
            </a:r>
          </a:p>
          <a:p>
            <a:pPr algn="ctr">
              <a:lnSpc>
                <a:spcPts val="2887"/>
              </a:lnSpc>
            </a:pPr>
            <a:endParaRPr lang="en-US" sz="3200" spc="102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33600" y="846026"/>
            <a:ext cx="1349128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25"/>
              </a:lnSpc>
            </a:pPr>
            <a:r>
              <a:rPr lang="uk-UA" sz="4801" spc="115" dirty="0" smtClean="0">
                <a:solidFill>
                  <a:srgbClr val="493E2B"/>
                </a:solidFill>
                <a:latin typeface="Boldesqo Serif Inline"/>
              </a:rPr>
              <a:t>родина</a:t>
            </a:r>
            <a:r>
              <a:rPr lang="en-US" sz="4801" spc="115" dirty="0" smtClean="0">
                <a:solidFill>
                  <a:srgbClr val="493E2B"/>
                </a:solidFill>
                <a:latin typeface="Boldesqo Serif Inline"/>
              </a:rPr>
              <a:t> </a:t>
            </a:r>
            <a:r>
              <a:rPr lang="en-US" sz="4801" spc="115" dirty="0" err="1" smtClean="0">
                <a:solidFill>
                  <a:srgbClr val="493E2B"/>
                </a:solidFill>
                <a:latin typeface="Boldesqo Serif Inline"/>
              </a:rPr>
              <a:t>Беннет</a:t>
            </a:r>
            <a:r>
              <a:rPr lang="uk-UA" sz="4801" spc="115" dirty="0" err="1" smtClean="0">
                <a:solidFill>
                  <a:srgbClr val="493E2B"/>
                </a:solidFill>
                <a:latin typeface="Boldesqo Serif Inline"/>
              </a:rPr>
              <a:t>ів</a:t>
            </a:r>
            <a:r>
              <a:rPr lang="en-US" sz="4801" spc="115" dirty="0" smtClean="0">
                <a:solidFill>
                  <a:srgbClr val="493E2B"/>
                </a:solidFill>
                <a:latin typeface="Boldesqo Serif Inline"/>
              </a:rPr>
              <a:t> </a:t>
            </a:r>
            <a:endParaRPr lang="en-US" sz="4801" spc="115" dirty="0">
              <a:solidFill>
                <a:srgbClr val="493E2B"/>
              </a:solidFill>
              <a:latin typeface="Boldesqo Serif Inline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621437" y="8115299"/>
            <a:ext cx="6850691" cy="1793261"/>
          </a:xfrm>
          <a:custGeom>
            <a:avLst/>
            <a:gdLst/>
            <a:ahLst/>
            <a:cxnLst/>
            <a:rect l="l" t="t" r="r" b="b"/>
            <a:pathLst>
              <a:path w="7202124" h="2673788">
                <a:moveTo>
                  <a:pt x="0" y="0"/>
                </a:moveTo>
                <a:lnTo>
                  <a:pt x="7202123" y="0"/>
                </a:lnTo>
                <a:lnTo>
                  <a:pt x="7202123" y="2673789"/>
                </a:lnTo>
                <a:lnTo>
                  <a:pt x="0" y="2673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71202" y="8319001"/>
            <a:ext cx="6590879" cy="14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87"/>
              </a:lnSpc>
            </a:pP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«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Молодий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холостяк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з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доходом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uk-UA" sz="3200" spc="102" dirty="0" smtClean="0">
                <a:solidFill>
                  <a:srgbClr val="3D312B"/>
                </a:solidFill>
                <a:latin typeface="Bebas Neue Cyrillic" panose="020B0604020202020204" charset="0"/>
              </a:rPr>
              <a:t>у</a:t>
            </a:r>
            <a:r>
              <a:rPr lang="en-US" sz="3200" spc="102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чотири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або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п'ять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тисяч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на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рік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!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Чи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не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правда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, </a:t>
            </a:r>
            <a:r>
              <a:rPr lang="en-US" sz="3200" spc="102" dirty="0" err="1" smtClean="0">
                <a:solidFill>
                  <a:srgbClr val="3D312B"/>
                </a:solidFill>
                <a:latin typeface="Bebas Neue Cyrillic" panose="020B0604020202020204" charset="0"/>
              </a:rPr>
              <a:t>вдал</a:t>
            </a:r>
            <a:r>
              <a:rPr lang="uk-UA" sz="3200" spc="102" dirty="0" smtClean="0">
                <a:solidFill>
                  <a:srgbClr val="3D312B"/>
                </a:solidFill>
                <a:latin typeface="Bebas Neue Cyrillic" panose="020B0604020202020204" charset="0"/>
              </a:rPr>
              <a:t>а партія</a:t>
            </a:r>
            <a:r>
              <a:rPr lang="en-US" sz="3200" spc="102" dirty="0" smtClean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для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наших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 </a:t>
            </a:r>
            <a:r>
              <a:rPr lang="en-US" sz="3200" spc="102" dirty="0" err="1">
                <a:solidFill>
                  <a:srgbClr val="3D312B"/>
                </a:solidFill>
                <a:latin typeface="Bebas Neue Cyrillic" panose="020B0604020202020204" charset="0"/>
              </a:rPr>
              <a:t>дівчаток</a:t>
            </a:r>
            <a:r>
              <a:rPr lang="en-US" sz="3200" spc="102" dirty="0">
                <a:solidFill>
                  <a:srgbClr val="3D312B"/>
                </a:solidFill>
                <a:latin typeface="Bebas Neue Cyrillic" panose="020B0604020202020204" charset="0"/>
              </a:rPr>
              <a:t>?»</a:t>
            </a:r>
          </a:p>
          <a:p>
            <a:pPr algn="just">
              <a:lnSpc>
                <a:spcPts val="2887"/>
              </a:lnSpc>
            </a:pPr>
            <a:endParaRPr lang="en-US" sz="3200" spc="102" dirty="0">
              <a:solidFill>
                <a:srgbClr val="3D312B"/>
              </a:solidFill>
              <a:latin typeface="Bebas Neue Cyrillic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7" b="-7393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2739">
            <a:off x="-851216" y="4817151"/>
            <a:ext cx="7539936" cy="5222104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>
                <a:alphaModFix amt="81000"/>
              </a:blip>
              <a:stretch>
                <a:fillRect t="-89" b="-8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2739">
            <a:off x="2679691" y="4789270"/>
            <a:ext cx="7680199" cy="5319249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>
                <a:alphaModFix amt="81000"/>
              </a:blip>
              <a:stretch>
                <a:fillRect t="-89" b="-8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92739">
            <a:off x="7061966" y="4802212"/>
            <a:ext cx="7576705" cy="5247570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>
                <a:alphaModFix amt="81000"/>
              </a:blip>
              <a:stretch>
                <a:fillRect t="-89" b="-8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2902" t="-10996" r="-2492" b="-11124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92739">
            <a:off x="11133380" y="1193104"/>
            <a:ext cx="6818587" cy="4722503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>
                <a:alphaModFix amt="81000"/>
              </a:blip>
              <a:stretch>
                <a:fillRect t="-89" b="-8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2902" t="-10996" r="-2492" b="-111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16944" y="5244992"/>
            <a:ext cx="4217670" cy="4217670"/>
            <a:chOff x="0" y="0"/>
            <a:chExt cx="19050000" cy="19050000"/>
          </a:xfrm>
        </p:grpSpPr>
        <p:sp>
          <p:nvSpPr>
            <p:cNvPr id="16" name="Freeform 16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6"/>
              <a:stretch>
                <a:fillRect l="-2867" r="-2867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332049" y="5244992"/>
            <a:ext cx="4217670" cy="4217670"/>
            <a:chOff x="0" y="0"/>
            <a:chExt cx="19050000" cy="19050000"/>
          </a:xfrm>
        </p:grpSpPr>
        <p:sp>
          <p:nvSpPr>
            <p:cNvPr id="19" name="Freeform 19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8"/>
              <a:stretch>
                <a:fillRect t="-4918" b="-4918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870293" y="5272469"/>
            <a:ext cx="4217670" cy="4217670"/>
            <a:chOff x="0" y="0"/>
            <a:chExt cx="19050000" cy="19050000"/>
          </a:xfrm>
        </p:grpSpPr>
        <p:sp>
          <p:nvSpPr>
            <p:cNvPr id="22" name="Freeform 22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9"/>
              <a:stretch>
                <a:fillRect l="-16115" r="-16115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075774" y="8319729"/>
            <a:ext cx="3026883" cy="964926"/>
          </a:xfrm>
          <a:custGeom>
            <a:avLst/>
            <a:gdLst/>
            <a:ahLst/>
            <a:cxnLst/>
            <a:rect l="l" t="t" r="r" b="b"/>
            <a:pathLst>
              <a:path w="3867745" h="1435900">
                <a:moveTo>
                  <a:pt x="0" y="0"/>
                </a:moveTo>
                <a:lnTo>
                  <a:pt x="3867745" y="0"/>
                </a:lnTo>
                <a:lnTo>
                  <a:pt x="3867745" y="1435900"/>
                </a:lnTo>
                <a:lnTo>
                  <a:pt x="0" y="1435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862536" y="8320298"/>
            <a:ext cx="4778904" cy="1714004"/>
          </a:xfrm>
          <a:custGeom>
            <a:avLst/>
            <a:gdLst/>
            <a:ahLst/>
            <a:cxnLst/>
            <a:rect l="l" t="t" r="r" b="b"/>
            <a:pathLst>
              <a:path w="4616845" h="1714004">
                <a:moveTo>
                  <a:pt x="0" y="0"/>
                </a:moveTo>
                <a:lnTo>
                  <a:pt x="4616846" y="0"/>
                </a:lnTo>
                <a:lnTo>
                  <a:pt x="4616846" y="1714004"/>
                </a:lnTo>
                <a:lnTo>
                  <a:pt x="0" y="1714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865787" y="8319729"/>
            <a:ext cx="4133738" cy="1491810"/>
          </a:xfrm>
          <a:custGeom>
            <a:avLst/>
            <a:gdLst/>
            <a:ahLst/>
            <a:cxnLst/>
            <a:rect l="l" t="t" r="r" b="b"/>
            <a:pathLst>
              <a:path w="4304110" h="1597901">
                <a:moveTo>
                  <a:pt x="0" y="0"/>
                </a:moveTo>
                <a:lnTo>
                  <a:pt x="4304110" y="0"/>
                </a:lnTo>
                <a:lnTo>
                  <a:pt x="4304110" y="1597901"/>
                </a:lnTo>
                <a:lnTo>
                  <a:pt x="0" y="1597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12433838" y="1544368"/>
            <a:ext cx="4217670" cy="4217670"/>
            <a:chOff x="0" y="0"/>
            <a:chExt cx="19050000" cy="19050000"/>
          </a:xfrm>
        </p:grpSpPr>
        <p:sp>
          <p:nvSpPr>
            <p:cNvPr id="28" name="Freeform 28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12"/>
              <a:stretch>
                <a:fillRect t="-17948" b="-17948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13808254" y="4510610"/>
            <a:ext cx="4371359" cy="1117620"/>
          </a:xfrm>
          <a:custGeom>
            <a:avLst/>
            <a:gdLst/>
            <a:ahLst/>
            <a:cxnLst/>
            <a:rect l="l" t="t" r="r" b="b"/>
            <a:pathLst>
              <a:path w="4180481" h="1552003">
                <a:moveTo>
                  <a:pt x="0" y="0"/>
                </a:moveTo>
                <a:lnTo>
                  <a:pt x="4180480" y="0"/>
                </a:lnTo>
                <a:lnTo>
                  <a:pt x="4180480" y="1552004"/>
                </a:lnTo>
                <a:lnTo>
                  <a:pt x="0" y="15520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5640127" y="441346"/>
            <a:ext cx="13491288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47"/>
              </a:lnSpc>
            </a:pPr>
            <a:r>
              <a:rPr lang="uk-UA" sz="4800" spc="100" dirty="0" smtClean="0">
                <a:solidFill>
                  <a:srgbClr val="493E2B"/>
                </a:solidFill>
                <a:latin typeface="Boldesqo Serif Inline"/>
              </a:rPr>
              <a:t>міс</a:t>
            </a:r>
            <a:r>
              <a:rPr lang="en-US" sz="4800" spc="100" dirty="0" smtClean="0">
                <a:solidFill>
                  <a:srgbClr val="493E2B"/>
                </a:solidFill>
                <a:latin typeface="Boldesqo Serif Inline"/>
              </a:rPr>
              <a:t> </a:t>
            </a:r>
            <a:r>
              <a:rPr lang="en-US" sz="4800" spc="100" dirty="0" err="1">
                <a:solidFill>
                  <a:srgbClr val="493E2B"/>
                </a:solidFill>
                <a:latin typeface="Boldesqo Serif Inline"/>
              </a:rPr>
              <a:t>Беннет</a:t>
            </a:r>
            <a:r>
              <a:rPr lang="en-US" sz="4800" spc="100" dirty="0">
                <a:solidFill>
                  <a:srgbClr val="493E2B"/>
                </a:solidFill>
                <a:latin typeface="Boldesqo Serif Inline"/>
              </a:rPr>
              <a:t> </a:t>
            </a:r>
          </a:p>
        </p:txBody>
      </p:sp>
      <p:grpSp>
        <p:nvGrpSpPr>
          <p:cNvPr id="32" name="Group 32"/>
          <p:cNvGrpSpPr>
            <a:grpSpLocks noChangeAspect="1"/>
          </p:cNvGrpSpPr>
          <p:nvPr/>
        </p:nvGrpSpPr>
        <p:grpSpPr>
          <a:xfrm rot="92739">
            <a:off x="67824" y="-88411"/>
            <a:ext cx="7405148" cy="5128750"/>
            <a:chOff x="0" y="0"/>
            <a:chExt cx="3429000" cy="2374900"/>
          </a:xfrm>
        </p:grpSpPr>
        <p:sp>
          <p:nvSpPr>
            <p:cNvPr id="33" name="Freeform 3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>
                <a:alphaModFix amt="81000"/>
              </a:blip>
              <a:stretch>
                <a:fillRect t="-89" b="-89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>
                <a:alphaModFix amt="81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Texturizer/>
                        </a14:imgEffect>
                      </a14:imgLayer>
                    </a14:imgProps>
                  </a:ext>
                </a:extLst>
              </a:blip>
              <a:stretch>
                <a:fillRect l="-2902" t="-10996" r="-2492" b="-11124"/>
              </a:stretch>
            </a:blip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711143" y="230864"/>
            <a:ext cx="4217670" cy="4217670"/>
            <a:chOff x="0" y="0"/>
            <a:chExt cx="19050000" cy="19050000"/>
          </a:xfrm>
        </p:grpSpPr>
        <p:sp>
          <p:nvSpPr>
            <p:cNvPr id="36" name="Freeform 36"/>
            <p:cNvSpPr/>
            <p:nvPr/>
          </p:nvSpPr>
          <p:spPr>
            <a:xfrm>
              <a:off x="1106665" y="1106665"/>
              <a:ext cx="16836669" cy="16836669"/>
            </a:xfrm>
            <a:custGeom>
              <a:avLst/>
              <a:gdLst/>
              <a:ahLst/>
              <a:cxnLst/>
              <a:rect l="l" t="t" r="r" b="b"/>
              <a:pathLst>
                <a:path w="16836669" h="16836669">
                  <a:moveTo>
                    <a:pt x="0" y="0"/>
                  </a:moveTo>
                  <a:lnTo>
                    <a:pt x="16836669" y="0"/>
                  </a:lnTo>
                  <a:lnTo>
                    <a:pt x="16836669" y="16836669"/>
                  </a:lnTo>
                  <a:lnTo>
                    <a:pt x="0" y="16836669"/>
                  </a:lnTo>
                  <a:close/>
                </a:path>
              </a:pathLst>
            </a:custGeom>
            <a:blipFill>
              <a:blip r:embed="rId13"/>
              <a:stretch>
                <a:fillRect t="-1923" b="-1923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>
            <a:off x="3367231" y="3009900"/>
            <a:ext cx="3926644" cy="1273340"/>
          </a:xfrm>
          <a:custGeom>
            <a:avLst/>
            <a:gdLst/>
            <a:ahLst/>
            <a:cxnLst/>
            <a:rect l="l" t="t" r="r" b="b"/>
            <a:pathLst>
              <a:path w="3926644" h="1457767">
                <a:moveTo>
                  <a:pt x="0" y="0"/>
                </a:moveTo>
                <a:lnTo>
                  <a:pt x="3926644" y="0"/>
                </a:lnTo>
                <a:lnTo>
                  <a:pt x="3926644" y="1457767"/>
                </a:lnTo>
                <a:lnTo>
                  <a:pt x="0" y="145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248102" y="8575413"/>
            <a:ext cx="4699367" cy="65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n-US" sz="3200" spc="86" dirty="0" err="1">
                <a:solidFill>
                  <a:srgbClr val="3D312B"/>
                </a:solidFill>
                <a:latin typeface="Bebas Neue Cyrillic"/>
              </a:rPr>
              <a:t>Джейн</a:t>
            </a:r>
            <a:r>
              <a:rPr lang="en-US" sz="3200" spc="86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200" spc="86" dirty="0" err="1">
                <a:solidFill>
                  <a:srgbClr val="3D312B"/>
                </a:solidFill>
                <a:latin typeface="Bebas Neue Cyrillic"/>
              </a:rPr>
              <a:t>красуня</a:t>
            </a:r>
            <a:endParaRPr lang="en-US" sz="3200" spc="86" dirty="0">
              <a:solidFill>
                <a:srgbClr val="3D312B"/>
              </a:solidFill>
              <a:latin typeface="Bebas Neue Cyrillic"/>
            </a:endParaRPr>
          </a:p>
          <a:p>
            <a:pPr algn="ctr">
              <a:lnSpc>
                <a:spcPts val="2432"/>
              </a:lnSpc>
            </a:pPr>
            <a:endParaRPr lang="en-US" sz="3200" spc="86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4931627" y="8541257"/>
            <a:ext cx="4699367" cy="1438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4"/>
              </a:lnSpc>
            </a:pP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Елізабет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розумниця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сміливо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засуджує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матеріальний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прагматичний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підхід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до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життя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шлюбу</a:t>
            </a:r>
            <a:r>
              <a:rPr lang="en-US" sz="2900" spc="78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2900" spc="78" dirty="0" err="1">
                <a:solidFill>
                  <a:srgbClr val="3D312B"/>
                </a:solidFill>
                <a:latin typeface="Bebas Neue Cyrillic"/>
              </a:rPr>
              <a:t>кохання</a:t>
            </a:r>
            <a:endParaRPr lang="en-US" sz="2900" spc="78" dirty="0">
              <a:solidFill>
                <a:srgbClr val="3D312B"/>
              </a:solidFill>
              <a:latin typeface="Bebas Neue Cyrillic"/>
            </a:endParaRPr>
          </a:p>
          <a:p>
            <a:pPr algn="ctr">
              <a:lnSpc>
                <a:spcPts val="2204"/>
              </a:lnSpc>
            </a:pPr>
            <a:endParaRPr lang="en-US" sz="2900" spc="78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954793" y="3270666"/>
            <a:ext cx="4699367" cy="935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</a:pPr>
            <a:r>
              <a:rPr lang="en-US" sz="3100" spc="83" dirty="0" err="1">
                <a:solidFill>
                  <a:srgbClr val="3D312B"/>
                </a:solidFill>
                <a:latin typeface="Bebas Neue Cyrillic"/>
              </a:rPr>
              <a:t>Кетрін</a:t>
            </a:r>
            <a:r>
              <a:rPr lang="en-US" sz="3100" spc="83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100" spc="83" dirty="0" err="1">
                <a:solidFill>
                  <a:srgbClr val="3D312B"/>
                </a:solidFill>
                <a:latin typeface="Bebas Neue Cyrillic"/>
              </a:rPr>
              <a:t>легко</a:t>
            </a:r>
            <a:r>
              <a:rPr lang="en-US" sz="3100" spc="83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100" spc="83" dirty="0" err="1">
                <a:solidFill>
                  <a:srgbClr val="3D312B"/>
                </a:solidFill>
                <a:latin typeface="Bebas Neue Cyrillic"/>
              </a:rPr>
              <a:t>піддається</a:t>
            </a:r>
            <a:r>
              <a:rPr lang="en-US" sz="3100" spc="83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100" spc="83" dirty="0" err="1">
                <a:solidFill>
                  <a:srgbClr val="3D312B"/>
                </a:solidFill>
                <a:latin typeface="Bebas Neue Cyrillic"/>
              </a:rPr>
              <a:t>впливу</a:t>
            </a:r>
            <a:endParaRPr lang="en-US" sz="3100" spc="83" dirty="0">
              <a:solidFill>
                <a:srgbClr val="3D312B"/>
              </a:solidFill>
              <a:latin typeface="Bebas Neue Cyrillic"/>
            </a:endParaRPr>
          </a:p>
          <a:p>
            <a:pPr algn="ctr">
              <a:lnSpc>
                <a:spcPts val="2356"/>
              </a:lnSpc>
            </a:pPr>
            <a:endParaRPr lang="en-US" sz="3100" spc="83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3645315" y="4859726"/>
            <a:ext cx="4699367" cy="655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2"/>
              </a:lnSpc>
            </a:pPr>
            <a:r>
              <a:rPr lang="en-US" sz="3200" spc="86" dirty="0" err="1">
                <a:solidFill>
                  <a:srgbClr val="3D312B"/>
                </a:solidFill>
                <a:latin typeface="Bebas Neue Cyrillic"/>
              </a:rPr>
              <a:t>Мері</a:t>
            </a:r>
            <a:r>
              <a:rPr lang="en-US" sz="3200" spc="86" dirty="0">
                <a:solidFill>
                  <a:srgbClr val="3D312B"/>
                </a:solidFill>
                <a:latin typeface="Bebas Neue Cyrillic"/>
              </a:rPr>
              <a:t>, «</a:t>
            </a:r>
            <a:r>
              <a:rPr lang="en-US" sz="3200" spc="86" dirty="0" err="1">
                <a:solidFill>
                  <a:srgbClr val="3D312B"/>
                </a:solidFill>
                <a:latin typeface="Bebas Neue Cyrillic"/>
              </a:rPr>
              <a:t>без</a:t>
            </a:r>
            <a:r>
              <a:rPr lang="en-US" sz="3200" spc="86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200" spc="86" dirty="0" err="1">
                <a:solidFill>
                  <a:srgbClr val="3D312B"/>
                </a:solidFill>
                <a:latin typeface="Bebas Neue Cyrillic"/>
              </a:rPr>
              <a:t>краси</a:t>
            </a:r>
            <a:r>
              <a:rPr lang="en-US" sz="3200" spc="86" dirty="0">
                <a:solidFill>
                  <a:srgbClr val="3D312B"/>
                </a:solidFill>
                <a:latin typeface="Bebas Neue Cyrillic"/>
              </a:rPr>
              <a:t> і </a:t>
            </a:r>
            <a:r>
              <a:rPr lang="en-US" sz="3200" spc="86" dirty="0" err="1">
                <a:solidFill>
                  <a:srgbClr val="3D312B"/>
                </a:solidFill>
                <a:latin typeface="Bebas Neue Cyrillic"/>
              </a:rPr>
              <a:t>талантів</a:t>
            </a:r>
            <a:r>
              <a:rPr lang="en-US" sz="3200" spc="86" dirty="0">
                <a:solidFill>
                  <a:srgbClr val="3D312B"/>
                </a:solidFill>
                <a:latin typeface="Bebas Neue Cyrillic"/>
              </a:rPr>
              <a:t>» </a:t>
            </a:r>
          </a:p>
          <a:p>
            <a:pPr algn="ctr">
              <a:lnSpc>
                <a:spcPts val="2432"/>
              </a:lnSpc>
            </a:pPr>
            <a:endParaRPr lang="en-US" sz="3200" spc="86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698122" y="8577140"/>
            <a:ext cx="4484090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0"/>
              </a:lnSpc>
            </a:pPr>
            <a:r>
              <a:rPr lang="en-US" sz="3000" spc="81" dirty="0" err="1">
                <a:solidFill>
                  <a:srgbClr val="3D312B"/>
                </a:solidFill>
                <a:latin typeface="Bebas Neue Cyrillic"/>
              </a:rPr>
              <a:t>Лідія</a:t>
            </a:r>
            <a:r>
              <a:rPr lang="en-US" sz="3000" spc="81" dirty="0">
                <a:solidFill>
                  <a:srgbClr val="3D312B"/>
                </a:solidFill>
                <a:latin typeface="Bebas Neue Cyrillic"/>
              </a:rPr>
              <a:t>, </a:t>
            </a:r>
            <a:r>
              <a:rPr lang="en-US" sz="3000" spc="81" dirty="0" err="1">
                <a:solidFill>
                  <a:srgbClr val="3D312B"/>
                </a:solidFill>
                <a:latin typeface="Bebas Neue Cyrillic"/>
              </a:rPr>
              <a:t>найлегковажніша</a:t>
            </a:r>
            <a:r>
              <a:rPr lang="en-US" sz="3000" spc="81" dirty="0">
                <a:solidFill>
                  <a:srgbClr val="3D312B"/>
                </a:solidFill>
                <a:latin typeface="Bebas Neue Cyrillic"/>
              </a:rPr>
              <a:t>: </a:t>
            </a:r>
          </a:p>
          <a:p>
            <a:pPr algn="ctr">
              <a:lnSpc>
                <a:spcPts val="2280"/>
              </a:lnSpc>
            </a:pPr>
            <a:r>
              <a:rPr lang="en-US" sz="3000" spc="81" dirty="0" err="1">
                <a:solidFill>
                  <a:srgbClr val="3D312B"/>
                </a:solidFill>
                <a:latin typeface="Bebas Neue Cyrillic"/>
              </a:rPr>
              <a:t>все</a:t>
            </a:r>
            <a:r>
              <a:rPr lang="en-US" sz="3000" spc="81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00" spc="81" dirty="0" err="1">
                <a:solidFill>
                  <a:srgbClr val="3D312B"/>
                </a:solidFill>
                <a:latin typeface="Bebas Neue Cyrillic"/>
              </a:rPr>
              <a:t>одно</a:t>
            </a:r>
            <a:r>
              <a:rPr lang="en-US" sz="3000" spc="81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00" spc="81" dirty="0" err="1">
                <a:solidFill>
                  <a:srgbClr val="3D312B"/>
                </a:solidFill>
                <a:latin typeface="Bebas Neue Cyrillic"/>
              </a:rPr>
              <a:t>за</a:t>
            </a:r>
            <a:r>
              <a:rPr lang="en-US" sz="3000" spc="81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00" spc="81" dirty="0" err="1">
                <a:solidFill>
                  <a:srgbClr val="3D312B"/>
                </a:solidFill>
                <a:latin typeface="Bebas Neue Cyrillic"/>
              </a:rPr>
              <a:t>кого</a:t>
            </a:r>
            <a:r>
              <a:rPr lang="en-US" sz="3000" spc="81" dirty="0">
                <a:solidFill>
                  <a:srgbClr val="3D312B"/>
                </a:solidFill>
                <a:latin typeface="Bebas Neue Cyrillic"/>
              </a:rPr>
              <a:t>, </a:t>
            </a:r>
          </a:p>
          <a:p>
            <a:pPr algn="ctr">
              <a:lnSpc>
                <a:spcPts val="2280"/>
              </a:lnSpc>
            </a:pPr>
            <a:r>
              <a:rPr lang="en-US" sz="3000" spc="81" dirty="0" err="1">
                <a:solidFill>
                  <a:srgbClr val="3D312B"/>
                </a:solidFill>
                <a:latin typeface="Bebas Neue Cyrillic"/>
              </a:rPr>
              <a:t>головне</a:t>
            </a:r>
            <a:r>
              <a:rPr lang="en-US" sz="3000" spc="81" dirty="0">
                <a:solidFill>
                  <a:srgbClr val="3D312B"/>
                </a:solidFill>
                <a:latin typeface="Bebas Neue Cyrillic"/>
              </a:rPr>
              <a:t> </a:t>
            </a:r>
            <a:r>
              <a:rPr lang="en-US" sz="3000" spc="81" dirty="0" smtClean="0">
                <a:solidFill>
                  <a:srgbClr val="3D312B"/>
                </a:solidFill>
                <a:latin typeface="Bebas Neue Cyrillic"/>
              </a:rPr>
              <a:t>– </a:t>
            </a:r>
            <a:r>
              <a:rPr lang="en-US" sz="3000" spc="81" dirty="0" err="1" smtClean="0">
                <a:solidFill>
                  <a:srgbClr val="3D312B"/>
                </a:solidFill>
                <a:latin typeface="Bebas Neue Cyrillic"/>
              </a:rPr>
              <a:t>заміжня</a:t>
            </a:r>
            <a:r>
              <a:rPr lang="en-US" sz="3000" spc="81" dirty="0" smtClean="0">
                <a:solidFill>
                  <a:srgbClr val="3D312B"/>
                </a:solidFill>
                <a:latin typeface="Bebas Neue Cyrillic"/>
              </a:rPr>
              <a:t> </a:t>
            </a:r>
            <a:endParaRPr lang="en-US" sz="3000" spc="81" dirty="0">
              <a:solidFill>
                <a:srgbClr val="3D312B"/>
              </a:solidFill>
              <a:latin typeface="Bebas Neue Cyrillic"/>
            </a:endParaRPr>
          </a:p>
          <a:p>
            <a:pPr algn="ctr">
              <a:lnSpc>
                <a:spcPts val="2280"/>
              </a:lnSpc>
            </a:pPr>
            <a:endParaRPr lang="en-US" sz="3000" spc="81" dirty="0">
              <a:solidFill>
                <a:srgbClr val="3D312B"/>
              </a:solidFill>
              <a:latin typeface="Bebas Neue Cyrillic"/>
            </a:endParaRPr>
          </a:p>
        </p:txBody>
      </p:sp>
      <p:sp>
        <p:nvSpPr>
          <p:cNvPr id="44" name="Freeform 44"/>
          <p:cNvSpPr/>
          <p:nvPr/>
        </p:nvSpPr>
        <p:spPr>
          <a:xfrm rot="5151175" flipH="1">
            <a:off x="7196882" y="850318"/>
            <a:ext cx="3378145" cy="4509472"/>
          </a:xfrm>
          <a:custGeom>
            <a:avLst/>
            <a:gdLst/>
            <a:ahLst/>
            <a:cxnLst/>
            <a:rect l="l" t="t" r="r" b="b"/>
            <a:pathLst>
              <a:path w="3378145" h="4509472">
                <a:moveTo>
                  <a:pt x="3378144" y="0"/>
                </a:moveTo>
                <a:lnTo>
                  <a:pt x="0" y="0"/>
                </a:lnTo>
                <a:lnTo>
                  <a:pt x="0" y="4509472"/>
                </a:lnTo>
                <a:lnTo>
                  <a:pt x="3378144" y="4509472"/>
                </a:lnTo>
                <a:lnTo>
                  <a:pt x="3378144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21272232" flipH="1">
            <a:off x="14869025" y="6285091"/>
            <a:ext cx="3378145" cy="4509472"/>
          </a:xfrm>
          <a:custGeom>
            <a:avLst/>
            <a:gdLst/>
            <a:ahLst/>
            <a:cxnLst/>
            <a:rect l="l" t="t" r="r" b="b"/>
            <a:pathLst>
              <a:path w="3378145" h="4509472">
                <a:moveTo>
                  <a:pt x="3378144" y="0"/>
                </a:moveTo>
                <a:lnTo>
                  <a:pt x="0" y="0"/>
                </a:lnTo>
                <a:lnTo>
                  <a:pt x="0" y="4509472"/>
                </a:lnTo>
                <a:lnTo>
                  <a:pt x="3378144" y="4509472"/>
                </a:lnTo>
                <a:lnTo>
                  <a:pt x="3378144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66" y="-227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 t="-9000" b="-9000"/>
            </a:stretch>
          </a:blipFill>
        </p:spPr>
      </p:sp>
      <p:pic>
        <p:nvPicPr>
          <p:cNvPr id="3074" name="Picture 2" descr="Question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00100"/>
            <a:ext cx="14858035" cy="899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/>
          <p:cNvSpPr/>
          <p:nvPr/>
        </p:nvSpPr>
        <p:spPr>
          <a:xfrm rot="-1581577">
            <a:off x="-1456811" y="19390"/>
            <a:ext cx="5712575" cy="3633928"/>
          </a:xfrm>
          <a:custGeom>
            <a:avLst/>
            <a:gdLst/>
            <a:ahLst/>
            <a:cxnLst/>
            <a:rect l="l" t="t" r="r" b="b"/>
            <a:pathLst>
              <a:path w="5712575" h="3633928">
                <a:moveTo>
                  <a:pt x="0" y="0"/>
                </a:moveTo>
                <a:lnTo>
                  <a:pt x="5712576" y="0"/>
                </a:lnTo>
                <a:lnTo>
                  <a:pt x="5712576" y="3633928"/>
                </a:lnTo>
                <a:lnTo>
                  <a:pt x="0" y="36339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0169"/>
            </a:stretch>
          </a:blipFill>
        </p:spPr>
      </p:sp>
      <p:sp>
        <p:nvSpPr>
          <p:cNvPr id="5" name="Freeform 5"/>
          <p:cNvSpPr/>
          <p:nvPr/>
        </p:nvSpPr>
        <p:spPr>
          <a:xfrm rot="2615398" flipH="1">
            <a:off x="-1154778" y="5236620"/>
            <a:ext cx="4372167" cy="5836389"/>
          </a:xfrm>
          <a:custGeom>
            <a:avLst/>
            <a:gdLst/>
            <a:ahLst/>
            <a:cxnLst/>
            <a:rect l="l" t="t" r="r" b="b"/>
            <a:pathLst>
              <a:path w="4372167" h="5836389">
                <a:moveTo>
                  <a:pt x="4372167" y="0"/>
                </a:moveTo>
                <a:lnTo>
                  <a:pt x="0" y="0"/>
                </a:lnTo>
                <a:lnTo>
                  <a:pt x="0" y="5836389"/>
                </a:lnTo>
                <a:lnTo>
                  <a:pt x="4372167" y="5836389"/>
                </a:lnTo>
                <a:lnTo>
                  <a:pt x="43721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38107" flipH="1">
            <a:off x="14365504" y="3348232"/>
            <a:ext cx="4808001" cy="6542864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0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0" y="6542864"/>
                </a:lnTo>
                <a:lnTo>
                  <a:pt x="48080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442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2313</Words>
  <Application>Microsoft Office PowerPoint</Application>
  <PresentationFormat>Произвольный</PresentationFormat>
  <Paragraphs>133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Bebas Neue Cyrillic</vt:lpstr>
      <vt:lpstr>Bebas Neue Cyrillic Bold Italics</vt:lpstr>
      <vt:lpstr>Bookman Old Style</vt:lpstr>
      <vt:lpstr>Calibri</vt:lpstr>
      <vt:lpstr>Boldesqo Serif Inline</vt:lpstr>
      <vt:lpstr>Bebas Neue Cyrillic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Scrapbook Art and History Museum Presentation</dc:title>
  <dc:creator>Admin</dc:creator>
  <cp:lastModifiedBy>Дева1с</cp:lastModifiedBy>
  <cp:revision>34</cp:revision>
  <dcterms:created xsi:type="dcterms:W3CDTF">2006-08-16T00:00:00Z</dcterms:created>
  <dcterms:modified xsi:type="dcterms:W3CDTF">2024-11-29T21:09:03Z</dcterms:modified>
  <dc:identifier>DAF0_0mc4hY</dc:identifier>
</cp:coreProperties>
</file>