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4" r:id="rId4"/>
    <p:sldId id="284" r:id="rId5"/>
    <p:sldId id="285" r:id="rId6"/>
    <p:sldId id="286" r:id="rId7"/>
    <p:sldId id="258" r:id="rId8"/>
    <p:sldId id="259" r:id="rId9"/>
    <p:sldId id="271" r:id="rId10"/>
    <p:sldId id="281" r:id="rId11"/>
    <p:sldId id="275" r:id="rId12"/>
    <p:sldId id="260" r:id="rId13"/>
    <p:sldId id="287" r:id="rId14"/>
    <p:sldId id="261" r:id="rId15"/>
    <p:sldId id="263" r:id="rId16"/>
    <p:sldId id="282" r:id="rId17"/>
    <p:sldId id="264" r:id="rId18"/>
    <p:sldId id="288" r:id="rId19"/>
    <p:sldId id="270" r:id="rId2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34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4A690-30FD-4F2F-B669-30EF25FEBDFB}" type="datetimeFigureOut">
              <a:rPr lang="uk-UA" smtClean="0"/>
              <a:t>18.11.2024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2A254C-16CB-4147-8D52-849B1FF95E5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0728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2A254C-16CB-4147-8D52-849B1FF95E5A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5804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2A254C-16CB-4147-8D52-849B1FF95E5A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0179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572CF2-031F-43EC-AD6B-154E69F476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A739D91-FE37-4D20-9B63-C43CE717FA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2A97540-1DB6-4D11-A73F-DEA9D0105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2AC97-03A5-45A3-ADA5-3A832118D65E}" type="datetimeFigureOut">
              <a:rPr lang="uk-UA" smtClean="0"/>
              <a:t>18.11.2024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A54E256-4D9D-4FC6-9186-54BD7181E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64BB826-7F7E-4733-992D-F4E21DA0E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53428-6188-4E8E-B71E-C712DEE7CE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2131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77E8DE-3450-497E-956E-C8D426FC2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8CE9638-06C4-4289-A1D4-A81E58A704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BEC0D0F-0576-408F-A604-1AE04E449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2AC97-03A5-45A3-ADA5-3A832118D65E}" type="datetimeFigureOut">
              <a:rPr lang="uk-UA" smtClean="0"/>
              <a:t>18.11.2024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6C908D0-D549-44D6-9AEF-93F65A44F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887BEF5-47B2-4AE7-94B8-1D82D6F77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53428-6188-4E8E-B71E-C712DEE7CE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6590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22D1169A-3B24-462F-A75E-ED8F40B144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ED5FAA6-5756-4878-AD9E-C4279FDA2D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D545057-9EA6-4010-8A44-8D381ECBD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2AC97-03A5-45A3-ADA5-3A832118D65E}" type="datetimeFigureOut">
              <a:rPr lang="uk-UA" smtClean="0"/>
              <a:t>18.11.2024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699444E-7A80-4CB1-A2D6-A84F4EFF1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0FFB48A-206D-42C2-8AE2-82EA3D384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53428-6188-4E8E-B71E-C712DEE7CE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0153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F1DA81-7E2D-4651-9ABF-218A0A106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7742D68-054E-4D9B-A386-76E623650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7A44D7E-DCF6-4023-98B8-99E6659B7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2AC97-03A5-45A3-ADA5-3A832118D65E}" type="datetimeFigureOut">
              <a:rPr lang="uk-UA" smtClean="0"/>
              <a:t>18.11.2024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46E07A2-CF58-4CF0-AA49-E9B041D6B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DAFCD08-7B7B-4846-A19B-2C761711F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53428-6188-4E8E-B71E-C712DEE7CE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974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C1497F-C6AF-440C-BB39-782DE2252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B82E767-BA23-4486-A8BA-B6AE93F0C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9D922CC-A26E-4518-9BC0-C28C259E6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2AC97-03A5-45A3-ADA5-3A832118D65E}" type="datetimeFigureOut">
              <a:rPr lang="uk-UA" smtClean="0"/>
              <a:t>18.11.2024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C7E7962-CFC9-402E-A77F-07588B705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BA82D80-E43F-4E43-9014-7792A7E93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53428-6188-4E8E-B71E-C712DEE7CE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0119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809219-7EC1-4CAE-B049-B61CA675C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867F4BA-D1D6-4E23-B98B-A529B72678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E45B061-8386-45C0-BEC8-51B3413483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0B9FADC-B6E6-4A9A-9407-787B9B7E0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2AC97-03A5-45A3-ADA5-3A832118D65E}" type="datetimeFigureOut">
              <a:rPr lang="uk-UA" smtClean="0"/>
              <a:t>18.11.2024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36D6A93-D02B-4173-AE54-9DFFA4766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09AE193-944D-476B-B9C1-0C0D65CB1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53428-6188-4E8E-B71E-C712DEE7CE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0392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74156C-22C9-4AC0-8E02-4E33E39B1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94D98BE-2DC9-4405-AD85-0A4C21EC41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514B5656-EF69-4533-94B2-B165EBCBF1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88AFC333-29AC-42A8-AC5E-8C7FBCE101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93355282-9030-4459-B43C-C90CB7039C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2B23F65F-C8E7-4E2D-955B-0BFBB4FB9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2AC97-03A5-45A3-ADA5-3A832118D65E}" type="datetimeFigureOut">
              <a:rPr lang="uk-UA" smtClean="0"/>
              <a:t>18.11.2024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85977153-BA60-4EC9-9A88-535A3D6A1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5EDF69E4-D9BE-4DEC-AEA4-2B67B9AB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53428-6188-4E8E-B71E-C712DEE7CE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5628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3B2FFD-A395-4B28-AEE4-E2F339C75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B47F1F24-93B1-4B1D-AD5C-1BD5BC9B5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2AC97-03A5-45A3-ADA5-3A832118D65E}" type="datetimeFigureOut">
              <a:rPr lang="uk-UA" smtClean="0"/>
              <a:t>18.11.2024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037C6C68-DBCC-4204-A687-EC37F3D5D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F1BBEF64-3691-4479-82DC-5D5792ECD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53428-6188-4E8E-B71E-C712DEE7CE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8843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3107EA8F-50AF-47E6-9D81-09F6B1FB2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2AC97-03A5-45A3-ADA5-3A832118D65E}" type="datetimeFigureOut">
              <a:rPr lang="uk-UA" smtClean="0"/>
              <a:t>18.11.2024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1A58EF53-D25D-4A64-A1E3-773EFECB2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9840843-5AD7-411A-AB1D-DFD220A2E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53428-6188-4E8E-B71E-C712DEE7CE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0222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BA091C-51E4-4C32-A7B1-7EE19EE90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DB6F1CF-455A-45C9-8F09-46849D5EE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C8FD923-E4EE-475E-9B35-355E88CFD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A8FA983-4C85-4CD2-AA8B-114381336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2AC97-03A5-45A3-ADA5-3A832118D65E}" type="datetimeFigureOut">
              <a:rPr lang="uk-UA" smtClean="0"/>
              <a:t>18.11.2024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2B6C8BB-2056-458B-A52A-09D15F95F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5D06C37-A3DB-4093-A7F1-ED34719C6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53428-6188-4E8E-B71E-C712DEE7CE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0195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C43DA9-E114-4CF6-A36A-81308AF4D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ED209AD0-C645-4831-992D-3BAB45EFE1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7D6E056-8172-4929-BF75-07D37AFBD8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2F84879-02C5-4921-88E7-B64B0CF02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2AC97-03A5-45A3-ADA5-3A832118D65E}" type="datetimeFigureOut">
              <a:rPr lang="uk-UA" smtClean="0"/>
              <a:t>18.11.2024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02B3275-9CE6-4EB8-BF0D-1B128D8FB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3DB8ACC-2F91-4B0C-92EE-F79463FFA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53428-6188-4E8E-B71E-C712DEE7CE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8566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9BCDA17-1D70-4C28-9570-F003317F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1180E37-2D79-4807-8A14-A9801C6FEF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9CC7150-2834-4E5A-AA1D-86AC151E05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2AC97-03A5-45A3-ADA5-3A832118D65E}" type="datetimeFigureOut">
              <a:rPr lang="uk-UA" smtClean="0"/>
              <a:t>18.11.2024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7C7F3E6-8CE6-4A15-8847-875ED708E8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01150A0-9983-48AA-9096-D18AA9D157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53428-6188-4E8E-B71E-C712DEE7CEE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6662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D%D0%B0%D1%81%D1%82%D1%83%D0%BF" TargetMode="External"/><Relationship Id="rId2" Type="http://schemas.openxmlformats.org/officeDocument/2006/relationships/hyperlink" Target="https://uk.wikipedia.org/wiki/%D0%9E%D0%B1%D0%BE%D1%80%D0%BE%D0%BD%D0%B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hyperlink" Target="https://uk.wikipedia.org/w/index.php?title=%D0%9E%D0%BF%D0%B5%D1%80%D0%B0%D1%82%D0%B8%D0%B2%D0%BD%D0%BE-%D1%82%D0%B0%D0%BA%D1%82%D0%B8%D1%87%D0%BD%D0%B0_%D1%81%D0%B8%D1%82%D1%83%D0%B0%D1%86%D1%96%D1%8F&amp;action=edit&amp;redlink=1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protyvg7.com.ua/wp-content/uploads/2023/12/2_%D0%A2%D0%9A%D0%9F-10-9303.01-%D0%9C%D0%A0-%D0%A3%D0%A2%D0%A0%D0%9E%D0%91%D0%A1%D0%9B-%D0%86%D0%9D%D0%96-%D0%97%D0%90%D0%93.pdf" TargetMode="External"/><Relationship Id="rId2" Type="http://schemas.openxmlformats.org/officeDocument/2006/relationships/hyperlink" Target="https://buklib.net/books/37612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hoda.gov.ua/shho-take-zasobi-distanc%D1%96jnogo-m%D1%96nuvannja%3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1%D0%BE%D0%B9%D0%BE%D0%B2%D0%B0_%D0%B5%D1%84%D0%B5%D0%BA%D1%82%D0%B8%D0%B2%D0%BD%D1%96%D1%81%D1%82%D1%8C" TargetMode="External"/><Relationship Id="rId7" Type="http://schemas.openxmlformats.org/officeDocument/2006/relationships/image" Target="../media/image2.png"/><Relationship Id="rId2" Type="http://schemas.openxmlformats.org/officeDocument/2006/relationships/hyperlink" Target="https://uk.wikipedia.org/w/index.php?title=%D0%86%D0%BD%D0%B6%D0%B5%D0%BD%D0%B5%D1%80%D0%BD%D1%96_%D0%B7%D0%B0%D0%B3%D0%BE%D1%80%D0%BE%D0%B4%D0%B6%D0%B5%D0%BD%D0%BD%D1%8F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uk.wikipedia.org/wiki/%D0%91%D0%BE%D0%B9%D0%BE%D0%B2%D1%96_%D0%B4%D1%96%D1%97" TargetMode="External"/><Relationship Id="rId4" Type="http://schemas.openxmlformats.org/officeDocument/2006/relationships/hyperlink" Target="https://uk.wikipedia.org/wiki/%D0%9C%D0%B0%D0%BD%D0%B5%D0%B2%D1%8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uk.wikipedia.org/w/index.php?title=%D0%97%D1%80%D0%B8%D0%B2_%D0%BD%D0%B0%D1%81%D1%82%D1%83%D0%BF%D1%83&amp;action=edit&amp;redlink=1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0%D0%B2%D1%96%D0%B0%D1%86%D1%96%D1%8F" TargetMode="External"/><Relationship Id="rId7" Type="http://schemas.openxmlformats.org/officeDocument/2006/relationships/image" Target="../media/image20.png"/><Relationship Id="rId2" Type="http://schemas.openxmlformats.org/officeDocument/2006/relationships/hyperlink" Target="https://uk.wikipedia.org/w/index.php?title=%D0%A1%D0%B8%D1%81%D1%82%D0%B5%D0%BC%D0%B0_%D0%B4%D0%B8%D1%81%D1%82%D0%B0%D0%BD%D1%86%D1%96%D0%B9%D0%BD%D0%BE%D0%B3%D0%BE_%D0%BC%D1%96%D0%BD%D1%83%D0%B2%D0%B0%D0%BD%D0%BD%D1%8F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C%D1%96%D0%BD%D0%BD%D0%B5_%D0%BF%D0%BE%D0%BB%D0%B5" TargetMode="External"/><Relationship Id="rId5" Type="http://schemas.openxmlformats.org/officeDocument/2006/relationships/hyperlink" Target="https://uk.wikipedia.org/wiki/%D0%9F%D1%96%D0%B4%D1%80%D0%BE%D0%B7%D0%B4%D1%96%D0%BB" TargetMode="External"/><Relationship Id="rId4" Type="http://schemas.openxmlformats.org/officeDocument/2006/relationships/hyperlink" Target="https://uk.wikipedia.org/w/index.php?title=%D0%A0%D0%B0%D0%BA%D0%B5%D1%82%D0%BD%D0%BE-%D0%B0%D1%80%D1%82%D0%B8%D0%BB%D0%B5%D1%80%D1%96%D0%B9%D1%81%D1%8C%D0%BA%D1%96_%D1%81%D0%B8%D1%81%D1%82%D0%B5%D0%BC%D0%B8&amp;action=edit&amp;redlink=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E05C9B-B867-4C6A-8CCE-21E820EC84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35746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Тактична підготовка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5C6FEBAE-7A0F-4F27-9D49-4C29C1FB43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1357461"/>
            <a:ext cx="12191999" cy="5500538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uk-UA" sz="40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uk-UA" sz="48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Загальні відомості про вибухові інженерні загородження. </a:t>
            </a:r>
          </a:p>
          <a:p>
            <a:r>
              <a:rPr lang="uk-UA" sz="48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Призначення, класифікація та види вибухових інженерних загороджень. </a:t>
            </a:r>
          </a:p>
          <a:p>
            <a:endParaRPr lang="uk-UA" sz="4000" kern="15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Segoe UI" panose="020B0502040204020203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4518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6A8275-457D-4415-B99F-68FAD5D98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Поряд з </a:t>
            </a:r>
            <a:r>
              <a:rPr lang="uk-UA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крупногабаритними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СДМ       	застосовуються  наземні та повітряні </a:t>
            </a:r>
            <a:r>
              <a:rPr lang="uk-UA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дрони</a:t>
            </a:r>
            <a:endParaRPr lang="uk-UA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0D87C252-46A2-429C-A382-0C7F73B925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476" y="3838831"/>
            <a:ext cx="4120535" cy="3035643"/>
          </a:xfrm>
          <a:solidFill>
            <a:schemeClr val="accent2">
              <a:lumMod val="20000"/>
              <a:lumOff val="80000"/>
            </a:schemeClr>
          </a:solidFill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68F22E-7BA8-40FA-AE4C-760D78ADDF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1319" y="3941745"/>
            <a:ext cx="4005205" cy="288330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150C9B-721C-4543-B1D1-B7C794ADF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2973" y="1690690"/>
            <a:ext cx="5000368" cy="244754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579541-312B-438B-BBC5-FCD120CCEB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5865" y="4121762"/>
            <a:ext cx="3797643" cy="273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46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9E2B6-D921-4331-8807-5A95D9377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226540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     </a:t>
            </a:r>
            <a:b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</a:br>
            <a:r>
              <a:rPr lang="uk-UA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СДМ можуть застосовуватися не тільки в </a:t>
            </a:r>
            <a:r>
              <a:rPr lang="uk-UA" sz="3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Оборон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обороні</a:t>
            </a:r>
            <a:r>
              <a:rPr lang="uk-UA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що було традиційним, але й у </a:t>
            </a:r>
            <a:r>
              <a:rPr lang="uk-UA" sz="3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Наступ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наступі</a:t>
            </a:r>
            <a:r>
              <a:rPr lang="uk-UA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при відході (для затримки підрозділів противника, що переслідують), а також в інших видах бойових дій і </a:t>
            </a:r>
            <a:r>
              <a:rPr lang="uk-UA" sz="36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Оперативно-тактична ситуація (ще не написана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оперативно</a:t>
            </a:r>
            <a:r>
              <a:rPr lang="uk-UA" sz="3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Оперативно-тактична ситуація (ще не написана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-тактичних ситуаціях</a:t>
            </a:r>
            <a:r>
              <a:rPr lang="uk-UA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endParaRPr lang="uk-UA" sz="5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CBF8503-A9E4-448F-A325-0CFFBC5E8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65405"/>
            <a:ext cx="12191999" cy="459259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>
                <a:solidFill>
                  <a:srgbClr val="3A4357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Нажаль сучасних СДМ у нас обмаль.</a:t>
            </a:r>
            <a:r>
              <a:rPr lang="uk-UA" dirty="0">
                <a:solidFill>
                  <a:srgbClr val="3A4357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США передали ЗСУ спеціальні 155-мм снаряди </a:t>
            </a:r>
            <a:r>
              <a:rPr lang="en-US" dirty="0">
                <a:solidFill>
                  <a:srgbClr val="3A4357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RAAMS </a:t>
            </a:r>
            <a:r>
              <a:rPr lang="uk-UA" dirty="0">
                <a:solidFill>
                  <a:srgbClr val="3A4357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дистанційного мінування з артилерійських установок. Максимальна дальність стрільби цими снарядами становить 18 км. Всередині снаряд несе 9 протитанкових мін або ж 36 протипіхотних. </a:t>
            </a:r>
          </a:p>
          <a:p>
            <a:pPr marL="0" indent="0">
              <a:buNone/>
            </a:pPr>
            <a:endParaRPr lang="uk-UA" dirty="0">
              <a:solidFill>
                <a:srgbClr val="3A4357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solidFill>
                <a:srgbClr val="3A4357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solidFill>
                <a:srgbClr val="3A4357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solidFill>
                <a:srgbClr val="3A4357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Використовуться</a:t>
            </a: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також для мінування РСЗВ «ГРАД»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«УРАГАН» 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«СМЕРЧ».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7E78B4-D5E9-425F-B179-9828A9232B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8320" y="3632886"/>
            <a:ext cx="5953956" cy="249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96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9E2B6-D921-4331-8807-5A95D9377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0523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  </a:t>
            </a:r>
            <a:b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</a:br>
            <a:r>
              <a:rPr lang="uk-UA" sz="3600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створення загороджень установлюють мінні поля, групи мін, окремі об’єктні міни та фугаси, вузли загороджень, смуги загороджень, зони загороджень.</a:t>
            </a:r>
            <a:br>
              <a:rPr lang="uk-UA" sz="3600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   </a:t>
            </a:r>
            <a:endParaRPr lang="uk-UA" sz="5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CBF8503-A9E4-448F-A325-0CFFBC5E8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705232"/>
            <a:ext cx="12191999" cy="5152767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 algn="just">
              <a:buNone/>
            </a:pPr>
            <a:endParaRPr lang="uk-UA" b="0" i="0" dirty="0">
              <a:solidFill>
                <a:srgbClr val="402A1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У свою чергу, мінно-вибухові загородження поділені на: керовані; некеровані.</a:t>
            </a:r>
          </a:p>
          <a:p>
            <a:pPr marL="0" indent="0" algn="just">
              <a:buNone/>
            </a:pPr>
            <a:r>
              <a:rPr lang="uk-UA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Інженерні загородження використовуються на першому та другому ступенях готовності.</a:t>
            </a:r>
          </a:p>
          <a:p>
            <a:pPr marL="0" indent="0" algn="just">
              <a:buNone/>
            </a:pPr>
            <a:r>
              <a:rPr lang="uk-UA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На першому ступені – на передових позиціях, перед переднім краєм та у проміжках між підрозділами.</a:t>
            </a:r>
          </a:p>
          <a:p>
            <a:pPr marL="0" indent="0" algn="just">
              <a:buNone/>
            </a:pPr>
            <a:r>
              <a:rPr lang="uk-UA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На другому ступені – углибині оборони, на шляхах відходу передових загонів та підрозділів бойової охорони.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06878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ADC247-E5B8-4724-91F3-7E9AC5D5E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2701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Керовані МВЗ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F29C32E-181E-482B-BAFD-FFDB80BB7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27015"/>
            <a:ext cx="12160738" cy="563098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загородження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утримуватися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бойовому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безпечному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переводитися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одного стану в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кабелях та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каналами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A6F48F-678D-4F95-9935-4AB2E67EC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8430" y="2689264"/>
            <a:ext cx="6148303" cy="41687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FB8BD7A-6B8E-4B05-A3FE-179F6EEBA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528" y="3259015"/>
            <a:ext cx="4482749" cy="359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141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9E2B6-D921-4331-8807-5A95D9377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5465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      </a:t>
            </a:r>
            <a:b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</a:br>
            <a:r>
              <a:rPr lang="uk-UA" sz="3600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Основу мінно-вибухових загороджень, які встановлюються  	перед позиціями підрозділів та у районах оборони,  	 		складають мінні поля.</a:t>
            </a:r>
            <a:br>
              <a:rPr lang="uk-UA" sz="3600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5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CBF8503-A9E4-448F-A325-0CFFBC5E8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754659"/>
            <a:ext cx="12191999" cy="510334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b="1" dirty="0">
                <a:solidFill>
                  <a:srgbClr val="402A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b="1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Протитанкове мінне поле (ПТМП)</a:t>
            </a:r>
            <a:r>
              <a:rPr lang="uk-UA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має розміри по фронту 200–300 м і більше, а в глибину 60–120 м і більше. Міни встановлюють у 3–4 ряди з відстанню між рядами 20–40 м і між мінами в ряд 4 та 5,5 м для </a:t>
            </a:r>
            <a:r>
              <a:rPr lang="uk-UA" b="0" i="0" dirty="0" err="1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протигусеничних</a:t>
            </a:r>
            <a:r>
              <a:rPr lang="uk-UA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8 або 11 м для </a:t>
            </a:r>
            <a:r>
              <a:rPr lang="uk-UA" b="0" i="0" dirty="0" err="1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протиднищевих</a:t>
            </a:r>
            <a:r>
              <a:rPr lang="uk-UA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мін.</a:t>
            </a:r>
          </a:p>
          <a:p>
            <a:pPr algn="just"/>
            <a:r>
              <a:rPr lang="uk-UA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 мін на 1 км фронту мінного поля може становити: </a:t>
            </a:r>
            <a:r>
              <a:rPr lang="uk-UA" b="0" i="0" dirty="0" err="1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протигусеничних</a:t>
            </a:r>
            <a:r>
              <a:rPr lang="uk-UA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750–1000 мін; </a:t>
            </a:r>
            <a:r>
              <a:rPr lang="uk-UA" b="0" i="0" dirty="0" err="1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протиднищевих</a:t>
            </a:r>
            <a:r>
              <a:rPr lang="uk-UA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300–400 мін.</a:t>
            </a:r>
          </a:p>
          <a:p>
            <a:pPr algn="just"/>
            <a:r>
              <a:rPr lang="uk-UA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особливо важливих напрямах ПТМП можуть установлюватися із завищеною витратою мін на 1 км фронту: 1000 та більше </a:t>
            </a:r>
            <a:r>
              <a:rPr lang="uk-UA" b="0" i="0" dirty="0" err="1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протигусеничних</a:t>
            </a:r>
            <a:r>
              <a:rPr lang="uk-UA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500 та більше </a:t>
            </a:r>
            <a:r>
              <a:rPr lang="uk-UA" b="0" i="0" dirty="0" err="1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протиднищевих</a:t>
            </a:r>
            <a:r>
              <a:rPr lang="uk-UA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29381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9E2B6-D921-4331-8807-5A95D9377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82056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uk-UA" sz="3600" b="1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Протипіхотне мінне поле (ППМП)</a:t>
            </a:r>
            <a:r>
              <a:rPr lang="uk-UA" sz="3600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установлюють перед переднім краєм і, як правило, перед протитанковим мінним полем для його прикриття.</a:t>
            </a:r>
            <a: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  </a:t>
            </a:r>
            <a:endParaRPr lang="uk-UA" sz="5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CBF8503-A9E4-448F-A325-0CFFBC5E8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820562"/>
            <a:ext cx="12191999" cy="5037437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 algn="just">
              <a:buNone/>
            </a:pPr>
            <a:r>
              <a:rPr lang="uk-UA" b="1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402A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Розміри:</a:t>
            </a:r>
          </a:p>
          <a:p>
            <a:pPr marL="0" indent="0" algn="just">
              <a:buNone/>
            </a:pPr>
            <a:r>
              <a:rPr lang="uk-UA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- по фронту від 30 до 300 м і більше;</a:t>
            </a:r>
          </a:p>
          <a:p>
            <a:pPr marL="0" indent="0" algn="just">
              <a:buNone/>
            </a:pPr>
            <a:r>
              <a:rPr lang="uk-UA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- у глибину 10–50 м і більше.</a:t>
            </a:r>
          </a:p>
          <a:p>
            <a:pPr marL="0" indent="0" algn="just">
              <a:buNone/>
            </a:pPr>
            <a:r>
              <a:rPr lang="uk-UA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Кількість рядів 2–4.</a:t>
            </a:r>
          </a:p>
          <a:p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504B79-D35C-486B-91BC-CF90204A2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4415" y="2988787"/>
            <a:ext cx="5991225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45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2959D5-AA32-425F-9869-0F86EDCD4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5102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Мінні загороджувачі</a:t>
            </a:r>
            <a:endParaRPr lang="uk-UA" dirty="0"/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C1A893B1-B566-461B-B888-6EA8B3CDED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85103"/>
            <a:ext cx="6796216" cy="3249827"/>
          </a:xfrm>
          <a:solidFill>
            <a:schemeClr val="accent2">
              <a:lumMod val="20000"/>
              <a:lumOff val="80000"/>
            </a:schemeClr>
          </a:solidFill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C6DB9B0-CF17-42DF-B42B-ADCB618F5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595" y="2228203"/>
            <a:ext cx="5313405" cy="462979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05DE97D-FFB2-4302-B8F7-BB1794922A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221" y="4533575"/>
            <a:ext cx="6115904" cy="232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670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9E2B6-D921-4331-8807-5A95D9377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3818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  </a:t>
            </a:r>
            <a:b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</a:br>
            <a:r>
              <a:rPr lang="uk-UA" sz="3600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 загородження (встановлені або розвідані) фіксуються, тобто визначається їх точне положення стосовно орієнтирів, які є на місцевості і топографічній карті.</a:t>
            </a:r>
            <a:br>
              <a:rPr lang="uk-UA" sz="3600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   </a:t>
            </a:r>
            <a:endParaRPr lang="uk-UA" sz="5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CBF8503-A9E4-448F-A325-0CFFBC5E8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738184"/>
            <a:ext cx="12191999" cy="511981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 algn="just">
              <a:buNone/>
            </a:pPr>
            <a:r>
              <a:rPr lang="uk-UA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3600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кожне мінне поле або групу мін складають формуляр у 3 примірниках, які передають у штаб частини. Формуляр мінного поля складається із схеми прив’язки мінного поля до карти, схеми мінного поля і текстової частини.</a:t>
            </a:r>
          </a:p>
          <a:p>
            <a:pPr marL="0" indent="0" algn="just">
              <a:buNone/>
            </a:pPr>
            <a:r>
              <a:rPr lang="uk-UA" sz="3600" b="0" i="0" dirty="0">
                <a:solidFill>
                  <a:srgbClr val="402A1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Встановлені мінні поля повинні знаходитися під постійною охороною та спостереженням. При усіх змінах у мінних полях робляться помітки у формулярі.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355632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45167-8835-49A3-8AF0-DBCAFC571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uk-UA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</a:t>
            </a:r>
            <a:r>
              <a:rPr lang="uk-UA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Підготував вчитель предмету              				«Захист України»  </a:t>
            </a:r>
            <a:br>
              <a:rPr lang="uk-UA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uk-UA" sz="4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Кирсенко</a:t>
            </a:r>
            <a:r>
              <a:rPr lang="uk-UA" sz="4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Леонід Васильович</a:t>
            </a:r>
            <a:b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88552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9E2B6-D921-4331-8807-5A95D9377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30089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Використані матеріали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CBF8503-A9E4-448F-A325-0CFFBC5E8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300898"/>
            <a:ext cx="12191999" cy="5557101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 ресурс: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/>
              <a:t> </a:t>
            </a:r>
            <a:r>
              <a:rPr lang="uk-UA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https://buklib.net/books/37612/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https://www.ukrinform.ua/tag-minuvanna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https://mil.in.ua/uk/news/artylerysty-pokazaly-dystantsijne-minuvannya-terytoriyi-pered-nastupom-voroga/ </a:t>
            </a:r>
          </a:p>
          <a:p>
            <a:r>
              <a:rPr lang="uk-UA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https://sprotyvg7.com.ua/wp-content/uploads/2023/12/2_%D0%A2%D0%9A%D0%9F-10-9303.01-%D0%9C%D0%A0-%D0%A3%D0%A2%D0%A0%D0%9E%D0%91%D0%A1%D0%9B-%D0%86%D0%9D%D0%96-%D0%97%D0%90%D0%93.pdf</a:t>
            </a:r>
            <a:r>
              <a:rPr lang="uk-UA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https://khoda.gov.ua/shho-take-zasobi-distanc%D1%96jnogo-m%D1%96nuvannja%3F</a:t>
            </a:r>
            <a:r>
              <a:rPr lang="uk-UA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https://sprotyvg7.com.ua/wp-content/uploads/2023/12/2_%D0%92%D0%9A%D0%94%D0%9F-10-9003.01-%D0%9D%D0%90%D0%A1-%D0%97%D0%90%D0%A1%D0%A2-%D0%A1%D0%98%D0%9B%D0%97%D0%90%D0%A1-%D0%94%D0%98%D0%A1-%D0%9C%D0%86%D0%9D.pdf</a:t>
            </a:r>
          </a:p>
          <a:p>
            <a:pPr marL="0" indent="0">
              <a:buNone/>
            </a:pP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3024008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9E2B6-D921-4331-8807-5A95D9377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3796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      </a:t>
            </a:r>
            <a:r>
              <a:rPr lang="uk-UA" sz="4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Мінно-вибухові загородження</a:t>
            </a:r>
            <a:r>
              <a:rPr lang="uk-UA" sz="4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(МВЗ) </a:t>
            </a:r>
            <a:endParaRPr lang="uk-UA" sz="40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CBF8503-A9E4-448F-A325-0CFFBC5E8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037970"/>
            <a:ext cx="12191999" cy="582003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МВЗ — це військові укріплення для зриву атак противника.  </a:t>
            </a:r>
          </a:p>
          <a:p>
            <a:pPr marL="0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Вони</a:t>
            </a:r>
            <a:r>
              <a:rPr lang="uk-UA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складають основу </a:t>
            </a:r>
            <a:r>
              <a:rPr lang="uk-UA" sz="32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Інженерні загородження (ще не написана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інженерних загороджень</a:t>
            </a:r>
            <a:r>
              <a:rPr lang="uk-UA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Це зумовлено їх високою </a:t>
            </a:r>
            <a:r>
              <a:rPr lang="uk-UA" sz="32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Бойова ефективність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бойовою ефективністю</a:t>
            </a:r>
            <a:r>
              <a:rPr lang="uk-UA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масовістю і швидкістю установки, а також можливістю </a:t>
            </a:r>
            <a:r>
              <a:rPr lang="uk-UA" sz="32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Маневр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маневру</a:t>
            </a:r>
            <a:r>
              <a:rPr lang="uk-UA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 ході </a:t>
            </a:r>
            <a:r>
              <a:rPr lang="uk-UA" sz="32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 tooltip="Бойові дії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бойових дій</a:t>
            </a:r>
            <a:r>
              <a:rPr lang="uk-UA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5D2542-A863-43C7-8F0B-81A8974319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3923" y="3919290"/>
            <a:ext cx="7239000" cy="293870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017005-51EB-462D-AAD9-F72CAC20FD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" y="3571415"/>
            <a:ext cx="4315427" cy="328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255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9E2B6-D921-4331-8807-5A95D9377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0089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   </a:t>
            </a:r>
            <a:r>
              <a:rPr lang="uk-UA" sz="4800" b="1" kern="150" dirty="0"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Мінно-вибухові </a:t>
            </a:r>
            <a:r>
              <a:rPr lang="uk-UA" sz="32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ІНЖЕНЕРНІ ЗАГОРОДЖЕННЯ 		ПОДІЛЯЮТЬСЯ: </a:t>
            </a:r>
            <a:endParaRPr lang="uk-UA" sz="4800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CBF8503-A9E4-448F-A325-0CFFBC5E8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00898"/>
            <a:ext cx="12191999" cy="5557101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1.протипіхотні    - протипіхотні мінні поля, поодинокі міни та фугаси, міни-сюрпризи;</a:t>
            </a:r>
            <a:endParaRPr lang="ru-RU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F59A64-66D9-4E80-B756-DBAF36DA9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52436"/>
            <a:ext cx="2800741" cy="195033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DB30E6-DF92-45B9-934E-3EFDA8000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0" y="4712043"/>
            <a:ext cx="2924278" cy="20898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51AE2C-8AFC-4E44-BDA2-FFB1BC89B9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4663" y="2129109"/>
            <a:ext cx="2971946" cy="197366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CC3F3A9-880C-4887-94F8-1D32B8C6C3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1599" y="2287421"/>
            <a:ext cx="5753771" cy="457263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4C92E1A-1EE7-4B08-99FB-5230E4EFF3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9595" y="4712042"/>
            <a:ext cx="3143151" cy="214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306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C6C282-0EF4-46C5-8530-1E784184A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b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протитанкові    - протитанкові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мінні</a:t>
            </a:r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поля,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міни</a:t>
            </a:r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фугаси</a:t>
            </a:r>
            <a: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BB2D0C4-C4D5-43A6-83FC-4EE5F5D9C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51649"/>
            <a:ext cx="12192000" cy="526336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sz="1800" b="1" kern="1800" dirty="0">
              <a:solidFill>
                <a:srgbClr val="0F0F0F"/>
              </a:solidFill>
              <a:effectLst/>
              <a:latin typeface="Roboto" panose="020000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1800" b="1" kern="1800" dirty="0">
              <a:solidFill>
                <a:srgbClr val="0F0F0F"/>
              </a:solidFill>
              <a:effectLst/>
              <a:latin typeface="Roboto" panose="020000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1800" b="1" kern="1800" dirty="0">
                <a:solidFill>
                  <a:srgbClr val="0F0F0F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ТМ-62П3 </a:t>
            </a:r>
            <a:endParaRPr lang="uk-UA" sz="1800" b="1" kern="0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F7CC91-5784-4E6B-A76E-D026B7CB4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0688"/>
            <a:ext cx="4201297" cy="30605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BECA43-2D5C-485B-8770-BBC152F24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1168" y="1690689"/>
            <a:ext cx="4370832" cy="368688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E7D6F1B-E80D-4E8F-8133-AF20789271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880" y="3818570"/>
            <a:ext cx="4015287" cy="31354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CB1BD0-E094-43CE-AA1A-103615222D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1735" y="1690688"/>
            <a:ext cx="3450572" cy="212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193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C6C282-0EF4-46C5-8530-1E784184A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3.протидесантні  - протитанкові, протипіхотні та протидесантні (плаваючі, донні) міни</a:t>
            </a:r>
            <a:b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2A1A44C5-E958-4C31-82B2-D9B22486C7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901" y="1690689"/>
            <a:ext cx="3027302" cy="2012288"/>
          </a:xfrm>
          <a:solidFill>
            <a:schemeClr val="accent2">
              <a:lumMod val="20000"/>
              <a:lumOff val="80000"/>
            </a:schemeClr>
          </a:solidFill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A52F57-C239-45A3-B7D3-96A814900D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2996" y="1690689"/>
            <a:ext cx="3027302" cy="335375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295B09A-39E7-4DE8-80D6-C3D16A3218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6179" y="3524666"/>
            <a:ext cx="3329940" cy="335375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298A991-1050-4829-AE00-7A5E43B288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4" y="3838380"/>
            <a:ext cx="3833443" cy="304003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4DBAF2F-55AB-4D3F-9A14-877C792F53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28" y="3386725"/>
            <a:ext cx="1816289" cy="349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814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C6C282-0EF4-46C5-8530-1E784184A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230659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протитранспортні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uk-UA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протитранспортні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міни - спеціальні міни та фугаси, застосовані для руйнування дорожнього полотна та залізниць, мостів, тунелів та дорожніх споруд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3726E3-46D4-487A-8A62-32574B1FD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6595"/>
            <a:ext cx="6964410" cy="4551404"/>
          </a:xfrm>
          <a:prstGeom prst="rect">
            <a:avLst/>
          </a:prstGeom>
        </p:spPr>
      </p:pic>
      <p:pic>
        <p:nvPicPr>
          <p:cNvPr id="11" name="Місце для вмісту 10">
            <a:extLst>
              <a:ext uri="{FF2B5EF4-FFF2-40B4-BE49-F238E27FC236}">
                <a16:creationId xmlns:a16="http://schemas.microsoft.com/office/drawing/2014/main" id="{7446AF39-EFB7-4D4B-A844-3708313C6F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30815" y="2303506"/>
            <a:ext cx="2161185" cy="4495800"/>
          </a:xfr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DBEB35C-F374-4360-AE06-0D663CB3A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6933" y="2303507"/>
            <a:ext cx="3094543" cy="465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978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9E2B6-D921-4331-8807-5A95D9377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0089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uk-UA" sz="48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Ефективність застосування  МВЗ оцінюється</a:t>
            </a:r>
            <a:endParaRPr lang="uk-UA" sz="48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CBF8503-A9E4-448F-A325-0CFFBC5E8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00899"/>
            <a:ext cx="12191999" cy="5557101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 algn="l">
              <a:buNone/>
            </a:pPr>
            <a:r>
              <a:rPr lang="ru-RU" b="0" i="0" dirty="0">
                <a:effectLst/>
                <a:latin typeface="Arial" panose="020B0604020202020204" pitchFamily="34" charset="0"/>
              </a:rPr>
              <a:t> 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втратами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зазнав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противник при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 algn="l">
              <a:buNone/>
            </a:pP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2.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зниженням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темпу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затримкою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загородженнях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l">
              <a:buNone/>
            </a:pP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Обидва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Зрив наступу (ще не написана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зриву</a:t>
            </a:r>
            <a:r>
              <a:rPr lang="ru-RU" sz="3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Зрив наступу (ще не написана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3600" b="0" i="0" u="none" strike="noStrike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Зрив наступу (ще не написана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наступу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відбиттю</a:t>
            </a:r>
            <a:r>
              <a:rPr lang="ru-RU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атак противника.</a:t>
            </a:r>
          </a:p>
          <a:p>
            <a:pPr marL="0" indent="0" algn="l"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52083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9E2B6-D921-4331-8807-5A95D9377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9427"/>
            <a:ext cx="12192000" cy="205945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 </a:t>
            </a:r>
            <a:b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</a:br>
            <a: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r>
              <a:rPr lang="uk-UA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Поява </a:t>
            </a:r>
            <a:r>
              <a:rPr lang="uk-UA" sz="36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Система дистанційного мінування (ще не написана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систем дистанційного мінування</a:t>
            </a:r>
            <a:r>
              <a:rPr lang="uk-UA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(СДМ) внесла 	корінні зміни в теорію та практику застосування 	загороджень, а саме:</a:t>
            </a:r>
            <a:br>
              <a:rPr lang="uk-UA" sz="3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</a:t>
            </a:r>
            <a:endParaRPr lang="uk-UA" sz="5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CBF8503-A9E4-448F-A325-0CFFBC5E8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2010032"/>
            <a:ext cx="12191999" cy="4847967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 algn="l">
              <a:buNone/>
            </a:pP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оперативність їх застосування та можливість впливати на всю глибину бойових порядків військ противника, використовуючи </a:t>
            </a:r>
            <a:r>
              <a:rPr lang="uk-UA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Авіац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авіацію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і </a:t>
            </a:r>
            <a:r>
              <a:rPr lang="uk-UA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Ракетно-артилерійські системи (ще не написана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ракетно-артилерійські системи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із здійсненням оперативного прикриття </a:t>
            </a:r>
            <a:r>
              <a:rPr lang="uk-UA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 tooltip="Підрозділ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підрозділів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і об'єктів </a:t>
            </a:r>
            <a:r>
              <a:rPr lang="uk-UA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 tooltip="Мінне поле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мінними полями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l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endParaRPr lang="uk-UA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endParaRPr lang="uk-UA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Baobab- K</a:t>
            </a:r>
            <a:endParaRPr lang="uk-UA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endParaRPr lang="uk-UA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769E9C-751D-4A66-8E55-FA9C11AB60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6012" y="3179804"/>
            <a:ext cx="7760041" cy="367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832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C9E2B6-D921-4331-8807-5A95D9377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2952"/>
            <a:ext cx="12192000" cy="107915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 СДМ </a:t>
            </a:r>
            <a:r>
              <a:rPr lang="en-US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VOLCANO</a:t>
            </a:r>
            <a:r>
              <a:rPr lang="uk-UA" sz="5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egoe UI" panose="020B0502040204020203" pitchFamily="34" charset="0"/>
              </a:rPr>
              <a:t>  різних модифікацій</a:t>
            </a:r>
            <a:endParaRPr lang="uk-UA" sz="5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CBF8503-A9E4-448F-A325-0CFFBC5E8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46206"/>
            <a:ext cx="12191999" cy="5811794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 algn="l">
              <a:buNone/>
            </a:pPr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4C07668-854A-48E7-AA11-957B5E7DC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72934"/>
            <a:ext cx="6367849" cy="498506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34F27EF-0628-4E89-A6BF-90FE179CDE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2032" y="3898600"/>
            <a:ext cx="5517667" cy="29594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23C7A41-AFAE-45CD-8DF5-4322340749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0149" y="1145059"/>
            <a:ext cx="5639550" cy="268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5864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870</TotalTime>
  <Words>976</Words>
  <Application>Microsoft Office PowerPoint</Application>
  <PresentationFormat>Широкий екран</PresentationFormat>
  <Paragraphs>75</Paragraphs>
  <Slides>19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Roboto</vt:lpstr>
      <vt:lpstr>Times New Roman</vt:lpstr>
      <vt:lpstr>Тема Office</vt:lpstr>
      <vt:lpstr>Розділ V.  Тактична підготовка</vt:lpstr>
      <vt:lpstr>       Мінно-вибухові загородження (МВЗ) </vt:lpstr>
      <vt:lpstr>    Мінно-вибухові ІНЖЕНЕРНІ ЗАГОРОДЖЕННЯ   ПОДІЛЯЮТЬСЯ: </vt:lpstr>
      <vt:lpstr> 2. протитанкові    - протитанкові мінні поля, окремі  міни, фугаси  </vt:lpstr>
      <vt:lpstr>3.протидесантні  - протитанкові, протипіхотні та протидесантні (плаваючі, донні) міни </vt:lpstr>
      <vt:lpstr>4. протитранспортні   - протитранспортні міни - спеціальні міни та фугаси, застосовані для руйнування дорожнього полотна та залізниць, мостів, тунелів та дорожніх споруд</vt:lpstr>
      <vt:lpstr> Ефективність застосування  МВЗ оцінюється</vt:lpstr>
      <vt:lpstr>    Поява систем дистанційного мінування (СДМ) внесла  корінні зміни в теорію та практику застосування  загороджень, а саме:  </vt:lpstr>
      <vt:lpstr>  СДМ  VOLCANO  різних модифікацій</vt:lpstr>
      <vt:lpstr>             Поряд з крупногабаритними СДМ        застосовуються  наземні та повітряні дрони</vt:lpstr>
      <vt:lpstr>       - СДМ можуть застосовуватися не тільки в обороні, що було традиційним, але й у наступі, при відході (для затримки підрозділів противника, що переслідують), а також в інших видах бойових дій і оперативно-тактичних ситуаціях.  </vt:lpstr>
      <vt:lpstr>    Для створення загороджень установлюють мінні поля, групи мін, окремі об’єктні міни та фугаси, вузли загороджень, смуги загороджень, зони загороджень.     </vt:lpstr>
      <vt:lpstr>                   Керовані МВЗ</vt:lpstr>
      <vt:lpstr>        Основу мінно-вибухових загороджень, які встановлюються   перед позиціями підрозділів та у районах оборони,      складають мінні поля. </vt:lpstr>
      <vt:lpstr> Протипіхотне мінне поле (ППМП) установлюють перед переднім краєм і, як правило, перед протитанковим мінним полем для його прикриття.   </vt:lpstr>
      <vt:lpstr>                  Мінні загороджувачі</vt:lpstr>
      <vt:lpstr>    Усі загородження (встановлені або розвідані) фіксуються, тобто визначається їх точне положення стосовно орієнтирів, які є на місцевості і топографічній карті.     </vt:lpstr>
      <vt:lpstr>                                                Підготував вчитель предмету                  «Захист України»      Кирсенко Леонід Васильович </vt:lpstr>
      <vt:lpstr>           Використані матеріали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Тактична підготовка</dc:title>
  <dc:creator>User</dc:creator>
  <cp:lastModifiedBy>User</cp:lastModifiedBy>
  <cp:revision>11</cp:revision>
  <dcterms:created xsi:type="dcterms:W3CDTF">2024-03-18T13:45:02Z</dcterms:created>
  <dcterms:modified xsi:type="dcterms:W3CDTF">2024-11-18T16:23:09Z</dcterms:modified>
</cp:coreProperties>
</file>