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70" r:id="rId5"/>
    <p:sldId id="266" r:id="rId6"/>
    <p:sldId id="268" r:id="rId7"/>
    <p:sldId id="269" r:id="rId8"/>
    <p:sldId id="259" r:id="rId9"/>
    <p:sldId id="260" r:id="rId10"/>
    <p:sldId id="271" r:id="rId11"/>
    <p:sldId id="275" r:id="rId12"/>
    <p:sldId id="272" r:id="rId13"/>
    <p:sldId id="273" r:id="rId14"/>
    <p:sldId id="274" r:id="rId15"/>
    <p:sldId id="276" r:id="rId16"/>
    <p:sldId id="278" r:id="rId17"/>
    <p:sldId id="277" r:id="rId18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27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796444-52EF-4FF2-BD73-2DA7FB12C04B}" type="datetimeFigureOut">
              <a:rPr lang="uk-UA" smtClean="0"/>
              <a:t>18.11.2024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955E5B-3E5F-4C06-977A-152A2C7F5D9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446061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955E5B-3E5F-4C06-977A-152A2C7F5D9F}" type="slidenum">
              <a:rPr lang="uk-UA" smtClean="0"/>
              <a:t>11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294804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0D5325-185B-43AA-9B41-B692B70765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B18EA6AD-7F64-44D4-8804-43AD451C22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23D10CB-BFB6-40DC-BA6C-85DBF3B4C0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973A8-606C-4DD0-9DAF-ED4E9069399F}" type="datetimeFigureOut">
              <a:rPr lang="uk-UA" smtClean="0"/>
              <a:t>18.11.2024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5AE05BA-46B2-4653-A4BA-28B5565018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30FCDE3-E6CD-46B8-B4C0-C5EFD7FCC0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4CB32-67D2-4558-9C14-B57A8A6B891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485678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F9674F-AA62-4F0D-BF78-1759BA09E2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9243008A-8972-4DC7-9287-0D0C372653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3286B61-63AE-4CAB-810E-D152023BE5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973A8-606C-4DD0-9DAF-ED4E9069399F}" type="datetimeFigureOut">
              <a:rPr lang="uk-UA" smtClean="0"/>
              <a:t>18.11.2024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0195980-60B4-4A1B-8E77-1FD43CA8D6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DCA2395-4EDF-4002-9CB8-4E61850832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4CB32-67D2-4558-9C14-B57A8A6B891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21828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21C5F782-F055-4E11-9E0E-E038C46310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5D5BD9BE-1886-4AFE-A966-3C5300086B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53D0A9A-1BAD-468D-BDE2-10639FC90F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973A8-606C-4DD0-9DAF-ED4E9069399F}" type="datetimeFigureOut">
              <a:rPr lang="uk-UA" smtClean="0"/>
              <a:t>18.11.2024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9FB0CD4-20AD-49B4-96E5-B3691D3781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7558D2F-87AE-4FC0-81DE-89F9179232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4CB32-67D2-4558-9C14-B57A8A6B891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017553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E2FD37-433C-4281-B5F9-86E609AE6D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764A6F9-385E-4828-BFA7-7B0AD6A840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976FD53-C0D4-41F3-9CCB-3505730CC4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973A8-606C-4DD0-9DAF-ED4E9069399F}" type="datetimeFigureOut">
              <a:rPr lang="uk-UA" smtClean="0"/>
              <a:t>18.11.2024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4CB3DAB-8DB0-458B-873B-846CC0BD92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A93BEAD-91BD-42A9-AD22-CA063155A7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4CB32-67D2-4558-9C14-B57A8A6B891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87702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83994E-AD42-4477-A78A-5E1BD6D211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9B08A1FE-258D-4D07-8C01-00D9BAB0CA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00F91A8-0185-4CB3-ADA3-7EA8B2341B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973A8-606C-4DD0-9DAF-ED4E9069399F}" type="datetimeFigureOut">
              <a:rPr lang="uk-UA" smtClean="0"/>
              <a:t>18.11.2024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4FC4F96-07F5-4CE9-AC59-74C011A846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28F2223-899A-42EB-8CC0-E3C79BA29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4CB32-67D2-4558-9C14-B57A8A6B891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04856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5BFB27-194B-4DDA-A1D0-B36B0B5F36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9C8694BD-A491-467A-AB77-92F1C3E200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26D05E89-7AB6-4B0C-9ED8-B39DBFBD85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E8F8F386-6004-4D2F-9E53-E7F41A77A3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973A8-606C-4DD0-9DAF-ED4E9069399F}" type="datetimeFigureOut">
              <a:rPr lang="uk-UA" smtClean="0"/>
              <a:t>18.11.2024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818CC8AD-08F7-4F1A-AFA8-86782136FD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2EFE282A-C7EA-4987-8B3B-2BAEDC69A4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4CB32-67D2-4558-9C14-B57A8A6B891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84572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AE0D68-CB02-48D1-A427-8C207F9753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F4492E5D-7131-45A6-93DB-91CFA67AB1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87441FC7-5B4E-4878-8E47-318C30FBF9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E9F5B343-C49D-4AA7-BD61-27246C4B31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1BA53543-21CA-4513-945B-A9CDC9114F2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9CB493E3-CA4C-48CF-BB25-0ABBEC8612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973A8-606C-4DD0-9DAF-ED4E9069399F}" type="datetimeFigureOut">
              <a:rPr lang="uk-UA" smtClean="0"/>
              <a:t>18.11.2024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F2D30AB5-8DA9-44AE-8606-7561A4333E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DF3EF0C6-5984-481B-94DC-1FBAE318C0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4CB32-67D2-4558-9C14-B57A8A6B891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594611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ED5DDA-94A8-4D3A-BF45-7936D1FC34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26F1E194-BA76-4B65-B037-123627A06F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973A8-606C-4DD0-9DAF-ED4E9069399F}" type="datetimeFigureOut">
              <a:rPr lang="uk-UA" smtClean="0"/>
              <a:t>18.11.2024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4B91796E-4CEB-4580-84F8-1FFE2BD75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503C9582-4B35-4E76-AC1A-8F3E101ED9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4CB32-67D2-4558-9C14-B57A8A6B891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051137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1B75A037-630A-417F-85DE-B04738E5B4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973A8-606C-4DD0-9DAF-ED4E9069399F}" type="datetimeFigureOut">
              <a:rPr lang="uk-UA" smtClean="0"/>
              <a:t>18.11.2024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1A76C1F4-543F-4F0E-8778-059AA0D4B9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0EFE5621-AB51-4C50-B0D9-8FA9C15AF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4CB32-67D2-4558-9C14-B57A8A6B891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0898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811485-4614-4019-8B4F-7CBE0A1868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9BBCDDB-D2DC-4407-8D5B-316FD118C4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71B11FF0-9F2F-4B3E-A7DD-3A4BE4453A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3D240947-CA84-438E-906C-D8535FE573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973A8-606C-4DD0-9DAF-ED4E9069399F}" type="datetimeFigureOut">
              <a:rPr lang="uk-UA" smtClean="0"/>
              <a:t>18.11.2024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236F8E4D-DFFA-4AA2-84C2-16FEF1289F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F3A290B-59D6-41EE-A30F-15A6DCF020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4CB32-67D2-4558-9C14-B57A8A6B891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214246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39704F-30C9-4D0A-9072-6EFBC152C9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5F802858-102C-486D-AE24-30C322097AF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9A836E95-DF6D-4D80-97BC-099ECE8F81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9A6CC765-6AF3-4418-8A7E-1129277765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973A8-606C-4DD0-9DAF-ED4E9069399F}" type="datetimeFigureOut">
              <a:rPr lang="uk-UA" smtClean="0"/>
              <a:t>18.11.2024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DA30B8DA-2EA5-4BED-B971-E2118EBF25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C7214B9-628C-4079-875B-9585D8070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4CB32-67D2-4558-9C14-B57A8A6B891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356366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8DF608AE-E3B3-47D4-A397-C0F9C29072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0016F00E-50FF-4E08-9CE5-B85D4155C2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21EB503-D655-4C05-BA48-41774FA6F5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7973A8-606C-4DD0-9DAF-ED4E9069399F}" type="datetimeFigureOut">
              <a:rPr lang="uk-UA" smtClean="0"/>
              <a:t>18.11.2024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71DE198-6709-4A07-ADE3-05F3D97642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504C8CD-0D75-4DC9-B54E-AC180E3ABD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4CB32-67D2-4558-9C14-B57A8A6B891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3174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sprotyvg7.com.ua/lessons/taktichna-medicina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AB8A28-57D1-44D5-A207-1779B640DF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2" y="0"/>
            <a:ext cx="12192000" cy="1253765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Домедична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допомога 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431B06D8-FB80-44D3-90EC-C6CD24BA27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1" y="1253765"/>
            <a:ext cx="12191999" cy="5604235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endParaRPr lang="uk-UA" dirty="0"/>
          </a:p>
          <a:p>
            <a:endParaRPr lang="uk-UA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 завдання </a:t>
            </a:r>
            <a:r>
              <a:rPr lang="uk-UA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домедичної</a:t>
            </a:r>
            <a:r>
              <a:rPr lang="uk-UA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допомоги </a:t>
            </a:r>
          </a:p>
          <a:p>
            <a:r>
              <a:rPr lang="uk-UA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умовах бойових дій  </a:t>
            </a:r>
          </a:p>
          <a:p>
            <a:endParaRPr lang="uk-UA" dirty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7632271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854002-7A2F-4D8E-9F90-ADBAFD4B3A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140642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br>
              <a:rPr lang="uk-UA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en-US" sz="4400" b="1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Combat Medic/Corpsman (CMC)</a:t>
            </a:r>
            <a:br>
              <a:rPr lang="uk-UA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uk-UA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B9D2BB5-0ADF-46B3-B014-2EA01E4B11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140642"/>
            <a:ext cx="12192000" cy="5717357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marL="0" indent="0" algn="just">
              <a:buNone/>
            </a:pPr>
            <a:r>
              <a:rPr lang="en-US" sz="2800" b="1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(CMC) </a:t>
            </a:r>
            <a:r>
              <a:rPr lang="en-US" sz="2800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— </a:t>
            </a:r>
            <a:r>
              <a:rPr lang="uk-UA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рівень підготовки бойових медиків. </a:t>
            </a:r>
          </a:p>
          <a:p>
            <a:pPr marL="0" indent="0" algn="just">
              <a:buNone/>
            </a:pPr>
            <a:r>
              <a:rPr lang="uk-UA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Тут навчають першої допомоги сукупно з медичними знаннями та навичками дії під вогнем і в польових умовах, а також організації/проведення евакуації та допомоги до і під час тактичної евакуації з поля бою. </a:t>
            </a:r>
          </a:p>
          <a:p>
            <a:pPr marL="0" indent="0" algn="just">
              <a:buNone/>
            </a:pPr>
            <a:r>
              <a:rPr lang="uk-UA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Бойовий медик керує іншими бійцями та</a:t>
            </a:r>
          </a:p>
          <a:p>
            <a:pPr marL="0" indent="0" algn="just">
              <a:buNone/>
            </a:pPr>
            <a:r>
              <a:rPr lang="uk-UA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може обирати собі помічників з тих, хто</a:t>
            </a:r>
          </a:p>
          <a:p>
            <a:pPr marL="0" indent="0" algn="just">
              <a:buNone/>
            </a:pPr>
            <a:r>
              <a:rPr lang="uk-UA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має навички </a:t>
            </a:r>
            <a:r>
              <a:rPr lang="en-US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CLS </a:t>
            </a:r>
            <a:r>
              <a:rPr lang="uk-UA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чи </a:t>
            </a:r>
            <a:r>
              <a:rPr lang="en-US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ASM.</a:t>
            </a:r>
          </a:p>
          <a:p>
            <a:pPr marL="0" indent="0" algn="just">
              <a:buNone/>
            </a:pPr>
            <a:r>
              <a:rPr lang="uk-UA" sz="2800" b="1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endParaRPr lang="uk-UA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6CFBCD5-B5EB-4B9B-B49D-AC46E11448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1556" y="2799762"/>
            <a:ext cx="5857875" cy="4058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7379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B8AB53-994C-4673-B1E9-DE3B4884DE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137919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uk-UA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en-US" sz="4400" b="1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Medical Personnel (MP)</a:t>
            </a:r>
            <a:br>
              <a:rPr lang="uk-UA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uk-UA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AF389D5-8354-4FA9-A366-D8A7F2FF9E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137919"/>
            <a:ext cx="12192000" cy="5720079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800" b="1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(MP) </a:t>
            </a:r>
            <a:r>
              <a:rPr lang="en-US" sz="2800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— </a:t>
            </a:r>
            <a:r>
              <a:rPr lang="uk-UA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цей курс призначений лише для медичного персоналу. </a:t>
            </a: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Тут дуже детально і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грунтовно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навчають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користуварися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різними типами турнікетів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накладати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гемостатичні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язки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використовувати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внутрішньокістковий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єктор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проводити інші складні маніпуляції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яких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потрібі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медичні знання.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C9D3F48-71FE-4CF3-B49F-C5669CE710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6320" y="2865120"/>
            <a:ext cx="7345680" cy="3992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4070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5F2110-FD49-48E4-81F0-9E673EE22F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554478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Три фази ТССС народжені роками війни та 					втраченими життями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5123DA7B-D7EB-4D2F-8BEB-85CEB525D2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1554479"/>
            <a:ext cx="12191999" cy="5303519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uk-UA" dirty="0"/>
              <a:t>   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ПІД ВОГНЕМ/ЗАГРОЗА </a:t>
            </a: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uk-UA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НЕБЕЗПЕЧНО! </a:t>
            </a:r>
          </a:p>
          <a:p>
            <a:pPr marL="0" indent="0">
              <a:buNone/>
            </a:pPr>
            <a:r>
              <a:rPr lang="uk-UA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Швидке прийняття рішень: </a:t>
            </a:r>
          </a:p>
          <a:p>
            <a:pPr marL="0" indent="0">
              <a:buNone/>
            </a:pP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▪ Забезпечте безпеку місця події</a:t>
            </a:r>
          </a:p>
          <a:p>
            <a:pPr marL="0" indent="0">
              <a:buNone/>
            </a:pP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▪ Перемістіть пораненого в                                                            	безпечне місце</a:t>
            </a:r>
          </a:p>
          <a:p>
            <a:pPr marL="0" indent="0">
              <a:buNone/>
            </a:pP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▪ Виявіть та контролюйте                                                                     	кровотечу, </a:t>
            </a:r>
          </a:p>
          <a:p>
            <a:pPr marL="0" indent="0">
              <a:buNone/>
            </a:pP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що загрожує життю.</a:t>
            </a:r>
            <a:endParaRPr lang="uk-UA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85E6051-9251-4C65-8F3B-EDB12CF0A5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9600" y="2742626"/>
            <a:ext cx="6502398" cy="4115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4192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5F2110-FD49-48E4-81F0-9E673EE22F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300898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2.ФАЗА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ТАКТИЧНІ УМОВИ                       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</a:t>
            </a:r>
            <a:r>
              <a:rPr lang="uk-UA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БІЛЬШ БЕЗПЕЧНО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5123DA7B-D7EB-4D2F-8BEB-85CEB525D2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1300899"/>
            <a:ext cx="12191999" cy="5557100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uk-UA" dirty="0"/>
              <a:t>    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Швидке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прийняття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рішень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</a:p>
          <a:p>
            <a:pPr marL="0" indent="0">
              <a:buNone/>
            </a:pP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▪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Надати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медичну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допомогу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uk-UA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41B31CE-8A51-4224-B337-7F6D00B2D9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3462" y="2601797"/>
            <a:ext cx="7068536" cy="4256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0739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5F2110-FD49-48E4-81F0-9E673EE22F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300898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/>
              <a:t>  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ФАЗА 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uk-UA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ТАКТИЧНА ЕВАКУАЦІЯ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5123DA7B-D7EB-4D2F-8BEB-85CEB525D2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1300899"/>
            <a:ext cx="12191999" cy="5557100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Допомога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надана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протягом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транспортування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вищого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рівня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медичної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допомоги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де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необхідно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залежно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умов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отримання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травми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endParaRPr lang="uk-UA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8C063D2-7C8F-4F3D-B089-932C355B0A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1196" y="2601797"/>
            <a:ext cx="8430802" cy="4191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8332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478131-E07B-454B-87E3-D9E4DA6D58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2580640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Тільки якісно навчений  солдат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який добре засвоїв навички надавати допомогу на полі бою спроможний врятувати своє життя та життя побратима в екстремальних ситуаціях</a:t>
            </a:r>
          </a:p>
        </p:txBody>
      </p:sp>
      <p:pic>
        <p:nvPicPr>
          <p:cNvPr id="5" name="Місце для вмісту 4">
            <a:extLst>
              <a:ext uri="{FF2B5EF4-FFF2-40B4-BE49-F238E27FC236}">
                <a16:creationId xmlns:a16="http://schemas.microsoft.com/office/drawing/2014/main" id="{00A1A912-D8EA-40CB-B541-588ECF1C58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84377" y="2581275"/>
            <a:ext cx="6623246" cy="4276725"/>
          </a:xfrm>
        </p:spPr>
      </p:pic>
    </p:spTree>
    <p:extLst>
      <p:ext uri="{BB962C8B-B14F-4D97-AF65-F5344CB8AC3E}">
        <p14:creationId xmlns:p14="http://schemas.microsoft.com/office/powerpoint/2010/main" val="12323057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016C27-21F0-423A-896C-B7616E090B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uk-UA" sz="6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Підготував вчитель предмету  			«Захист України» 			 			</a:t>
            </a:r>
            <a:r>
              <a:rPr lang="uk-UA" sz="6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Кирсенко</a:t>
            </a:r>
            <a:r>
              <a:rPr lang="uk-UA" sz="6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Леонід Васильович</a:t>
            </a:r>
            <a:br>
              <a:rPr lang="uk-UA" sz="6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uk-UA" sz="6000" dirty="0"/>
          </a:p>
        </p:txBody>
      </p:sp>
    </p:spTree>
    <p:extLst>
      <p:ext uri="{BB962C8B-B14F-4D97-AF65-F5344CB8AC3E}">
        <p14:creationId xmlns:p14="http://schemas.microsoft.com/office/powerpoint/2010/main" val="1196525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F83E1B-C7E5-427C-AE70-7AA89FAB0F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690688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r>
              <a:rPr lang="uk-UA" dirty="0"/>
              <a:t>               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Використані матеріали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8AE0A05-0F9D-445F-8E69-E02BCB369A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90688"/>
            <a:ext cx="12249665" cy="5167312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uk-UA" dirty="0"/>
              <a:t>  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Інтернет ресурс: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dirty="0"/>
              <a:t>   </a:t>
            </a:r>
            <a:r>
              <a:rPr lang="en-US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https://sprotyvg7.com.ua/lessons/taktichna-medicina</a:t>
            </a:r>
            <a:r>
              <a:rPr lang="uk-UA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</a:p>
          <a:p>
            <a:r>
              <a:rPr lang="uk-UA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https://tacmedicine.in.ua/post/takticna-medicina-vse-shho-potribno-znati?srsltid=AfmBOorvqgfbW08cY6eelyNsF1zJOTkiQ-XeXg-4ofNi8IrEk7Y8vh15 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15248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854002-7A2F-4D8E-9F90-ADBAFD4B3A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286269" cy="1178349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br>
              <a:rPr lang="uk-UA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br>
              <a:rPr lang="uk-UA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i="1" dirty="0">
                <a:solidFill>
                  <a:srgbClr val="444444"/>
                </a:solidFill>
                <a:effectLst/>
                <a:latin typeface="Times New Roman" panose="02020603050405020304" pitchFamily="18" charset="0"/>
              </a:rPr>
              <a:t>Гасло </a:t>
            </a:r>
            <a:r>
              <a:rPr lang="ru-RU" sz="4000" b="1" i="1" dirty="0" err="1">
                <a:solidFill>
                  <a:srgbClr val="444444"/>
                </a:solidFill>
                <a:effectLst/>
                <a:latin typeface="Times New Roman" panose="02020603050405020304" pitchFamily="18" charset="0"/>
              </a:rPr>
              <a:t>тактичної</a:t>
            </a:r>
            <a:r>
              <a:rPr lang="ru-RU" sz="4000" b="1" i="1" dirty="0">
                <a:solidFill>
                  <a:srgbClr val="444444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4000" b="1" i="1" dirty="0" err="1">
                <a:solidFill>
                  <a:srgbClr val="444444"/>
                </a:solidFill>
                <a:effectLst/>
                <a:latin typeface="Times New Roman" panose="02020603050405020304" pitchFamily="18" charset="0"/>
              </a:rPr>
              <a:t>медицини</a:t>
            </a:r>
            <a:r>
              <a:rPr lang="ru-RU" sz="4000" b="1" i="1" dirty="0">
                <a:solidFill>
                  <a:srgbClr val="444444"/>
                </a:solidFill>
                <a:effectLst/>
                <a:latin typeface="Times New Roman" panose="02020603050405020304" pitchFamily="18" charset="0"/>
              </a:rPr>
              <a:t> – </a:t>
            </a:r>
            <a:r>
              <a:rPr lang="ru-RU" sz="4000" b="1" i="1" dirty="0" err="1">
                <a:solidFill>
                  <a:srgbClr val="444444"/>
                </a:solidFill>
                <a:effectLst/>
                <a:latin typeface="Times New Roman" panose="02020603050405020304" pitchFamily="18" charset="0"/>
              </a:rPr>
              <a:t>правильні</a:t>
            </a:r>
            <a:r>
              <a:rPr lang="ru-RU" sz="4000" b="1" i="1" dirty="0">
                <a:solidFill>
                  <a:srgbClr val="444444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4000" b="1" i="1" dirty="0" err="1">
                <a:solidFill>
                  <a:srgbClr val="444444"/>
                </a:solidFill>
                <a:effectLst/>
                <a:latin typeface="Times New Roman" panose="02020603050405020304" pitchFamily="18" charset="0"/>
              </a:rPr>
              <a:t>дії</a:t>
            </a:r>
            <a:r>
              <a:rPr lang="ru-RU" sz="4000" b="1" i="1" dirty="0">
                <a:solidFill>
                  <a:srgbClr val="444444"/>
                </a:solidFill>
                <a:effectLst/>
                <a:latin typeface="Times New Roman" panose="02020603050405020304" pitchFamily="18" charset="0"/>
              </a:rPr>
              <a:t> в </a:t>
            </a:r>
            <a:r>
              <a:rPr lang="ru-RU" sz="4000" b="1" i="1" dirty="0" err="1">
                <a:solidFill>
                  <a:srgbClr val="444444"/>
                </a:solidFill>
                <a:effectLst/>
                <a:latin typeface="Times New Roman" panose="02020603050405020304" pitchFamily="18" charset="0"/>
              </a:rPr>
              <a:t>правильний</a:t>
            </a:r>
            <a:r>
              <a:rPr lang="ru-RU" sz="4000" b="1" i="1" dirty="0">
                <a:solidFill>
                  <a:srgbClr val="444444"/>
                </a:solidFill>
                <a:effectLst/>
                <a:latin typeface="Times New Roman" panose="02020603050405020304" pitchFamily="18" charset="0"/>
              </a:rPr>
              <a:t> 							</a:t>
            </a:r>
            <a:r>
              <a:rPr lang="ru-RU" sz="4000" b="1" i="0" dirty="0">
                <a:solidFill>
                  <a:srgbClr val="444444"/>
                </a:solidFill>
                <a:effectLst/>
                <a:latin typeface="Times New Roman" panose="02020603050405020304" pitchFamily="18" charset="0"/>
              </a:rPr>
              <a:t>час!</a:t>
            </a:r>
            <a:br>
              <a:rPr lang="ru-RU" b="1" i="0" dirty="0">
                <a:solidFill>
                  <a:srgbClr val="444444"/>
                </a:solidFill>
                <a:effectLst/>
                <a:latin typeface="Times New Roman" panose="02020603050405020304" pitchFamily="18" charset="0"/>
              </a:rPr>
            </a:br>
            <a:br>
              <a:rPr lang="uk-UA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uk-UA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B9D2BB5-0ADF-46B3-B014-2EA01E4B11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140642"/>
            <a:ext cx="12192000" cy="5717357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uk-UA" b="0" i="0" dirty="0">
                <a:solidFill>
                  <a:srgbClr val="444444"/>
                </a:solidFill>
                <a:effectLst/>
                <a:latin typeface="Times New Roman" panose="02020603050405020304" pitchFamily="18" charset="0"/>
              </a:rPr>
              <a:t>Ранній початок лікарської допомоги є  фактором, який значно покращує шанси на виживання та відновлення функцій у пораненого. Тому існує поняття  «</a:t>
            </a:r>
            <a:r>
              <a:rPr lang="uk-UA" b="0" i="1" dirty="0">
                <a:solidFill>
                  <a:srgbClr val="444444"/>
                </a:solidFill>
                <a:effectLst/>
                <a:latin typeface="Times New Roman" panose="02020603050405020304" pitchFamily="18" charset="0"/>
              </a:rPr>
              <a:t>золотої години</a:t>
            </a:r>
            <a:r>
              <a:rPr lang="uk-UA" b="0" i="0" dirty="0">
                <a:solidFill>
                  <a:srgbClr val="444444"/>
                </a:solidFill>
                <a:effectLst/>
                <a:latin typeface="Times New Roman" panose="02020603050405020304" pitchFamily="18" charset="0"/>
              </a:rPr>
              <a:t>» – перша година після поранення, протягом якої повинно розпочатись </a:t>
            </a:r>
            <a:r>
              <a:rPr lang="uk-UA" dirty="0">
                <a:solidFill>
                  <a:srgbClr val="444444"/>
                </a:solidFill>
                <a:latin typeface="Times New Roman" panose="02020603050405020304" pitchFamily="18" charset="0"/>
              </a:rPr>
              <a:t>                                                                                     </a:t>
            </a:r>
            <a:r>
              <a:rPr lang="uk-UA" b="0" i="0" dirty="0">
                <a:solidFill>
                  <a:srgbClr val="444444"/>
                </a:solidFill>
                <a:effectLst/>
                <a:latin typeface="Times New Roman" panose="02020603050405020304" pitchFamily="18" charset="0"/>
              </a:rPr>
              <a:t>надання кваліфікованої                                                                                                      лікарської допомоги.</a:t>
            </a:r>
            <a:endParaRPr lang="uk-UA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77C56E5-0EEF-4160-98C2-21AA14643E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7524" y="2460396"/>
            <a:ext cx="8334475" cy="4397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4608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854002-7A2F-4D8E-9F90-ADBAFD4B3A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2036188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br>
              <a:rPr lang="ru-RU" b="1" i="0" dirty="0">
                <a:solidFill>
                  <a:srgbClr val="444444"/>
                </a:solidFill>
                <a:effectLst/>
                <a:latin typeface="Times New Roman" panose="02020603050405020304" pitchFamily="18" charset="0"/>
              </a:rPr>
            </a:br>
            <a:r>
              <a:rPr lang="ru-RU" i="0" dirty="0">
                <a:solidFill>
                  <a:srgbClr val="444444"/>
                </a:solidFill>
                <a:effectLst/>
                <a:latin typeface="Times New Roman" panose="02020603050405020304" pitchFamily="18" charset="0"/>
              </a:rPr>
              <a:t> </a:t>
            </a:r>
            <a:br>
              <a:rPr lang="ru-RU" i="0" dirty="0">
                <a:solidFill>
                  <a:srgbClr val="444444"/>
                </a:solidFill>
                <a:effectLst/>
                <a:latin typeface="Times New Roman" panose="02020603050405020304" pitchFamily="18" charset="0"/>
              </a:rPr>
            </a:br>
            <a:r>
              <a:rPr lang="ru-RU" dirty="0">
                <a:solidFill>
                  <a:srgbClr val="444444"/>
                </a:solidFill>
                <a:latin typeface="Times New Roman" panose="02020603050405020304" pitchFamily="18" charset="0"/>
              </a:rPr>
              <a:t>З</a:t>
            </a:r>
            <a:r>
              <a:rPr lang="ru-RU" i="0" dirty="0">
                <a:solidFill>
                  <a:srgbClr val="444444"/>
                </a:solidFill>
                <a:effectLst/>
                <a:latin typeface="Times New Roman" panose="02020603050405020304" pitchFamily="18" charset="0"/>
              </a:rPr>
              <a:t>авдання </a:t>
            </a:r>
            <a:r>
              <a:rPr lang="ru-RU" i="0" dirty="0" err="1">
                <a:solidFill>
                  <a:srgbClr val="444444"/>
                </a:solidFill>
                <a:effectLst/>
                <a:latin typeface="Times New Roman" panose="02020603050405020304" pitchFamily="18" charset="0"/>
              </a:rPr>
              <a:t>тактичної</a:t>
            </a:r>
            <a:r>
              <a:rPr lang="ru-RU" i="0" dirty="0">
                <a:solidFill>
                  <a:srgbClr val="444444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i="0" dirty="0" err="1">
                <a:solidFill>
                  <a:srgbClr val="444444"/>
                </a:solidFill>
                <a:effectLst/>
                <a:latin typeface="Times New Roman" panose="02020603050405020304" pitchFamily="18" charset="0"/>
              </a:rPr>
              <a:t>медицини</a:t>
            </a:r>
            <a:r>
              <a:rPr lang="ru-RU" i="0" dirty="0">
                <a:solidFill>
                  <a:srgbClr val="444444"/>
                </a:solidFill>
                <a:effectLst/>
                <a:latin typeface="Times New Roman" panose="02020603050405020304" pitchFamily="18" charset="0"/>
              </a:rPr>
              <a:t>- </a:t>
            </a:r>
            <a:r>
              <a:rPr lang="ru-RU" i="0" dirty="0" err="1">
                <a:solidFill>
                  <a:srgbClr val="444444"/>
                </a:solidFill>
                <a:effectLst/>
                <a:latin typeface="Times New Roman" panose="02020603050405020304" pitchFamily="18" charset="0"/>
              </a:rPr>
              <a:t>це</a:t>
            </a:r>
            <a:r>
              <a:rPr lang="ru-RU" i="0" dirty="0">
                <a:solidFill>
                  <a:srgbClr val="444444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i="0" dirty="0" err="1">
                <a:solidFill>
                  <a:srgbClr val="444444"/>
                </a:solidFill>
                <a:effectLst/>
                <a:latin typeface="Times New Roman" panose="02020603050405020304" pitchFamily="18" charset="0"/>
              </a:rPr>
              <a:t>надання</a:t>
            </a:r>
            <a:r>
              <a:rPr lang="ru-RU" i="0" dirty="0">
                <a:solidFill>
                  <a:srgbClr val="444444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i="0" dirty="0" err="1">
                <a:solidFill>
                  <a:srgbClr val="444444"/>
                </a:solidFill>
                <a:effectLst/>
                <a:latin typeface="Times New Roman" panose="02020603050405020304" pitchFamily="18" charset="0"/>
              </a:rPr>
              <a:t>допомоги</a:t>
            </a:r>
            <a:r>
              <a:rPr lang="ru-RU" i="0" dirty="0">
                <a:solidFill>
                  <a:srgbClr val="444444"/>
                </a:solidFill>
                <a:effectLst/>
                <a:latin typeface="Times New Roman" panose="02020603050405020304" pitchFamily="18" charset="0"/>
              </a:rPr>
              <a:t>  на </a:t>
            </a:r>
            <a:r>
              <a:rPr lang="ru-RU" i="0" dirty="0" err="1">
                <a:solidFill>
                  <a:srgbClr val="444444"/>
                </a:solidFill>
                <a:effectLst/>
                <a:latin typeface="Times New Roman" panose="02020603050405020304" pitchFamily="18" charset="0"/>
              </a:rPr>
              <a:t>догоспітальному</a:t>
            </a:r>
            <a:r>
              <a:rPr lang="ru-RU" i="0" dirty="0">
                <a:solidFill>
                  <a:srgbClr val="444444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i="0" dirty="0" err="1">
                <a:solidFill>
                  <a:srgbClr val="444444"/>
                </a:solidFill>
                <a:effectLst/>
                <a:latin typeface="Times New Roman" panose="02020603050405020304" pitchFamily="18" charset="0"/>
              </a:rPr>
              <a:t>етапі</a:t>
            </a:r>
            <a:r>
              <a:rPr lang="ru-RU" i="0" dirty="0">
                <a:solidFill>
                  <a:srgbClr val="444444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i="0" dirty="0" err="1">
                <a:solidFill>
                  <a:srgbClr val="444444"/>
                </a:solidFill>
                <a:effectLst/>
                <a:latin typeface="Times New Roman" panose="02020603050405020304" pitchFamily="18" charset="0"/>
              </a:rPr>
              <a:t>націлене</a:t>
            </a:r>
            <a:r>
              <a:rPr lang="ru-RU" i="0" dirty="0">
                <a:solidFill>
                  <a:srgbClr val="444444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i="0" dirty="0" err="1">
                <a:solidFill>
                  <a:srgbClr val="444444"/>
                </a:solidFill>
                <a:effectLst/>
                <a:latin typeface="Times New Roman" panose="02020603050405020304" pitchFamily="18" charset="0"/>
              </a:rPr>
              <a:t>передусім</a:t>
            </a:r>
            <a:r>
              <a:rPr lang="ru-RU" i="0" dirty="0">
                <a:solidFill>
                  <a:srgbClr val="444444"/>
                </a:solidFill>
                <a:effectLst/>
                <a:latin typeface="Times New Roman" panose="02020603050405020304" pitchFamily="18" charset="0"/>
              </a:rPr>
              <a:t> на </a:t>
            </a:r>
            <a:r>
              <a:rPr lang="ru-RU" i="0" dirty="0" err="1">
                <a:solidFill>
                  <a:srgbClr val="444444"/>
                </a:solidFill>
                <a:effectLst/>
                <a:latin typeface="Times New Roman" panose="02020603050405020304" pitchFamily="18" charset="0"/>
              </a:rPr>
              <a:t>усунення</a:t>
            </a:r>
            <a:r>
              <a:rPr lang="ru-RU" i="0" dirty="0">
                <a:solidFill>
                  <a:srgbClr val="444444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i="0" dirty="0" err="1">
                <a:solidFill>
                  <a:srgbClr val="444444"/>
                </a:solidFill>
                <a:effectLst/>
                <a:latin typeface="Times New Roman" panose="02020603050405020304" pitchFamily="18" charset="0"/>
              </a:rPr>
              <a:t>попереджуваних</a:t>
            </a:r>
            <a:r>
              <a:rPr lang="ru-RU" i="0" dirty="0">
                <a:solidFill>
                  <a:srgbClr val="444444"/>
                </a:solidFill>
                <a:effectLst/>
                <a:latin typeface="Times New Roman" panose="02020603050405020304" pitchFamily="18" charset="0"/>
              </a:rPr>
              <a:t> причин </a:t>
            </a:r>
            <a:r>
              <a:rPr lang="ru-RU" i="0" dirty="0" err="1">
                <a:solidFill>
                  <a:srgbClr val="444444"/>
                </a:solidFill>
                <a:effectLst/>
                <a:latin typeface="Times New Roman" panose="02020603050405020304" pitchFamily="18" charset="0"/>
              </a:rPr>
              <a:t>смерті</a:t>
            </a:r>
            <a:r>
              <a:rPr lang="ru-RU" i="0" dirty="0">
                <a:solidFill>
                  <a:srgbClr val="444444"/>
                </a:solidFill>
                <a:effectLst/>
                <a:latin typeface="Times New Roman" panose="02020603050405020304" pitchFamily="18" charset="0"/>
              </a:rPr>
              <a:t>.</a:t>
            </a:r>
            <a:br>
              <a:rPr lang="ru-RU" b="1" i="0" dirty="0">
                <a:solidFill>
                  <a:srgbClr val="444444"/>
                </a:solidFill>
                <a:effectLst/>
                <a:latin typeface="Times New Roman" panose="02020603050405020304" pitchFamily="18" charset="0"/>
              </a:rPr>
            </a:br>
            <a:br>
              <a:rPr lang="uk-UA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uk-UA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B9D2BB5-0ADF-46B3-B014-2EA01E4B11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036190"/>
            <a:ext cx="12192000" cy="4821809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Головна </a:t>
            </a:r>
            <a:r>
              <a:rPr lang="ru-RU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умова</a:t>
            </a:r>
            <a:r>
              <a:rPr lang="ru-RU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при </a:t>
            </a:r>
            <a:r>
              <a:rPr lang="ru-RU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наданнві</a:t>
            </a:r>
            <a:r>
              <a:rPr lang="ru-RU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допомоги</a:t>
            </a:r>
            <a:r>
              <a:rPr lang="ru-RU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збереження</a:t>
            </a:r>
            <a:r>
              <a:rPr lang="ru-RU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власного</a:t>
            </a:r>
            <a:r>
              <a:rPr lang="ru-RU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життя</a:t>
            </a:r>
            <a:r>
              <a:rPr lang="ru-RU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є </a:t>
            </a:r>
            <a:r>
              <a:rPr lang="ru-RU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впевненими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власній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</a:t>
            </a:r>
            <a:r>
              <a:rPr lang="ru-RU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безпеці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розпочинаєте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</a:t>
            </a:r>
            <a:r>
              <a:rPr lang="ru-RU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надання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допомоги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ru-RU" sz="3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D7717D2-B653-4C16-9011-16D704A312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3542" y="3035432"/>
            <a:ext cx="5106137" cy="382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3063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E36E5B-3FBC-448E-8C66-DDFA6486D5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r>
              <a:rPr lang="uk-UA" sz="4400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тактичній медицині заведено працювати згідно з алгоритмічним регламентом.</a:t>
            </a:r>
            <a:endParaRPr lang="uk-UA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307BF8B5-B9E0-4DED-897A-05CBF91D0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325564"/>
            <a:ext cx="12192000" cy="5532436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3200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Бойові медики навчаються надавати допомогу у певному порядку, де спочатку йдуть найвагоміші травми, такі як масивні кровотечі (здебільшого артеріальні). </a:t>
            </a:r>
            <a:endParaRPr lang="uk-UA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BB9B9DE-B7B6-493F-946F-966A66DDCB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3673" y="2799761"/>
            <a:ext cx="8238821" cy="3971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8232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1D67EE-A2DF-46B6-B4AD-1C70A4B37A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282044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uk-UA" sz="4400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«Тактична допомога пораненим в умовах бойових дій»     					(ТССС) </a:t>
            </a:r>
            <a:r>
              <a:rPr lang="uk-UA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endParaRPr lang="uk-UA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DC70FC01-A013-419B-BFA4-AB203DDFFB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1282045"/>
            <a:ext cx="12191999" cy="5575954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marL="0" indent="0" algn="l">
              <a:buNone/>
            </a:pPr>
            <a:r>
              <a:rPr lang="uk-UA" sz="3200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Настанови щодо </a:t>
            </a:r>
            <a:r>
              <a:rPr lang="uk-UA" sz="3200" b="0" i="0" dirty="0" err="1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догоспітальної</a:t>
            </a:r>
            <a:r>
              <a:rPr lang="uk-UA" sz="3200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допомоги (ТССС) є у двох варіантах ТССС-МР — для медичного персоналу та ТССС-АС — для усіх комбатантів.</a:t>
            </a:r>
          </a:p>
          <a:p>
            <a:pPr marL="0" indent="0">
              <a:buNone/>
            </a:pPr>
            <a:endParaRPr lang="uk-UA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69DB34C-4F4D-480D-9FC8-4A78717808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" y="3059049"/>
            <a:ext cx="5562600" cy="379895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3927340-C21C-4778-A08D-DACF9C175C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0459" y="2564090"/>
            <a:ext cx="6403557" cy="4293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0491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854002-7A2F-4D8E-9F90-ADBAFD4B3A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140642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br>
              <a:rPr lang="uk-UA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br>
              <a:rPr lang="uk-UA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uk-UA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B9D2BB5-0ADF-46B3-B014-2EA01E4B11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140642"/>
            <a:ext cx="12192000" cy="5717357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sz="3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</a:t>
            </a:r>
            <a:r>
              <a:rPr lang="uk-UA" sz="3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 базовий рівень тактичної допомоги, призначений для всіх військових. Тут пояснюють, які питання ставити пораненим, як повідомляти про травмованих військове керівництво, як допомагати їх транспортувати та ін.</a:t>
            </a:r>
          </a:p>
          <a:p>
            <a:pPr marL="0" indent="0" algn="l">
              <a:buNone/>
            </a:pPr>
            <a:r>
              <a:rPr lang="uk-UA" sz="3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uk-UA" sz="3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F9E9586-1E06-45C9-BAB6-D8511D227B46}"/>
              </a:ext>
            </a:extLst>
          </p:cNvPr>
          <p:cNvSpPr txBox="1"/>
          <p:nvPr/>
        </p:nvSpPr>
        <p:spPr>
          <a:xfrm>
            <a:off x="1216058" y="385656"/>
            <a:ext cx="764042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All Service Members (ASM) </a:t>
            </a:r>
            <a:endParaRPr lang="uk-UA" sz="4400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FFCE673-B49C-45F3-AD98-65A18958E6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50590"/>
            <a:ext cx="2997724" cy="3935689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21DFE6B-5F4A-4AD0-8581-D52B39FA3B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4079" y="2922310"/>
            <a:ext cx="2997724" cy="3935689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D527E66-102E-4B21-B2BC-A9FB31ADA0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11885" y="2922310"/>
            <a:ext cx="3222749" cy="3935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244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854002-7A2F-4D8E-9F90-ADBAFD4B3A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942679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br>
              <a:rPr lang="uk-UA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uk-UA" sz="4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оловна мета </a:t>
            </a:r>
            <a:r>
              <a:rPr lang="en-US" sz="4400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ASM </a:t>
            </a:r>
            <a:br>
              <a:rPr lang="uk-UA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uk-UA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B9D2BB5-0ADF-46B3-B014-2EA01E4B11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42681"/>
            <a:ext cx="12192000" cy="5915320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sz="3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uk-UA" sz="3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авчити надавати першу та самодопомогу пораненим під час таких ситуацій: 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uk-UA" sz="3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перша допомога під час обстрілу / іншої наявної загрози життю;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uk-UA" sz="3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тактична польова допомога (за протоколом </a:t>
            </a:r>
            <a:r>
              <a:rPr lang="en-US" sz="3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M.A.R.C.H.</a:t>
            </a:r>
            <a:r>
              <a:rPr lang="uk-UA" sz="3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uk-UA" sz="3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переміщення/перенесення </a:t>
            </a:r>
          </a:p>
          <a:p>
            <a:pPr marL="0" indent="0" algn="l">
              <a:buNone/>
            </a:pPr>
            <a:r>
              <a:rPr lang="uk-UA" sz="3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пораненого та допомога </a:t>
            </a:r>
          </a:p>
          <a:p>
            <a:pPr marL="0" indent="0" algn="l">
              <a:buNone/>
            </a:pPr>
            <a:r>
              <a:rPr lang="uk-UA" sz="3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при евакуації</a:t>
            </a:r>
          </a:p>
          <a:p>
            <a:pPr marL="0" indent="0" algn="l">
              <a:buNone/>
            </a:pPr>
            <a:endParaRPr lang="uk-UA" sz="32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B4CF8C4-C75E-44A9-AECD-ED1308D668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9204" y="2950590"/>
            <a:ext cx="6422796" cy="3907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7168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854002-7A2F-4D8E-9F90-ADBAFD4B3A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140642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br>
              <a:rPr lang="uk-UA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r>
              <a:rPr lang="en-US" sz="44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Combat Lifesaver (CLS)</a:t>
            </a:r>
            <a:br>
              <a:rPr lang="uk-UA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uk-UA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B9D2BB5-0ADF-46B3-B014-2EA01E4B11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140644"/>
            <a:ext cx="12192000" cy="5756268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32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uk-UA" sz="3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роміжний рівень підготовки, створений для військових, щоб вони могли частково замінити бойового медика чи санітара до того,                                                                              як пораненому зможуть надати                                                           кваліфіковану медичну                                                                          допомогу. </a:t>
            </a:r>
          </a:p>
          <a:p>
            <a:pPr marL="0" indent="0" algn="l">
              <a:buNone/>
            </a:pPr>
            <a:endParaRPr lang="uk-UA" sz="32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7B2B268-B5DE-4A73-9B9E-B2D96C88D7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2389" y="2281285"/>
            <a:ext cx="6639611" cy="4498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078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854002-7A2F-4D8E-9F90-ADBAFD4B3A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40642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uk-UA" sz="44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Солдат повинен:</a:t>
            </a:r>
            <a:endParaRPr lang="uk-UA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B9D2BB5-0ADF-46B3-B014-2EA01E4B11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140642"/>
            <a:ext cx="12192000" cy="5717357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marL="0" indent="0" algn="l">
              <a:buNone/>
            </a:pPr>
            <a:r>
              <a:rPr lang="uk-UA" sz="28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uk-UA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 час обстрілу вести вогонь у відповідь, зайняти чи знайти укриття;</a:t>
            </a:r>
          </a:p>
          <a:p>
            <a:pPr marL="0" indent="0" algn="l">
              <a:buNone/>
            </a:pPr>
            <a:r>
              <a:rPr lang="uk-UA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-оглядати та допомагати пораненим за алгоритмом первинного огляду /</a:t>
            </a:r>
            <a:r>
              <a:rPr lang="en-US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MARCH/ </a:t>
            </a:r>
            <a:r>
              <a:rPr lang="uk-UA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 вторинного огляду /</a:t>
            </a:r>
            <a:r>
              <a:rPr lang="en-US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PAWS/ </a:t>
            </a:r>
            <a:r>
              <a:rPr lang="uk-UA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сортувати їх за необхідності;</a:t>
            </a:r>
          </a:p>
          <a:p>
            <a:pPr marL="0" indent="0" algn="l">
              <a:buNone/>
            </a:pPr>
            <a:r>
              <a:rPr lang="uk-UA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-оберігати поранених, поки їх оглядають інші рятівники, готувати й  забезпечувати їх евакуацію</a:t>
            </a:r>
          </a:p>
          <a:p>
            <a:pPr marL="0" indent="0">
              <a:buNone/>
            </a:pPr>
            <a:endParaRPr lang="uk-UA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3048984-05F5-456C-8798-B02519C88A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5450" y="3016577"/>
            <a:ext cx="6686550" cy="3841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19637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660</TotalTime>
  <Words>715</Words>
  <Application>Microsoft Office PowerPoint</Application>
  <PresentationFormat>Широкий екран</PresentationFormat>
  <Paragraphs>63</Paragraphs>
  <Slides>17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Times New Roman</vt:lpstr>
      <vt:lpstr>Тема Office</vt:lpstr>
      <vt:lpstr>Домедична допомога </vt:lpstr>
      <vt:lpstr>              Гасло тактичної медицини – правильні дії в правильний        час!  </vt:lpstr>
      <vt:lpstr>   Завдання тактичної медицини- це надання допомоги  на догоспітальному етапі націлене передусім на усунення попереджуваних причин смерті.  </vt:lpstr>
      <vt:lpstr>В тактичній медицині заведено працювати згідно з алгоритмічним регламентом.</vt:lpstr>
      <vt:lpstr>«Тактична допомога пораненим в умовах бойових дій»          (ТССС)     </vt:lpstr>
      <vt:lpstr>              </vt:lpstr>
      <vt:lpstr>                      Головна мета ASM  </vt:lpstr>
      <vt:lpstr>                   Combat Lifesaver (CLS) </vt:lpstr>
      <vt:lpstr>                  Солдат повинен:</vt:lpstr>
      <vt:lpstr>               Combat Medic/Corpsman (CMC) </vt:lpstr>
      <vt:lpstr>               Medical Personnel (MP) </vt:lpstr>
      <vt:lpstr>      Три фази ТССС народжені роками війни та      втраченими життями</vt:lpstr>
      <vt:lpstr>      2.ФАЗА -  ТАКТИЧНІ УМОВИ                             БІЛЬШ БЕЗПЕЧНО</vt:lpstr>
      <vt:lpstr>   3. ФАЗА  - ТАКТИЧНА ЕВАКУАЦІЯ</vt:lpstr>
      <vt:lpstr>     Тільки якісно навчений  солдат, який добре засвоїв навички надавати допомогу на полі бою спроможний врятувати своє життя та життя побратима в екстремальних ситуаціях</vt:lpstr>
      <vt:lpstr>      Підготував вчитель предмету     «Захист України»        Кирсенко Леонід Васильович </vt:lpstr>
      <vt:lpstr>                Використані матеріали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Домедична допомога</dc:title>
  <dc:creator>User</dc:creator>
  <cp:lastModifiedBy>User</cp:lastModifiedBy>
  <cp:revision>11</cp:revision>
  <dcterms:created xsi:type="dcterms:W3CDTF">2024-01-29T13:08:39Z</dcterms:created>
  <dcterms:modified xsi:type="dcterms:W3CDTF">2024-11-18T17:24:22Z</dcterms:modified>
</cp:coreProperties>
</file>