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9" r:id="rId10"/>
    <p:sldId id="270" r:id="rId11"/>
    <p:sldId id="264" r:id="rId12"/>
    <p:sldId id="276" r:id="rId13"/>
    <p:sldId id="277" r:id="rId14"/>
    <p:sldId id="271" r:id="rId15"/>
    <p:sldId id="272" r:id="rId16"/>
    <p:sldId id="273" r:id="rId17"/>
    <p:sldId id="274" r:id="rId18"/>
    <p:sldId id="275" r:id="rId19"/>
    <p:sldId id="280" r:id="rId20"/>
    <p:sldId id="279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46DD3-134D-40E4-98A5-8103D8AB7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7F49E5-1B31-4351-8617-D2675206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B40948-3B9D-4796-988D-DA1C74FF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E0221D-5829-4A39-B5D3-28A43A61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B96C8D-B0EE-4F60-9A27-D774425F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34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45734-D1A2-4EA5-B7E2-B1F5B59F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D9B6E6-E34B-470C-80C3-F069FA2B1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D1253-D092-4019-9E8E-ECF1C67F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65B8B0-0B70-4F02-86CE-9FF8A016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E671B-32EA-4EC2-BB3E-1115C6C0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12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29E70B-0CD9-4C0B-AD61-DBB2EB608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118353-41CF-4404-A557-BC4056BD7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D10123-E2FE-47B6-8211-6833E45D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857685-3C20-41F3-AB72-2DE72855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26735D-C5F4-4A6E-9C5D-7CC9FFDB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00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DB55E-B310-4A29-A789-3BD83678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0CF5C7-121F-47F3-96EB-1DA2EB33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992308-E2BD-4BA2-944A-F3ECA07F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48A80E-F6AC-4AD3-94C2-F39E7ED3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ABA5B5-FF7A-4B49-B8EA-B059DDBC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2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8A38-5982-4B64-88E1-0C01375B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556ED2E-9C86-436F-9D6D-4F48C1B2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465D37-1A72-41A5-9FBB-BE1B2D1E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17A9F5-4054-4DF6-902C-69F3C501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F26A22-CD41-4AB4-981F-A0C9AE5A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5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01AA7-4EEE-44DA-A309-11010B6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24A661-EFEB-4BBD-9EE3-DE960583B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1B03AF-0369-499C-9DB6-930D7FAA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003E95-EDB0-40AB-BCE6-5D5F0772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565835-BC67-4D11-A6DD-3F1E3A24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25FF79C-552E-4D74-AEC3-15038128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64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D3227-9E61-4FBE-B6B0-79FBBA34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7923F4-DE6B-4157-968F-47B1A6FE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63C6E3-2D59-49A0-A593-C14E51E34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D719089-53C3-4A0D-92BB-92341CA3A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FD56EB-AD82-410C-A7A8-FDF87B5AC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06F3F1A-09C9-42A4-A787-17B41FEB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AA7843A-BE5B-437F-A771-D10E180C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EA955-680A-4F65-90A3-C0FC82BF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5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A62D9-0B6D-4411-829E-91965612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AEBDD1-70B1-4207-8CF4-5018D36D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7B50A1B-33B6-4C16-A81E-B9F65C09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92E9ACB-A57E-451F-ABED-BA3E61F3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77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5AF91C7-1AF5-455B-BC65-00D99B17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1B4CB5-433A-4577-B4D4-88AE0D5E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DD5122C-311D-402D-B475-DF189FBD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8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A9ACF-53FB-4F83-A045-34D7B425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11F1EA-70B6-4C75-84C9-C795FFEF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F403225-628A-4832-B462-2BF946318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C68F17-20C3-4462-972D-DF28539B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AEAE87-2588-41B2-B533-737E5935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D8503E2-166D-4962-8BCA-3DD51089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34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C0674-0BA6-498B-9E55-41D0CAD1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2296518-BAD5-4B25-AB2E-E636738FA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E3F2BF-A73D-4B6A-ADDC-CCEA72A87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FC3AA1-AB19-469E-8D48-51C09004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9A922B5-68A6-4B61-A336-D14FC3C4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A148CC-94AF-4787-A3E6-A91F5663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52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3CD36DB-2364-4B17-8711-70DA8A11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BFD7E9-F365-4F63-936F-BCA08647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CA19D3-07E1-4D74-AFCC-919E68A6A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D29F-25C1-4065-95D8-A927A5AF4E93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FA5934-2901-4A45-9D20-CC1BBAF5B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37F351-818C-44C5-B5C5-C5D463B79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43AFC-9734-4C6B-BD3E-A239A7CB20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ch.ua/domedychna-dopomoha/tamponuvannia-rany-tekhnika-ta-osnovni-pravyla/?srsltid=AfmBOoq6Vlqja4CmcD_EXrjCtusqaxhcAtmP77d1qBbjniM_0RW2FGog" TargetMode="External"/><Relationship Id="rId2" Type="http://schemas.openxmlformats.org/officeDocument/2006/relationships/hyperlink" Target="https://tccc.org.ua/guide/module-09-circulation-hemorrhage-control-in-tfc-cm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dket.net.ua/files/3.%20%D0%A2%D0%B5%D1%85%D0%BD%D1%96%D0%BA%D0%B0%20%D1%82%D0%B0%D0%BC%D0%BF%D0%BE%D0%BD%D1%83%D0%B2%D0%B0%D0%BD%D0%BD%D1%8F%20%D1%80%D0%B0%D0%BD%D0%B8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088B9-9299-4E01-9982-EBCFA1298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76836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Домедична</a:t>
            </a: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допомога</a:t>
            </a:r>
            <a:b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649644E-A95A-441C-AF44-2117A2097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68368"/>
            <a:ext cx="12192000" cy="408963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Ознаки критичної кровотечі. </a:t>
            </a:r>
            <a:b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Способи її зупинки за допомогою тампонування та турнікетів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A4445-6489-4A99-9D51-3BA98693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5844"/>
          </a:xfrm>
          <a:solidFill>
            <a:schemeClr val="bg2"/>
          </a:solidFill>
        </p:spPr>
        <p:txBody>
          <a:bodyPr/>
          <a:lstStyle/>
          <a:p>
            <a:r>
              <a:rPr lang="uk-UA" dirty="0"/>
              <a:t>            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 кровотечі турнікетами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8B079A-5529-485C-9A83-F2D8FDC4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5845"/>
            <a:ext cx="12192000" cy="5442154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Джгут типу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Есмарха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турнікет (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tourniquet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засіб для тимчасової зупинки кровотечі з магістральних судин шляхом колового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перетискання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кінцівки та стискання її тканин (в першу чергу судин).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D11BC-378B-42D6-B491-A07A8DC8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9" y="3864077"/>
            <a:ext cx="4972744" cy="2993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EFE46-96B2-4CE5-8022-45EC1ED7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277" y="3647767"/>
            <a:ext cx="3982358" cy="32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1883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Турнікет застосовується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25A0A-BA21-4DDC-9495-6671DA0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1885"/>
            <a:ext cx="12192000" cy="5796116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артеріальній кровотечі (фонтануючий струмінь крові з рани)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травматичній ампутації кінцівки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Турнікет накладають на кінцівку на 5– 7 см вище джерела масивної кровотечі.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Якщо неможливо швидко визначитись із місцем витікання крові, накладають турнікет якомога вище прямо поверх одягу.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1FCB7A-B01A-4111-98E3-4D9A9900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19" y="4139382"/>
            <a:ext cx="8369726" cy="27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2BFEF-D7E1-45E1-92C8-00DABF78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24869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Алгоритм накладання турнікета на верхню кінцівку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43922-A8DD-41FB-927B-80815CA6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8698"/>
            <a:ext cx="12260826" cy="560930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Одягніть петлю турнікета на пошкоджену кінцівку вище  рани.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Потягніть край стрічки, затягуючи турнікет якомога міцніше.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Використовуйте двосторонню клейку стрічку турнікета для фіксації затяжки.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Закручуйте стрижень доти, поки не припиниться артеріальна кровотеча і не зникне пульс на кінцівці нижче турнікета.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Перевіряючи відсутність кровотечі та пульсу закріпіть стрижень в кліпсі.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Оберніть залишок стрічки навколо кінцівки над стрижнем і через кліпсу.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Закріпіть білою липучкою залишок стрічки та на цій же липучці вкажіть час накладення турнікета.</a:t>
            </a:r>
            <a:endParaRPr lang="uk-UA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099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11B9-42E0-464F-8668-1D26C7A6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104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Алгоритм накладання турнікета на верхню кінцівку.</a:t>
            </a:r>
            <a:endParaRPr lang="uk-UA" sz="40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53424E3-AB30-4A3A-8380-2EFD80ED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1045"/>
            <a:ext cx="5968181" cy="2317955"/>
          </a:xfrm>
          <a:solidFill>
            <a:schemeClr val="bg2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E8AECB-3999-4D4E-8171-561F7CC9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11" y="1158677"/>
            <a:ext cx="5695841" cy="22703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2228E8-F9A2-41D0-9592-889075EA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28091"/>
            <a:ext cx="5968180" cy="22480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357D2D-C861-4FC3-8C6F-612EB3845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24" y="4428091"/>
            <a:ext cx="2974450" cy="22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663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накладання турнікета на нижню кінцівку     аналогічний тільки петлю потрібно розпустити повністю.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CF0AC3-24C6-4A08-8A89-F0FE6F3B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95" y="3387213"/>
            <a:ext cx="3219899" cy="2162477"/>
          </a:xfrm>
          <a:prstGeom prst="rect">
            <a:avLst/>
          </a:prstGeom>
        </p:spPr>
      </p:pic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9680D5AF-A38D-44BF-98ED-1305161F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633"/>
            <a:ext cx="12192000" cy="5824993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282576-F213-4AB9-A306-F0ADF8BD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059"/>
            <a:ext cx="8239432" cy="2796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C4F41-76B1-421D-A79F-FBA1DE4CE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067" y="1705277"/>
            <a:ext cx="3962953" cy="27447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DC5DB9-AC50-460C-A7D1-E701D8BDF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8451"/>
            <a:ext cx="3953427" cy="2495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D8AD08-C271-437B-BE8A-36998C1AF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245" y="4420819"/>
            <a:ext cx="8149775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4902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УВАГА!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25A0A-BA21-4DDC-9495-6671DA0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903"/>
            <a:ext cx="12192000" cy="5973097"/>
          </a:xfrm>
          <a:solidFill>
            <a:schemeClr val="bg2"/>
          </a:solid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Ознаками правильно накладеного турнікета є: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Зупинка кровотечі.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Відсутність пульсу на кінцівці нижче накладеного турнікета.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Блідість шкіри кінцівки.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Рішення щодо послаблення турнікета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медичнии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̆ працівник.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Рішення щодо послаблення турнікета необхідно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одразу, як тільки дозволяє тактична ситуація.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Час безпечного знаходження турнікета на кінцівці до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послаблення з мінімальними побічними проявами тиску складає 2 год.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69D79-5323-438F-8E90-E26ED275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15" y="1694173"/>
            <a:ext cx="3500285" cy="2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7857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Слід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25A0A-BA21-4DDC-9495-6671DA0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7858"/>
            <a:ext cx="12192000" cy="5560142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перший турнікет не допоміг, накладіть другий безпосередньо біля першого (вище від першого). Не накладайте турнікет на коліно або лікоть. Не застосовуйте турнікет поверх кобури або накладної кишені, де є якісь громіздкі предмети.</a:t>
            </a:r>
          </a:p>
          <a:p>
            <a:pPr marL="0" indent="0"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умовах бойових дій та затримок евакуації медик або навчений боєць може провести конверсію турнікета – заміну його на тампонування та фіксацію бандажем.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6A103-C5A3-4ACD-87E2-23086A3C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97" y="3840085"/>
            <a:ext cx="7433476" cy="30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8025"/>
          </a:xfrm>
          <a:solidFill>
            <a:schemeClr val="bg2"/>
          </a:solidFill>
        </p:spPr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Типові помилки при застосуванні турнікетів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25A0A-BA21-4DDC-9495-6671DA0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026"/>
            <a:ext cx="12192000" cy="5569974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використовувати турнікет, коли це необхідно, або зволікати з його накладанням.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Недостатньо щільно затягнути ремінь турнікета перед тим, як закручувати вороток.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Накладати турнікет при незначних кровотечах.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Занадто високо розміщувати турнікет, коли місце кровотечі добре видно.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 знімати турнікет, коли це показано під час Допомоги в польових умовах.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Знімати турнікет, коли поранений перебуває в шоковому стані або існує можливість швидкого транспортування до госпіталю.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Недостатньо туго затягувати турнікет - він повинен не лише зупинити кровотечу, а й призвести до зникнення дистального пульсу.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Не використати другий турнікет, коли це необхідно. 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Періодично послаблювати турнікет для відновлення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кровоплину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травмованій кінцівці.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36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4EFD-175A-4F29-ACCE-F993A6B3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8864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запобігання ампутації кінцівки слід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225A0A-BA21-4DDC-9495-6671DA0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8865"/>
            <a:ext cx="12192000" cy="561913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Послабити на пів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турнікет і стежити за станом рани. 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Якщо не відновилась кровотеча-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затампонувати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накласти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тиснучу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повязку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турнікет послабити повністю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 не знімати з кінцівки. Якщо кровотеча відновилась- закрутити турнікет і стежити за станом рани.</a:t>
            </a:r>
          </a:p>
          <a:p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турнікет був у місці накладання понад </a:t>
            </a:r>
            <a:r>
              <a:rPr lang="uk-UA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годин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намагайтеся зняти його самотужки, це мають виконати медики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1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CF24-7AE7-494C-B836-CFFABFB8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uk-UA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Підготував </a:t>
            </a: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 </a:t>
            </a:r>
            <a:r>
              <a:rPr lang="uk-UA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предмету  				«</a:t>
            </a: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України</a:t>
            </a:r>
            <a:r>
              <a:rPr lang="uk-UA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			 	Кирсенко</a:t>
            </a: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Леонід Васильович</a:t>
            </a:r>
            <a:b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1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8D6-8BE4-4923-8780-9745C9E0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174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Ознаки критичної кровотечі.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29AF6-4420-4D4A-A154-8EBBED60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748"/>
            <a:ext cx="12192000" cy="6108483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Критична кровотеча – це кровотеча високої інтенсивності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найчастіше трапляється при пораненні кінцівок або шиї в результаті пошкодження артерії або одночасно артерії та вени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 кровотеча загрожує життю людини.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пульсуючий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витікання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рани;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калюжа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просякання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рани;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E1A97-7880-4A1D-8122-15E960B5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99" y="4126878"/>
            <a:ext cx="3789702" cy="1218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551DE5-110E-4B9A-B9B1-12702518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4" y="4033598"/>
            <a:ext cx="3335984" cy="1218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DD0F85-D96A-438E-9C5B-4CEC71EBB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886" y="4871631"/>
            <a:ext cx="3277439" cy="18611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CFDB45-90F3-422D-996A-60FA5D56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745" y="5457315"/>
            <a:ext cx="3927325" cy="15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8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3D2CD-452F-4AA9-830D-3158782E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0431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Використані матеріали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25C609-84B8-4E48-9852-13006DE4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433"/>
            <a:ext cx="12191999" cy="5457567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Література.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І.М.Гарасимів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К.О.Пашко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М.М.Фука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Ю.П.Щирба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«Захист Вітчизни» . Рівень стандарту. Підручник для 10 класу закладів загальної середньої  освіти. Тернопіль.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Інтернет ресурс: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https://tccc.org.ua/guide/module-09-circulation-hemorrhage-control-in-tfc-cmc</a:t>
            </a:r>
            <a:r>
              <a: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https://sich.ua/domedychna-dopomoha/tamponuvannia-rany-tekhnika-ta-osnovni-pravyla/?srsltid=AfmBOoq6Vlqja4CmcD_EXrjCtusqaxhcAtmP77d1qBbjniM_0RW2FGog</a:t>
            </a:r>
            <a:r>
              <a: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http://www.kdket.net.ua/files/3.%20%D0%A2%D0%B5%D1%85%D0%BD%D1%96%D0%BA%D0%B0%20%D1%82%D0%B0%D0%BC%D0%BF%D0%BE%D0%BD%D1%83%D0%B2%D0%B0%D0%BD%D0%BD%D1%8F%20%D1%80%D0%B0%D0%BD%D0%B8.pdf</a:t>
            </a:r>
            <a:r>
              <a:rPr lang="uk-UA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krarmor.com.ua/news/yak-koristuvatisya-turniketom-vazlivi-poradi-dlya-viiskovix?utm_source=google&amp;utm_medium=cpc&amp;utm_campaign=dsa_kyiv_new_np&amp;utm_id={campaign_id}&amp;utm_term=&amp;utm_content=694783939654&amp;gad_source=1&amp;gclid=CjwKCAiAxea5BhBeEiwAh4t5KzR7nSr63pVqPmZLaBClT2EixYzpqElUjH_vV9AmFWJh7eKqCNZmBRoCZSMQAvD_BwE </a:t>
            </a:r>
          </a:p>
        </p:txBody>
      </p:sp>
    </p:spTree>
    <p:extLst>
      <p:ext uri="{BB962C8B-B14F-4D97-AF65-F5344CB8AC3E}">
        <p14:creationId xmlns:p14="http://schemas.microsoft.com/office/powerpoint/2010/main" val="20499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8D6-8BE4-4923-8780-9745C9E0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1154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Способи зупинки критичної кровотечі                         				тампонуванням.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F29AF6-4420-4D4A-A154-8EBBED60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1155"/>
            <a:ext cx="12192000" cy="5396844"/>
          </a:xfrm>
          <a:solidFill>
            <a:schemeClr val="bg2"/>
          </a:solidFill>
        </p:spPr>
        <p:txBody>
          <a:bodyPr/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/>
              <a:t>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Тампонування ран (тампонада) — це метод тимчасової зупинки кровотечі, який полягає в щільному заповненні порожнини рани тампоном.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Тампон — це чиста тканина або марля,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звичайний бинт чи бинт, просочений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спеціальною речовиною,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пришвидшує зупинку кровотечі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(інші назви — контактний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гемостатик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хімічний засіб для зупинки кровотечі, </a:t>
            </a:r>
            <a:r>
              <a:rPr lang="uk-UA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гемостоп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13046D-15B6-4507-B066-E0B8BAD8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691" y="2535810"/>
            <a:ext cx="2928778" cy="42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8D6-8BE4-4923-8780-9745C9E0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зупинки критичної кровотечі                         				тампонуванням.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3F9F5E0-D620-4F6A-804D-AF6259743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179" y="2333049"/>
            <a:ext cx="3343742" cy="4391638"/>
          </a:xfrm>
          <a:solidFill>
            <a:schemeClr val="bg2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69DC5-7947-4DF8-AB7E-9BB6A9736BDF}"/>
              </a:ext>
            </a:extLst>
          </p:cNvPr>
          <p:cNvSpPr txBox="1"/>
          <p:nvPr/>
        </p:nvSpPr>
        <p:spPr>
          <a:xfrm>
            <a:off x="0" y="1690689"/>
            <a:ext cx="8484124" cy="37494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тампонади — створення постійної компресії (тиску) на травмовані судини в рані за рахунок щільного заповнення рани тампоном із притисненням травмованих судин до кісток скелету, та одночасно пришвидшення утворення тромбу в місті розриву судин за допомогою контактних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гемостатиків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якими просочені бинти, що використовуються в якості тампонів.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75AFF-2DA1-4079-BA48-42A1D9EE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/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Способи зупинки критичної кровотечі                         				тампонуванням.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C174AF-BD7B-48B5-A840-7394399F3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  <a:solidFill>
            <a:schemeClr val="bg2"/>
          </a:solidFill>
        </p:spPr>
        <p:txBody>
          <a:bodyPr/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Тампонування рани застосовують для зупинки кровотеч: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кінцівках;</a:t>
            </a:r>
            <a:endParaRPr lang="uk-UA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місцях, де неможливо використати </a:t>
            </a: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турнікет — це так звані місця «вузлових» </a:t>
            </a: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кровотеч, де тулуб з’єднується з іншими </a:t>
            </a: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частинами тіла: шия, пахви, пах, сідниці.</a:t>
            </a: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7AB28-0891-4B34-940B-BC136185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916" y="2270071"/>
            <a:ext cx="2762054" cy="45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EFA6-CFDF-429E-BD1C-4D75E49F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Правильна техніка тампонування рани передбачає   	 			використання алгоритму 4Р:</a:t>
            </a:r>
            <a:b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EE5490-282C-4794-8B6F-29EB4026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90689"/>
            <a:ext cx="12191999" cy="5167310"/>
          </a:xfrm>
          <a:solidFill>
            <a:schemeClr val="bg2"/>
          </a:solidFill>
        </p:spPr>
        <p:txBody>
          <a:bodyPr/>
          <a:lstStyle/>
          <a:p>
            <a:pPr marL="0" lvl="0" indent="0" fontAlgn="base">
              <a:lnSpc>
                <a:spcPts val="195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  <a:r>
              <a:rPr lang="uk-UA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витягнути з упаковки.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uk-UA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uk-UA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ввести в рану, щільно заповнити рану бинтом, створюючи постійний тиск при заповненні рани. </a:t>
            </a: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Особливості: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можливості визначити ушкоджену судину в рані та притиснути її;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заповнювати й тиснути потрібно «в напрямку серця», стараючись притискати тампоном розірвану судину до кісткової основи;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171C8-330F-4FF9-8E28-502DF49D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3" y="4497788"/>
            <a:ext cx="4338041" cy="2360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04D3F6-ED90-44A3-B4F2-310E2D5B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65" y="4449746"/>
            <a:ext cx="3561358" cy="24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7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EFA6-CFDF-429E-BD1C-4D75E49F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Правильна техніка тампонування рани передбачає   	 					використання алгоритму 4Р: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EE5490-282C-4794-8B6F-29EB4026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4"/>
            <a:ext cx="12191999" cy="5579805"/>
          </a:xfrm>
          <a:solidFill>
            <a:schemeClr val="bg2"/>
          </a:solidFill>
        </p:spPr>
        <p:txBody>
          <a:bodyPr/>
          <a:lstStyle/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/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заповнювати слід також усі «кишені», порожнини в рані, здійснюючи постійний тиск пальцями на бинт (тампон) під час введення тампона в рану;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 знадобиться декілька бинтів.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uk-UA" sz="24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Pile</a:t>
            </a:r>
            <a:r>
              <a:rPr lang="uk-UA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залишити «горбик» із кінчиків бинтів, які залишилися.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uk-UA" sz="24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uk-UA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здійснювати тиск на </a:t>
            </a:r>
            <a:r>
              <a:rPr lang="uk-UA" sz="240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затампоновану</a:t>
            </a:r>
            <a:r>
              <a:rPr lang="uk-UA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рану від 3 (якщо бинт просочений </a:t>
            </a:r>
            <a:r>
              <a:rPr lang="uk-UA" sz="240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гемостатиком</a:t>
            </a:r>
            <a:r>
              <a:rPr lang="uk-UA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до 10 хвилин (якщо це простий бинт, марля або тканина) з подальшим накладанням </a:t>
            </a:r>
            <a:r>
              <a:rPr lang="uk-UA" sz="240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тиснучої</a:t>
            </a:r>
            <a:r>
              <a:rPr lang="uk-UA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пов’язки</a:t>
            </a:r>
            <a:r>
              <a:rPr lang="uk-UA" sz="1800" dirty="0">
                <a:solidFill>
                  <a:srgbClr val="3A3A3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5A82F0-CC8A-4F0C-8DFE-978A6659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71" y="3854245"/>
            <a:ext cx="5120381" cy="3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EFA6-CFDF-429E-BD1C-4D75E49F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7316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Способи зупинки критичної кровотечі                         				  тампонуванням.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EE5490-282C-4794-8B6F-29EB4026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73161"/>
            <a:ext cx="12191999" cy="528483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тампонування та прямого тиску на рану накладають компресійну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використовуючи бандаж.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23FB5-1C54-41C5-9512-2D4EB5A2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80" y="2674374"/>
            <a:ext cx="5614217" cy="4183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6D77D-0F45-4047-A97F-86745C49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02" y="2821858"/>
            <a:ext cx="4496427" cy="40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5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ECA8B-AD23-41F7-AF14-4161695F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9031"/>
          </a:xfrm>
          <a:solidFill>
            <a:srgbClr val="FF0000"/>
          </a:solidFill>
        </p:spPr>
        <p:txBody>
          <a:bodyPr>
            <a:noAutofit/>
          </a:bodyPr>
          <a:lstStyle/>
          <a:p>
            <a:br>
              <a:rPr lang="uk-UA" sz="4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 при тампонуванні ран</a:t>
            </a:r>
            <a:b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8DBA87-9A1E-47D8-889F-1CF63FCC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9032"/>
            <a:ext cx="12192000" cy="5628967"/>
          </a:xfrm>
          <a:solidFill>
            <a:schemeClr val="bg2"/>
          </a:solidFill>
        </p:spPr>
        <p:txBody>
          <a:bodyPr/>
          <a:lstStyle/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Недостатній тиск під час здійснення тампонади.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Наслідок: продовження кровотечі, можливий розвиток шоку.</a:t>
            </a:r>
            <a:endParaRPr lang="uk-UA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Немає «горбика» з кінчика бинта або бинтів, що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заповнюють рану.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Наслідок: можуть виникнути складнощі при подальшій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хірургічній обробці рани.</a:t>
            </a:r>
            <a:endParaRPr lang="uk-UA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Недостатній тиск на рану після тампонування.</a:t>
            </a:r>
          </a:p>
          <a:p>
            <a:pPr marL="0" lvl="0" indent="0" fontAlgn="base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Наслідок: продовження кровотечі, можливий розвиток шоку.</a:t>
            </a:r>
            <a:endParaRPr lang="uk-UA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1508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1402</Words>
  <Application>Microsoft Office PowerPoint</Application>
  <PresentationFormat>Широкий екран</PresentationFormat>
  <Paragraphs>94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Symbol</vt:lpstr>
      <vt:lpstr>Times New Roman</vt:lpstr>
      <vt:lpstr>Тема Office</vt:lpstr>
      <vt:lpstr>Домедична допомога    </vt:lpstr>
      <vt:lpstr>         Ознаки критичної кровотечі.</vt:lpstr>
      <vt:lpstr>       Способи зупинки критичної кровотечі                             тампонуванням.</vt:lpstr>
      <vt:lpstr>      Способи зупинки критичної кровотечі                             тампонуванням.</vt:lpstr>
      <vt:lpstr>     Способи зупинки критичної кровотечі                             тампонуванням.</vt:lpstr>
      <vt:lpstr>  Правильна техніка тампонування рани передбачає        використання алгоритму 4Р: </vt:lpstr>
      <vt:lpstr>          Правильна техніка тампонування рани передбачає          використання алгоритму 4Р:</vt:lpstr>
      <vt:lpstr>               Способи зупинки критичної кровотечі                               тампонуванням.</vt:lpstr>
      <vt:lpstr>            Помилки при тампонуванні ран </vt:lpstr>
      <vt:lpstr>             Зупинка кровотечі турнікетами</vt:lpstr>
      <vt:lpstr>                Турнікет застосовується</vt:lpstr>
      <vt:lpstr>  Алгоритм накладання турнікета на верхню кінцівку</vt:lpstr>
      <vt:lpstr>   Алгоритм накладання турнікета на верхню кінцівку.</vt:lpstr>
      <vt:lpstr>     Алгоритм накладання турнікета на нижню кінцівку     аналогічний тільки петлю потрібно розпустити повністю.</vt:lpstr>
      <vt:lpstr>                              УВАГА!</vt:lpstr>
      <vt:lpstr>                         Слід пам’ятати</vt:lpstr>
      <vt:lpstr>     Типові помилки при застосуванні турнікетів</vt:lpstr>
      <vt:lpstr>      Для запобігання ампутації кінцівки слід</vt:lpstr>
      <vt:lpstr>      Підготував вчитель предмету      «Захист України»           Кирсенко Леонід Васильович </vt:lpstr>
      <vt:lpstr>                      Використані матеріали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Ознаки критичної кровотечі.   Способи її зупинки за допомогою тампонування та турнікетів </dc:title>
  <dc:creator>User</dc:creator>
  <cp:lastModifiedBy>User</cp:lastModifiedBy>
  <cp:revision>3</cp:revision>
  <dcterms:created xsi:type="dcterms:W3CDTF">2024-11-09T09:35:29Z</dcterms:created>
  <dcterms:modified xsi:type="dcterms:W3CDTF">2024-11-18T17:18:09Z</dcterms:modified>
</cp:coreProperties>
</file>