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61" r:id="rId9"/>
    <p:sldId id="270" r:id="rId10"/>
    <p:sldId id="273" r:id="rId11"/>
    <p:sldId id="272" r:id="rId12"/>
    <p:sldId id="262" r:id="rId13"/>
    <p:sldId id="263" r:id="rId14"/>
    <p:sldId id="265" r:id="rId15"/>
    <p:sldId id="267" r:id="rId16"/>
    <p:sldId id="271" r:id="rId17"/>
    <p:sldId id="275" r:id="rId18"/>
    <p:sldId id="274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5BBE2-D9AC-4CF9-99AD-E430938A7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7072C5-39BB-4036-BD45-E60FA054B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43A6C-ECA9-4030-9077-06BF7E38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298B07-7611-41D1-BDCC-B94A19E5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AC1968-0133-4FB4-B1A5-2C7A15EF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23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7E34A-B403-4752-9D3B-3E9A1987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0F15CB0-2582-458A-A20F-29F357CE0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835E1ED-8114-4290-B39B-49EDD8EA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D18DEA-8276-433D-9B6E-1303A267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A81DBCD-C8F1-4A32-BCEC-50BCB970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94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85DD483-DB34-4011-A5F8-3CDF86B98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4486E2-BB6A-4424-8771-B8E5AC44E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CA363C-24A8-4662-B6C8-22AA7F4C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63F129-8D77-4DF7-B27A-442AA2AB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873DCE-8442-4243-A877-7C8D9124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884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C31BF-1050-4AF7-8901-01DF92B3B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6D50EC-87DC-4CDE-8872-0BE5A3814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E0592-4D1B-4579-AD4A-21B00C19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818D6E-8999-456C-9900-4F669871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DF9555-95D7-4AFF-A9BB-9A8010F1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88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9EB3A-1EA0-45A6-BFE2-6F6D76F3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D60B79-6048-4BB0-8E00-2A94E5D38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B7A879-E897-402D-9317-1D0723E6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A98318-28C7-4B80-86E3-CC5EF2D9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6AF274-D3EC-4B25-865F-8C38B6AD6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135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9DC34-7A5E-45B7-8A97-BDC1193EE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F1F0DF-C488-46D4-A02B-6D263E0AF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7D1048-82CA-4E99-B0DC-271643CF2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8F7AA15-6B1C-4320-A403-5EB666BA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8B3A69-4987-4493-8D8C-31C52469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B6CD7D8-438A-44AC-9A76-F9A9BABC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9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7C7F0-18C0-4C58-B8FD-F1F44E8A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3E48398-17E9-43E2-8ACD-D2595A641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B383BA-DD14-4FFC-AB93-C447B4B29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ED500EE-4D69-4ACC-AB50-374A8BB10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54DDE36-6755-488D-BEA4-4609579ED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7DF1C82-B8D0-4952-A8D9-91D88B1D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97B55AB-C3C6-4300-B56A-3C4D50A9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FDE299D-5FD2-440C-9E7E-4C1B4206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9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8DAF7-AA9E-4F77-B787-16BEAE52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AA6E71-3EB3-42F6-B5AF-7EE5E202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FE3EC87-DB79-45E1-939C-22CAAA08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B4FDF68-19C7-419A-AEC0-CFFC1E52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57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22FCC7E-4DEC-4875-86FA-520607F5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55D9E7B-D16C-46F8-9018-C960D6E6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DD8084F-9B43-45CF-992A-442F9946A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08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205B5-C951-44A2-8E13-66BDAA15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15F5C8-E87E-4C54-AD2A-5A475678E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2CC97A-1ED6-43FA-A196-1A2843DDA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FBAEA87-CF3A-4122-B46C-8337500D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ADB672-A760-47DC-B04D-5DE2759F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D767AC8-124D-4145-B38D-08702A6F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39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5ECCB-2FEC-471C-9B51-048A76F0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4B2E245-72AF-4DCE-B87C-468B41D31B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1802B7-B75F-4F3B-85E5-11FB44E16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282B1C-D0E6-4325-8A5B-790CCEB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C63824-F79C-46C4-995E-AC70EC53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94A3BD-9B84-4C22-973A-2D50BDEA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46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25B08D8-1998-4D9A-A0B8-F2D107AE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6726EA8-E7BC-4A04-A824-AEEFF76BB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9DC7ED-284A-4FF2-AAD8-B97537A82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E624-D6D8-4007-9911-C3E9F059577D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45D6DF-C19C-4F1C-8D33-8CFD7C29B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7EDAA3-B7BD-46C5-8D20-34621956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31BD4-D7FF-44AC-81B4-5D162252207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77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hron2.chtyvo.org.ua/Nevidomyi_Avtor/Inzhenerna_pidhotovka.pdf" TargetMode="External"/><Relationship Id="rId2" Type="http://schemas.openxmlformats.org/officeDocument/2006/relationships/hyperlink" Target="https://suspilne.media/donbas/699114-blindazi-transei-rvi-bronekapsuli-ta-zubi-drakona-akij-viglad-mae-linia-oboroni-doneccin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D2A808-1FE7-4431-B61D-420E07A46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5899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3F33A0-0E8F-4F39-8E09-C5C59A64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89903"/>
            <a:ext cx="12191999" cy="5268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</a:p>
          <a:p>
            <a:r>
              <a:rPr lang="uk-UA" sz="4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Загальні відомості фортифікаційного обладнання позицій військ. </a:t>
            </a:r>
          </a:p>
          <a:p>
            <a:endParaRPr lang="uk-UA" sz="4800" kern="1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69818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F8F3B-FCDB-4785-B468-38EC88A8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Швидкозбірні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захисні споруди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4217E2C-076F-4434-86C5-561C16AA7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0370" y="2899719"/>
            <a:ext cx="5861631" cy="3740278"/>
          </a:xfr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943D9C-FAC1-46B5-86CC-684AB5D5D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3815"/>
            <a:ext cx="6285470" cy="380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</a:t>
            </a: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Опорний пункт механізованого взводу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36"/>
            <a:ext cx="12192000" cy="57550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0B26BE-B3E7-4A01-85AA-51AFA5FE1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102935"/>
            <a:ext cx="12191999" cy="573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6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                      </a:t>
            </a:r>
            <a:r>
              <a:rPr lang="uk-UA" b="1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Опорний пункт взводу</a:t>
            </a:r>
            <a:endParaRPr lang="uk-UA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36"/>
            <a:ext cx="12192000" cy="57550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ru-RU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місцевості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фронту – до 400м та в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глибину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до 300 м, на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механізований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танковий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взвод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розташовується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бойовому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для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оборонного бою.</a:t>
            </a:r>
            <a:endParaRPr lang="ru-RU" sz="32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Опорний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пункт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механізованого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взводу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з:</a:t>
            </a:r>
          </a:p>
          <a:p>
            <a:pPr marL="0" indent="0" algn="l" rtl="0">
              <a:buNone/>
            </a:pP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механізованих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відділень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(до 100 м по фронту з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проміжками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до 50 м) ;</a:t>
            </a:r>
          </a:p>
          <a:p>
            <a:pPr marL="0" indent="0" algn="l" rtl="0">
              <a:buNone/>
            </a:pP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вогневих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позицій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бойових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машин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піхоти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(БТР) і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приданих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вогневих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 rtl="0">
              <a:buNone/>
            </a:pP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- командно-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спостережного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 командира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підрозділу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(до 200 м 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переднього</a:t>
            </a:r>
            <a:r>
              <a:rPr lang="ru-RU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краю);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076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77"/>
            <a:ext cx="12192000" cy="147646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           </a:t>
            </a:r>
            <a:r>
              <a:rPr lang="uk-UA" sz="4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 траншея </a:t>
            </a:r>
            <a:r>
              <a:rPr lang="uk-UA" sz="4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переднім краєм оборони і 		обороняється взводами першого ешелону.</a:t>
            </a:r>
            <a:br>
              <a:rPr lang="uk-UA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9684"/>
            <a:ext cx="12192000" cy="539831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uk-UA" sz="3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Друга траншея </a:t>
            </a:r>
            <a:r>
              <a:rPr lang="uk-UA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обороняється взводом другого ешелону (резерву) роти. Вона обладнується на відстані 300-600 м</a:t>
            </a:r>
            <a:r>
              <a:rPr lang="uk-UA" sz="3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першої траншеї.</a:t>
            </a:r>
          </a:p>
          <a:p>
            <a:pPr marL="0" indent="0" algn="l" rtl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Третя (четверта) траншея </a:t>
            </a:r>
            <a:r>
              <a:rPr lang="uk-UA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обороняється взводами рот другого ешелону батальйону. Вона обладнується на </a:t>
            </a:r>
            <a:r>
              <a:rPr lang="uk-UA" sz="36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відсані</a:t>
            </a:r>
            <a:r>
              <a:rPr lang="uk-UA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600-1000 м</a:t>
            </a:r>
            <a:r>
              <a:rPr lang="uk-UA" sz="3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 другої (третьої) траншеї.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932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Шанцевий інструмент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36"/>
            <a:ext cx="12192000" cy="57550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uk-UA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Для влаштування фортифікаційних споруд, обладнання позицій військ і пунктів управління вручну у війська постачається шанцевий інструмент.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 шанцевого інструменту відносяться: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велика саперна лопата БСЛ-110,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мала піхотна лопата МПЛ-50,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сокира теслярська,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пи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лка</a:t>
            </a: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лом,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кирка-мотика,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- шнур трасувальний.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9D7AD1-BB70-4289-8A07-CE7FD94E2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64" y="3077158"/>
            <a:ext cx="37052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uk-UA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Техніка для облаштування фортифікаційних споруд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0B820-3DFC-4377-8420-C5A4C91E1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486024"/>
            <a:ext cx="6210300" cy="4371975"/>
          </a:xfrm>
          <a:prstGeom prst="rect">
            <a:avLst/>
          </a:prstGeom>
        </p:spPr>
      </p:pic>
      <p:pic>
        <p:nvPicPr>
          <p:cNvPr id="12" name="Місце для вмісту 11">
            <a:extLst>
              <a:ext uri="{FF2B5EF4-FFF2-40B4-BE49-F238E27FC236}">
                <a16:creationId xmlns:a16="http://schemas.microsoft.com/office/drawing/2014/main" id="{DC1B2F46-6570-4928-B51B-E98E947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02936"/>
            <a:ext cx="6002683" cy="4950489"/>
          </a:xfrm>
        </p:spPr>
      </p:pic>
    </p:spTree>
    <p:extLst>
      <p:ext uri="{BB962C8B-B14F-4D97-AF65-F5344CB8AC3E}">
        <p14:creationId xmlns:p14="http://schemas.microsoft.com/office/powerpoint/2010/main" val="60071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E50BC-3F6B-4DE4-9976-4B0F26DA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77"/>
            <a:ext cx="12192000" cy="13103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  Техніка для облаштування                       			  фортифікаційних споруд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8049371-C352-407F-88E5-F969FA2DB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09627"/>
            <a:ext cx="6485641" cy="34387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69AFC8-354F-4667-8195-06D86608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641" y="3392780"/>
            <a:ext cx="5706359" cy="34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0E679-0EEA-4FB4-AE4B-02DFB041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Підготував вчитель предмету  						«Захист України»                                   		   </a:t>
            </a:r>
            <a:r>
              <a:rPr lang="uk-UA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Кирсенко</a:t>
            </a:r>
            <a:r>
              <a:rPr lang="uk-UA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Леонід Васильович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605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A4739-C49E-4CEF-B62F-C74150C0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матеріали</a:t>
            </a:r>
            <a:endParaRPr lang="uk-UA" sz="4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89C4AC-7CD5-4DA3-B4AD-54F32758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9"/>
            <a:ext cx="12192000" cy="516731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Інтернет ресурс: </a:t>
            </a:r>
          </a:p>
          <a:p>
            <a:pPr marL="0" indent="0">
              <a:buNone/>
            </a:pPr>
            <a:r>
              <a:rPr lang="uk-UA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https://suspilne.media/donbas/699114-blindazi-transei-rvi-bronekapsuli-ta-zubi-drakona-akij-viglad-mae-linia-oboroni-doneccini/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https://shron2.chtyvo.org.ua/Nevidomyi_Avtor/Inzhenerna_pidhotovka.pdf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https://sprotyvg7.com.ua/wp-content/uploads/2024/07/2_%D0%92%D0%9F-7-0912.01-%D0%9C%D0%A0-%D0%9F%D0%9E%D0%A0-%D0%86%D0%9D%D0%96-%D0%9E%D0%91%D0%9B-%D0%9F%D0%9E%D0%97-%D0%9F%D0%86%D0%94-%D0%97%D0%A0%D0%92-%D0%9F%D0%A1.pdf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304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uk-UA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Фортифікаційне обладнання позицій, опорних пунктів, районів, </a:t>
            </a:r>
            <a:r>
              <a:rPr lang="uk-UA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рубежів</a:t>
            </a:r>
            <a:r>
              <a:rPr lang="uk-UA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 з метою</a:t>
            </a:r>
            <a:r>
              <a:rPr lang="uk-UA" sz="36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:       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36"/>
            <a:ext cx="12192000" cy="57550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ефективного застосування зброї та бойової техніки,                           	стійкості управління військами,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	забезпечення захисту особового складу, озброєння і техніки від 	усіх засобів ураження противника.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DA430-0A97-48B4-B299-7DB3B8DF4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1" y="3154261"/>
            <a:ext cx="5250557" cy="3681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DFBB10-6B32-460B-9DB7-7520048C9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239" y="3154260"/>
            <a:ext cx="6771761" cy="36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700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   </a:t>
            </a:r>
            <a:b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</a:br>
            <a:b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</a:br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</a:t>
            </a:r>
            <a:b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</a:br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</a:t>
            </a:r>
            <a:r>
              <a:rPr lang="uk-UA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інженерного обладнання складають              	польові фортифікаційні споруди, які </a:t>
            </a:r>
            <a:r>
              <a:rPr lang="uk-UA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    		 		призначенням </a:t>
            </a:r>
            <a:r>
              <a:rPr lang="uk-UA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розподіляються:</a:t>
            </a:r>
            <a:br>
              <a:rPr lang="uk-UA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       </a:t>
            </a:r>
            <a:r>
              <a:rPr lang="uk-UA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0077"/>
            <a:ext cx="12192000" cy="508792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uk-UA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ведення вогню 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окопи, траншеї, ходи сполучення для особового складу, основні і запасні вогневі позиції танків, бойових машин піхоти (бронетранспортерів), гармат і інших вогневих засобів;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A4035-B33B-45C0-AB7D-BE6787F1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46135"/>
            <a:ext cx="6019800" cy="3011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99E853-3E02-4D90-92E2-C723A036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846136"/>
            <a:ext cx="5391150" cy="30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9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944"/>
            <a:ext cx="12192000" cy="134223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управління підрозділами 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командно-спостережні (командні) пункти;</a:t>
            </a:r>
            <a:r>
              <a:rPr lang="uk-UA" sz="32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                       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0294"/>
            <a:ext cx="12192000" cy="55577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захисту особового складу 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відкриті та перекриті щілини, бліндажі, сховища, траншеї та ходи сполучення;</a:t>
            </a:r>
          </a:p>
          <a:p>
            <a:pPr marL="0" indent="0" algn="l" rtl="0">
              <a:buNone/>
            </a:pPr>
            <a:r>
              <a:rPr lang="uk-UA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CE4B85-0B1A-44C3-8DF0-9692E384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883" y="3073138"/>
            <a:ext cx="5402117" cy="36852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ECBB17-CE2A-4F9E-9B8E-F37BBFE3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2709"/>
            <a:ext cx="6254966" cy="36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6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555"/>
            <a:ext cx="12192000" cy="16442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uk-UA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захисту транспортних машин, боєприпасів, матеріально-технічних запасів </a:t>
            </a:r>
            <a:r>
              <a:rPr lang="uk-UA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сховища та укриття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10686"/>
            <a:ext cx="12192000" cy="524731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20BE57-D1C2-4CEB-8109-525CAA3A5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685"/>
            <a:ext cx="12192000" cy="52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9378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                </a:t>
            </a:r>
            <a:r>
              <a:rPr lang="uk-UA" sz="4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розташуванню відносно поверхні землі і   	способу 	зведення фортифікаційні спорудження 		розподіляються на:</a:t>
            </a:r>
            <a:br>
              <a:rPr lang="uk-UA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37857"/>
            <a:ext cx="12192000" cy="49201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uk-UA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l" rtl="0">
              <a:buNone/>
            </a:pPr>
            <a:r>
              <a:rPr lang="uk-UA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uk-UA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наземні (насипні) споруди </a:t>
            </a: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зводяться без заглиблення в </a:t>
            </a:r>
            <a:r>
              <a:rPr lang="uk-UA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l" rtl="0"/>
            <a:endParaRPr lang="uk-UA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uk-UA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uk-UA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uk-UA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/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uk-UA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105077-CCEC-488E-B63E-77B2103C0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28" y="3272182"/>
            <a:ext cx="5734050" cy="35858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03181-1118-4D2B-8BFE-5BCC94D2E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2" y="3272182"/>
            <a:ext cx="6118584" cy="35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</a:t>
            </a:r>
            <a:r>
              <a:rPr lang="uk-UA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котловинні</a:t>
            </a:r>
            <a:r>
              <a:rPr lang="en-US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підземні</a:t>
            </a:r>
            <a:r>
              <a:rPr lang="en-US" b="1" i="0" u="none" strike="noStrike" kern="1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</a:t>
            </a:r>
            <a:r>
              <a:rPr lang="uk-UA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шахтні      споруди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36"/>
            <a:ext cx="12192000" cy="57550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l" rtl="0">
              <a:buNone/>
            </a:pPr>
            <a:r>
              <a:rPr lang="uk-U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 </a:t>
            </a:r>
            <a:r>
              <a:rPr lang="uk-UA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котловинні споруди </a:t>
            </a: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(зводяться з </a:t>
            </a:r>
            <a:r>
              <a:rPr lang="uk-UA" sz="3200" b="0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відриттям</a:t>
            </a: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котлованів).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підземні споруди </a:t>
            </a: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будуються з використанням спеціальних способів розробки ґрунту, застосуванням                                           засобів проходки та спеціальної техніки).</a:t>
            </a:r>
          </a:p>
          <a:p>
            <a:pPr marL="0" indent="0" algn="l" rtl="0">
              <a:buNone/>
            </a:pP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uk-UA" sz="32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шахтні споруди</a:t>
            </a:r>
            <a:r>
              <a:rPr lang="uk-UA" sz="32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D45D79-78D1-411A-82C6-5BB34078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199" y="2343936"/>
            <a:ext cx="4103802" cy="44386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7EB839-1A0F-4692-8E73-F9E1F19E7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1" y="3073138"/>
            <a:ext cx="3207510" cy="37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3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</a:t>
            </a:r>
            <a:r>
              <a:rPr lang="uk-UA" sz="4000" b="1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конструкцією фортифікаційні споруди 		розподіляються на:</a:t>
            </a:r>
            <a:br>
              <a:rPr lang="uk-UA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kern="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</a:rPr>
              <a:t>                     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36"/>
            <a:ext cx="12192000" cy="57550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uk-UA" sz="32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 відкритого типу 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(окопи, траншеї і ходи сполучення, відкриті щілини, укриття для техніки і матеріальних засобів - звичайно являються собою котлован або рів із земляним насипом (бруствером). Відкриті споруди у 1,5 - 2 рази зменшують вихід з ладу особового складу та  зброї.</a:t>
            </a:r>
            <a:endParaRPr lang="uk-UA" sz="32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uk-UA" dirty="0"/>
            </a:b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F3F689-BA15-42D8-B18B-CE22C84F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302" y="3429000"/>
            <a:ext cx="5115697" cy="3428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817FAD-175B-4340-B6FF-C216C9FA5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69276"/>
            <a:ext cx="5453449" cy="348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74509-BA5A-4E7F-8AEA-896C1ADF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29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400" b="1" i="0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споруди закритого типу</a:t>
            </a:r>
            <a:r>
              <a:rPr lang="uk-UA" sz="4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B6C491B-E58B-4F00-A574-62354588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2936"/>
            <a:ext cx="12192000" cy="57550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перекриті щілини, бліндажі, сховища, які мають перекриття і замкнену конструкцію по всьому контуру, а також захисний вхід. Закриті спорудження забезпечують більш високий захист від ядерних та звичайних засобів ураження, ніж відкриті.</a:t>
            </a:r>
            <a:endParaRPr lang="uk-UA" sz="3200" b="0" i="0" u="none" strike="noStrike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uk-UA" dirty="0"/>
            </a:b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597F77-A23E-49BE-85E7-3E89353FF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616" y="2989086"/>
            <a:ext cx="5929184" cy="38689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2D9476-82A7-4350-B4C2-0ECD15FF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086"/>
            <a:ext cx="6101348" cy="38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4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726</Words>
  <Application>Microsoft Office PowerPoint</Application>
  <PresentationFormat>Широкий екран</PresentationFormat>
  <Paragraphs>64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Основи інженерної підготовки</vt:lpstr>
      <vt:lpstr> Фортифікаційне обладнання позицій, опорних пунктів, районів, рубежів здійснюється з метою :       </vt:lpstr>
      <vt:lpstr>                                      Основу інженерного обладнання складають               польові фортифікаційні споруди, які за          призначенням розподіляються:                      </vt:lpstr>
      <vt:lpstr> - для управління підрозділами - командно-спостережні (командні) пункти;                         </vt:lpstr>
      <vt:lpstr> - для захисту транспортних машин, боєприпасів, матеріально-технічних запасів – сховища та укриття.</vt:lpstr>
      <vt:lpstr>                            По розташуванню відносно поверхні землі і    способу  зведення фортифікаційні спорудження   розподіляються на: </vt:lpstr>
      <vt:lpstr> котловинні,  підземні,   шахтні      споруди</vt:lpstr>
      <vt:lpstr>            За конструкцією фортифікаційні споруди   розподіляються на:                       </vt:lpstr>
      <vt:lpstr>            споруди закритого типу </vt:lpstr>
      <vt:lpstr>           Швидкозбірні захисні споруди</vt:lpstr>
      <vt:lpstr>          Опорний пункт механізованого взводу</vt:lpstr>
      <vt:lpstr>                                  Опорний пункт взводу</vt:lpstr>
      <vt:lpstr>                       Перша траншея є переднім краєм оборони і   обороняється взводами першого ешелону.           </vt:lpstr>
      <vt:lpstr>                Шанцевий інструмент</vt:lpstr>
      <vt:lpstr> Техніка для облаштування фортифікаційних споруд</vt:lpstr>
      <vt:lpstr>              Техніка для облаштування                            фортифікаційних споруд</vt:lpstr>
      <vt:lpstr>               Підготував вчитель предмету        «Захист України»                                        Кирсенко Леонід Васильович </vt:lpstr>
      <vt:lpstr>                   Використані матеріали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Основи інженерної підготовки</dc:title>
  <dc:creator>User</dc:creator>
  <cp:lastModifiedBy>User</cp:lastModifiedBy>
  <cp:revision>7</cp:revision>
  <dcterms:created xsi:type="dcterms:W3CDTF">2024-03-11T19:37:31Z</dcterms:created>
  <dcterms:modified xsi:type="dcterms:W3CDTF">2024-11-18T17:10:40Z</dcterms:modified>
</cp:coreProperties>
</file>