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81" r:id="rId3"/>
    <p:sldId id="274" r:id="rId4"/>
    <p:sldId id="258" r:id="rId5"/>
    <p:sldId id="259" r:id="rId6"/>
    <p:sldId id="260" r:id="rId7"/>
    <p:sldId id="275" r:id="rId8"/>
    <p:sldId id="276" r:id="rId9"/>
    <p:sldId id="277" r:id="rId10"/>
    <p:sldId id="265" r:id="rId11"/>
    <p:sldId id="278" r:id="rId12"/>
    <p:sldId id="288" r:id="rId13"/>
    <p:sldId id="280" r:id="rId14"/>
    <p:sldId id="283" r:id="rId15"/>
    <p:sldId id="284" r:id="rId16"/>
    <p:sldId id="270" r:id="rId17"/>
    <p:sldId id="271" r:id="rId18"/>
    <p:sldId id="286" r:id="rId19"/>
    <p:sldId id="272" r:id="rId20"/>
    <p:sldId id="273" r:id="rId21"/>
    <p:sldId id="289" r:id="rId22"/>
    <p:sldId id="28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1160EA64-D806-43AC-9DF2-F8C432F32B4C}" type="datetimeFigureOut">
              <a:rPr lang="en-US" dirty="0"/>
              <a:t>11/18/2024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11/18/2024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4F7D4976-E339-4826-83B7-FBD03F55ECF8}" type="datetimeFigureOut">
              <a:rPr lang="en-US" dirty="0"/>
              <a:t>11/18/2024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8"/>
          <p:cNvSpPr>
            <a:spLocks noGrp="1"/>
          </p:cNvSpPr>
          <p:nvPr>
            <p:ph type="dt" sz="half" idx="10"/>
          </p:nvPr>
        </p:nvSpPr>
        <p:spPr/>
        <p:txBody>
          <a:bodyPr/>
          <a:lstStyle/>
          <a:p>
            <a:fld id="{D1BE4249-C0D0-4B06-8692-E8BB871AF643}" type="datetimeFigureOut">
              <a:rPr lang="en-US" dirty="0"/>
              <a:t>11/18/2024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11/18/2024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11/18/2024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malva.tv/20240529/taktyka-malyx-hrup-zachystka-okopiv/" TargetMode="External"/><Relationship Id="rId2" Type="http://schemas.openxmlformats.org/officeDocument/2006/relationships/hyperlink" Target="https://armyinform.com.ua/2023/03/24/ukrayinsku-metodyku-shturmu-ta-zachystky-okopiv-berut-na-ozbroyennya-navit-inozemni-partnery/"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6941A1-1F8D-4C3F-89A2-692052ECCA30}"/>
              </a:ext>
            </a:extLst>
          </p:cNvPr>
          <p:cNvSpPr>
            <a:spLocks noGrp="1"/>
          </p:cNvSpPr>
          <p:nvPr>
            <p:ph type="ctrTitle"/>
          </p:nvPr>
        </p:nvSpPr>
        <p:spPr>
          <a:xfrm>
            <a:off x="0" y="0"/>
            <a:ext cx="12192000" cy="2086708"/>
          </a:xfrm>
          <a:solidFill>
            <a:schemeClr val="accent2"/>
          </a:solidFill>
        </p:spPr>
        <p:txBody>
          <a:bodyPr>
            <a:normAutofit/>
          </a:bodyPr>
          <a:lstStyle/>
          <a:p>
            <a:r>
              <a:rPr lang="ru-RU" sz="4800" dirty="0">
                <a:latin typeface="Times New Roman" panose="02020603050405020304" pitchFamily="18" charset="0"/>
                <a:cs typeface="Times New Roman" panose="02020603050405020304" pitchFamily="18" charset="0"/>
              </a:rPr>
              <a:t>РОЗДІЛ</a:t>
            </a:r>
            <a:r>
              <a:rPr lang="en-US" sz="4800" dirty="0">
                <a:latin typeface="Times New Roman" panose="02020603050405020304" pitchFamily="18" charset="0"/>
                <a:cs typeface="Times New Roman" panose="02020603050405020304" pitchFamily="18" charset="0"/>
              </a:rPr>
              <a:t> V</a:t>
            </a:r>
            <a:r>
              <a:rPr lang="ru-RU" sz="4800" dirty="0">
                <a:latin typeface="Times New Roman" panose="02020603050405020304" pitchFamily="18" charset="0"/>
                <a:cs typeface="Times New Roman" panose="02020603050405020304" pitchFamily="18" charset="0"/>
              </a:rPr>
              <a:t>.</a:t>
            </a:r>
            <a:r>
              <a:rPr lang="en-US" sz="4800" dirty="0">
                <a:latin typeface="Times New Roman" panose="02020603050405020304" pitchFamily="18" charset="0"/>
                <a:cs typeface="Times New Roman" panose="02020603050405020304" pitchFamily="18" charset="0"/>
              </a:rPr>
              <a:t> </a:t>
            </a:r>
            <a:r>
              <a:rPr lang="uk-UA" sz="4800" dirty="0">
                <a:latin typeface="Times New Roman" panose="02020603050405020304" pitchFamily="18" charset="0"/>
                <a:cs typeface="Times New Roman" panose="02020603050405020304" pitchFamily="18" charset="0"/>
              </a:rPr>
              <a:t>Тактична підготовка</a:t>
            </a:r>
            <a:endParaRPr lang="ru-UA" sz="48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7D6C31B2-A4F5-40CD-9D67-F8CB92662D02}"/>
              </a:ext>
            </a:extLst>
          </p:cNvPr>
          <p:cNvSpPr>
            <a:spLocks noGrp="1"/>
          </p:cNvSpPr>
          <p:nvPr>
            <p:ph type="subTitle" idx="1"/>
          </p:nvPr>
        </p:nvSpPr>
        <p:spPr>
          <a:xfrm>
            <a:off x="0" y="2297723"/>
            <a:ext cx="12192000" cy="3999709"/>
          </a:xfrm>
        </p:spPr>
        <p:txBody>
          <a:bodyPr>
            <a:noAutofit/>
          </a:bodyPr>
          <a:lstStyle/>
          <a:p>
            <a:r>
              <a:rPr lang="uk-UA" sz="4000" dirty="0">
                <a:solidFill>
                  <a:schemeClr val="bg2"/>
                </a:solidFill>
                <a:latin typeface="Times New Roman" panose="02020603050405020304" pitchFamily="18" charset="0"/>
                <a:cs typeface="Times New Roman" panose="02020603050405020304" pitchFamily="18" charset="0"/>
              </a:rPr>
              <a:t>Дії бойової групи в наступі. </a:t>
            </a:r>
          </a:p>
          <a:p>
            <a:r>
              <a:rPr lang="uk-UA" sz="4000" dirty="0">
                <a:solidFill>
                  <a:schemeClr val="bg2"/>
                </a:solidFill>
                <a:latin typeface="Times New Roman" panose="02020603050405020304" pitchFamily="18" charset="0"/>
                <a:cs typeface="Times New Roman" panose="02020603050405020304" pitchFamily="18" charset="0"/>
              </a:rPr>
              <a:t>Способи подолання інженерних загороджень. </a:t>
            </a:r>
          </a:p>
          <a:p>
            <a:r>
              <a:rPr lang="uk-UA" sz="4000" dirty="0">
                <a:solidFill>
                  <a:schemeClr val="bg2"/>
                </a:solidFill>
                <a:latin typeface="Times New Roman" panose="02020603050405020304" pitchFamily="18" charset="0"/>
                <a:cs typeface="Times New Roman" panose="02020603050405020304" pitchFamily="18" charset="0"/>
              </a:rPr>
              <a:t>Дії в опорному пункті противника</a:t>
            </a:r>
          </a:p>
        </p:txBody>
      </p:sp>
    </p:spTree>
    <p:extLst>
      <p:ext uri="{BB962C8B-B14F-4D97-AF65-F5344CB8AC3E}">
        <p14:creationId xmlns:p14="http://schemas.microsoft.com/office/powerpoint/2010/main" val="4262677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C70707-24DC-41F3-B8B1-4208CD131666}"/>
              </a:ext>
            </a:extLst>
          </p:cNvPr>
          <p:cNvSpPr>
            <a:spLocks noGrp="1"/>
          </p:cNvSpPr>
          <p:nvPr>
            <p:ph type="title"/>
          </p:nvPr>
        </p:nvSpPr>
        <p:spPr>
          <a:xfrm>
            <a:off x="0" y="0"/>
            <a:ext cx="12192000" cy="1188720"/>
          </a:xfrm>
        </p:spPr>
        <p:txBody>
          <a:bodyPr>
            <a:normAutofit/>
          </a:bodyPr>
          <a:lstStyle/>
          <a:p>
            <a:r>
              <a:rPr lang="ru-RU" sz="3200" dirty="0" err="1">
                <a:latin typeface="Times New Roman" panose="02020603050405020304" pitchFamily="18" charset="0"/>
                <a:cs typeface="Times New Roman" panose="02020603050405020304" pitchFamily="18" charset="0"/>
              </a:rPr>
              <a:t>Захоплення</a:t>
            </a:r>
            <a:r>
              <a:rPr lang="ru-RU" sz="3200" dirty="0">
                <a:latin typeface="Times New Roman" panose="02020603050405020304" pitchFamily="18" charset="0"/>
                <a:cs typeface="Times New Roman" panose="02020603050405020304" pitchFamily="18" charset="0"/>
              </a:rPr>
              <a:t> входу до </a:t>
            </a:r>
            <a:r>
              <a:rPr lang="ru-RU" sz="3200" dirty="0" err="1">
                <a:latin typeface="Times New Roman" panose="02020603050405020304" pitchFamily="18" charset="0"/>
                <a:cs typeface="Times New Roman" panose="02020603050405020304" pitchFamily="18" charset="0"/>
              </a:rPr>
              <a:t>траншеї</a:t>
            </a:r>
            <a:r>
              <a:rPr lang="ru-RU" sz="3200" dirty="0">
                <a:latin typeface="Times New Roman" panose="02020603050405020304" pitchFamily="18" charset="0"/>
                <a:cs typeface="Times New Roman" panose="02020603050405020304" pitchFamily="18" charset="0"/>
              </a:rPr>
              <a:t> противника</a:t>
            </a:r>
            <a:endParaRPr lang="ru-UA" sz="3200" dirty="0">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a16="http://schemas.microsoft.com/office/drawing/2014/main" id="{BE98353A-7CEA-4F12-9CEC-75963B07E08C}"/>
              </a:ext>
            </a:extLst>
          </p:cNvPr>
          <p:cNvPicPr>
            <a:picLocks noGrp="1" noChangeAspect="1"/>
          </p:cNvPicPr>
          <p:nvPr>
            <p:ph idx="1"/>
          </p:nvPr>
        </p:nvPicPr>
        <p:blipFill>
          <a:blip r:embed="rId2"/>
          <a:stretch>
            <a:fillRect/>
          </a:stretch>
        </p:blipFill>
        <p:spPr>
          <a:xfrm>
            <a:off x="0" y="1280201"/>
            <a:ext cx="12192000" cy="5577799"/>
          </a:xfrm>
        </p:spPr>
      </p:pic>
    </p:spTree>
    <p:extLst>
      <p:ext uri="{BB962C8B-B14F-4D97-AF65-F5344CB8AC3E}">
        <p14:creationId xmlns:p14="http://schemas.microsoft.com/office/powerpoint/2010/main" val="1756710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B04C34-7FDD-4579-A550-C5D04EC8F94E}"/>
              </a:ext>
            </a:extLst>
          </p:cNvPr>
          <p:cNvSpPr>
            <a:spLocks noGrp="1"/>
          </p:cNvSpPr>
          <p:nvPr>
            <p:ph type="title"/>
          </p:nvPr>
        </p:nvSpPr>
        <p:spPr>
          <a:xfrm>
            <a:off x="0" y="0"/>
            <a:ext cx="12192000" cy="2475170"/>
          </a:xfrm>
        </p:spPr>
        <p:txBody>
          <a:bodyPr>
            <a:normAutofit fontScale="90000"/>
          </a:bodyPr>
          <a:lstStyle/>
          <a:p>
            <a:r>
              <a:rPr lang="ru-UA" dirty="0">
                <a:latin typeface="Times New Roman" panose="02020603050405020304" pitchFamily="18" charset="0"/>
                <a:cs typeface="Times New Roman" panose="02020603050405020304" pitchFamily="18" charset="0"/>
              </a:rPr>
              <a:t>При захопленні траншеї противника використовуються гранати. Основна мета тактики гранатного бою</a:t>
            </a:r>
            <a:br>
              <a:rPr lang="ru-UA" dirty="0">
                <a:latin typeface="Times New Roman" panose="02020603050405020304" pitchFamily="18" charset="0"/>
                <a:cs typeface="Times New Roman" panose="02020603050405020304" pitchFamily="18" charset="0"/>
              </a:rPr>
            </a:br>
            <a:r>
              <a:rPr lang="ru-UA" dirty="0">
                <a:latin typeface="Times New Roman" panose="02020603050405020304" pitchFamily="18" charset="0"/>
                <a:cs typeface="Times New Roman" panose="02020603050405020304" pitchFamily="18" charset="0"/>
              </a:rPr>
              <a:t>– кинути в сторону противника більше гранат ніж він кинув у відповідь. </a:t>
            </a:r>
            <a:r>
              <a:rPr lang="uk-UA" dirty="0">
                <a:latin typeface="Times New Roman" panose="02020603050405020304" pitchFamily="18" charset="0"/>
                <a:cs typeface="Times New Roman" panose="02020603050405020304" pitchFamily="18" charset="0"/>
              </a:rPr>
              <a:t>  </a:t>
            </a:r>
            <a:r>
              <a:rPr lang="ru-UA" dirty="0">
                <a:latin typeface="Times New Roman" panose="02020603050405020304" pitchFamily="18" charset="0"/>
                <a:cs typeface="Times New Roman" panose="02020603050405020304" pitchFamily="18" charset="0"/>
              </a:rPr>
              <a:t>Це досягається за рахунок</a:t>
            </a:r>
            <a:br>
              <a:rPr lang="ru-UA" dirty="0">
                <a:latin typeface="Times New Roman" panose="02020603050405020304" pitchFamily="18" charset="0"/>
                <a:cs typeface="Times New Roman" panose="02020603050405020304" pitchFamily="18" charset="0"/>
              </a:rPr>
            </a:br>
            <a:r>
              <a:rPr lang="ru-UA" dirty="0">
                <a:latin typeface="Times New Roman" panose="02020603050405020304" pitchFamily="18" charset="0"/>
                <a:cs typeface="Times New Roman" panose="02020603050405020304" pitchFamily="18" charset="0"/>
              </a:rPr>
              <a:t>злагодженості дій та розподілу завдань між військовослужбовцями.</a:t>
            </a:r>
            <a:br>
              <a:rPr lang="ru-UA" dirty="0">
                <a:latin typeface="Times New Roman" panose="02020603050405020304" pitchFamily="18" charset="0"/>
                <a:cs typeface="Times New Roman" panose="02020603050405020304" pitchFamily="18" charset="0"/>
              </a:rPr>
            </a:br>
            <a:endParaRPr lang="uk-UA" dirty="0"/>
          </a:p>
        </p:txBody>
      </p:sp>
      <p:pic>
        <p:nvPicPr>
          <p:cNvPr id="5" name="Місце для вмісту 4">
            <a:extLst>
              <a:ext uri="{FF2B5EF4-FFF2-40B4-BE49-F238E27FC236}">
                <a16:creationId xmlns:a16="http://schemas.microsoft.com/office/drawing/2014/main" id="{4FB8DE5E-78BA-41C9-BD21-908D563506BA}"/>
              </a:ext>
            </a:extLst>
          </p:cNvPr>
          <p:cNvPicPr>
            <a:picLocks noGrp="1" noChangeAspect="1"/>
          </p:cNvPicPr>
          <p:nvPr>
            <p:ph idx="1"/>
          </p:nvPr>
        </p:nvPicPr>
        <p:blipFill>
          <a:blip r:embed="rId2"/>
          <a:stretch>
            <a:fillRect/>
          </a:stretch>
        </p:blipFill>
        <p:spPr>
          <a:xfrm>
            <a:off x="2879006" y="3178206"/>
            <a:ext cx="2785033" cy="3565062"/>
          </a:xfrm>
        </p:spPr>
      </p:pic>
      <p:pic>
        <p:nvPicPr>
          <p:cNvPr id="7" name="Рисунок 6">
            <a:extLst>
              <a:ext uri="{FF2B5EF4-FFF2-40B4-BE49-F238E27FC236}">
                <a16:creationId xmlns:a16="http://schemas.microsoft.com/office/drawing/2014/main" id="{E27E6FE0-C19F-45D1-82D9-8F848695FFEC}"/>
              </a:ext>
            </a:extLst>
          </p:cNvPr>
          <p:cNvPicPr>
            <a:picLocks noChangeAspect="1"/>
          </p:cNvPicPr>
          <p:nvPr/>
        </p:nvPicPr>
        <p:blipFill>
          <a:blip r:embed="rId3"/>
          <a:stretch>
            <a:fillRect/>
          </a:stretch>
        </p:blipFill>
        <p:spPr>
          <a:xfrm>
            <a:off x="204635" y="3178206"/>
            <a:ext cx="2690939" cy="3542190"/>
          </a:xfrm>
          <a:prstGeom prst="rect">
            <a:avLst/>
          </a:prstGeom>
        </p:spPr>
      </p:pic>
      <p:pic>
        <p:nvPicPr>
          <p:cNvPr id="9" name="Рисунок 8">
            <a:extLst>
              <a:ext uri="{FF2B5EF4-FFF2-40B4-BE49-F238E27FC236}">
                <a16:creationId xmlns:a16="http://schemas.microsoft.com/office/drawing/2014/main" id="{606DE7C5-B31E-419E-9B90-6E3844778DD8}"/>
              </a:ext>
            </a:extLst>
          </p:cNvPr>
          <p:cNvPicPr>
            <a:picLocks noChangeAspect="1"/>
          </p:cNvPicPr>
          <p:nvPr/>
        </p:nvPicPr>
        <p:blipFill>
          <a:blip r:embed="rId4"/>
          <a:stretch>
            <a:fillRect/>
          </a:stretch>
        </p:blipFill>
        <p:spPr>
          <a:xfrm>
            <a:off x="5803442" y="3533312"/>
            <a:ext cx="3612262" cy="3187083"/>
          </a:xfrm>
          <a:prstGeom prst="rect">
            <a:avLst/>
          </a:prstGeom>
        </p:spPr>
      </p:pic>
      <p:pic>
        <p:nvPicPr>
          <p:cNvPr id="11" name="Рисунок 10">
            <a:extLst>
              <a:ext uri="{FF2B5EF4-FFF2-40B4-BE49-F238E27FC236}">
                <a16:creationId xmlns:a16="http://schemas.microsoft.com/office/drawing/2014/main" id="{04F2002C-22EE-4F10-9506-37FCC7D87142}"/>
              </a:ext>
            </a:extLst>
          </p:cNvPr>
          <p:cNvPicPr>
            <a:picLocks noChangeAspect="1"/>
          </p:cNvPicPr>
          <p:nvPr/>
        </p:nvPicPr>
        <p:blipFill>
          <a:blip r:embed="rId5"/>
          <a:stretch>
            <a:fillRect/>
          </a:stretch>
        </p:blipFill>
        <p:spPr>
          <a:xfrm>
            <a:off x="9555107" y="4498176"/>
            <a:ext cx="2636893" cy="2222220"/>
          </a:xfrm>
          <a:prstGeom prst="rect">
            <a:avLst/>
          </a:prstGeom>
        </p:spPr>
      </p:pic>
      <p:pic>
        <p:nvPicPr>
          <p:cNvPr id="13" name="Рисунок 12">
            <a:extLst>
              <a:ext uri="{FF2B5EF4-FFF2-40B4-BE49-F238E27FC236}">
                <a16:creationId xmlns:a16="http://schemas.microsoft.com/office/drawing/2014/main" id="{855D7E7D-BB58-41A8-AE56-A123E08D602F}"/>
              </a:ext>
            </a:extLst>
          </p:cNvPr>
          <p:cNvPicPr>
            <a:picLocks noChangeAspect="1"/>
          </p:cNvPicPr>
          <p:nvPr/>
        </p:nvPicPr>
        <p:blipFill>
          <a:blip r:embed="rId6"/>
          <a:stretch>
            <a:fillRect/>
          </a:stretch>
        </p:blipFill>
        <p:spPr>
          <a:xfrm>
            <a:off x="10104872" y="2475170"/>
            <a:ext cx="1365078" cy="2023006"/>
          </a:xfrm>
          <a:prstGeom prst="rect">
            <a:avLst/>
          </a:prstGeom>
        </p:spPr>
      </p:pic>
    </p:spTree>
    <p:extLst>
      <p:ext uri="{BB962C8B-B14F-4D97-AF65-F5344CB8AC3E}">
        <p14:creationId xmlns:p14="http://schemas.microsoft.com/office/powerpoint/2010/main" val="1730349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757C0C-5F00-4DE4-A6F0-69CC96E2AB0D}"/>
              </a:ext>
            </a:extLst>
          </p:cNvPr>
          <p:cNvSpPr>
            <a:spLocks noGrp="1"/>
          </p:cNvSpPr>
          <p:nvPr>
            <p:ph type="title"/>
          </p:nvPr>
        </p:nvSpPr>
        <p:spPr>
          <a:xfrm>
            <a:off x="-1" y="0"/>
            <a:ext cx="12118019" cy="1384917"/>
          </a:xfrm>
        </p:spPr>
        <p:txBody>
          <a:bodyPr>
            <a:normAutofit/>
          </a:bodyPr>
          <a:lstStyle/>
          <a:p>
            <a:r>
              <a:rPr lang="uk-UA" sz="3600" dirty="0">
                <a:latin typeface="Times New Roman" panose="02020603050405020304" pitchFamily="18" charset="0"/>
                <a:cs typeface="Times New Roman" panose="02020603050405020304" pitchFamily="18" charset="0"/>
              </a:rPr>
              <a:t>Заходи безпеки!</a:t>
            </a:r>
          </a:p>
        </p:txBody>
      </p:sp>
      <p:sp>
        <p:nvSpPr>
          <p:cNvPr id="3" name="Місце для вмісту 2">
            <a:extLst>
              <a:ext uri="{FF2B5EF4-FFF2-40B4-BE49-F238E27FC236}">
                <a16:creationId xmlns:a16="http://schemas.microsoft.com/office/drawing/2014/main" id="{7ADAE42C-F873-4723-B7C2-75E7ACA5113C}"/>
              </a:ext>
            </a:extLst>
          </p:cNvPr>
          <p:cNvSpPr>
            <a:spLocks noGrp="1"/>
          </p:cNvSpPr>
          <p:nvPr>
            <p:ph idx="1"/>
          </p:nvPr>
        </p:nvSpPr>
        <p:spPr>
          <a:xfrm>
            <a:off x="0" y="1384918"/>
            <a:ext cx="12192000" cy="5473082"/>
          </a:xfrm>
        </p:spPr>
        <p:txBody>
          <a:bodyPr/>
          <a:lstStyle/>
          <a:p>
            <a:pPr algn="l" fontAlgn="base">
              <a:buFont typeface="Arial" panose="020B0604020202020204" pitchFamily="34" charset="0"/>
              <a:buChar char="•"/>
            </a:pPr>
            <a:r>
              <a:rPr lang="ru-RU" sz="3600" b="0" i="0" dirty="0">
                <a:solidFill>
                  <a:srgbClr val="08152E"/>
                </a:solidFill>
                <a:effectLst/>
                <a:latin typeface="Times New Roman" panose="02020603050405020304" pitchFamily="18" charset="0"/>
                <a:cs typeface="Times New Roman" panose="02020603050405020304" pitchFamily="18" charset="0"/>
              </a:rPr>
              <a:t>впевніться, </a:t>
            </a:r>
            <a:r>
              <a:rPr lang="ru-RU" sz="3600" b="0" i="0" dirty="0" err="1">
                <a:solidFill>
                  <a:srgbClr val="08152E"/>
                </a:solidFill>
                <a:effectLst/>
                <a:latin typeface="Times New Roman" panose="02020603050405020304" pitchFamily="18" charset="0"/>
                <a:cs typeface="Times New Roman" panose="02020603050405020304" pitchFamily="18" charset="0"/>
              </a:rPr>
              <a:t>що</a:t>
            </a:r>
            <a:r>
              <a:rPr lang="ru-RU" sz="3600" b="0" i="0" dirty="0">
                <a:solidFill>
                  <a:srgbClr val="08152E"/>
                </a:solidFill>
                <a:effectLst/>
                <a:latin typeface="Times New Roman" panose="02020603050405020304" pitchFamily="18" charset="0"/>
                <a:cs typeface="Times New Roman" panose="02020603050405020304" pitchFamily="18" charset="0"/>
              </a:rPr>
              <a:t> </a:t>
            </a:r>
            <a:r>
              <a:rPr lang="ru-RU" sz="3600" b="0" i="0" dirty="0" err="1">
                <a:solidFill>
                  <a:srgbClr val="08152E"/>
                </a:solidFill>
                <a:effectLst/>
                <a:latin typeface="Times New Roman" panose="02020603050405020304" pitchFamily="18" charset="0"/>
                <a:cs typeface="Times New Roman" panose="02020603050405020304" pitchFamily="18" charset="0"/>
              </a:rPr>
              <a:t>ніхто</a:t>
            </a:r>
            <a:r>
              <a:rPr lang="ru-RU" sz="3600" b="0" i="0" dirty="0">
                <a:solidFill>
                  <a:srgbClr val="08152E"/>
                </a:solidFill>
                <a:effectLst/>
                <a:latin typeface="Times New Roman" panose="02020603050405020304" pitchFamily="18" charset="0"/>
                <a:cs typeface="Times New Roman" panose="02020603050405020304" pitchFamily="18" charset="0"/>
              </a:rPr>
              <a:t> з </a:t>
            </a:r>
            <a:r>
              <a:rPr lang="ru-RU" sz="3600" b="0" i="0" dirty="0" err="1">
                <a:solidFill>
                  <a:srgbClr val="08152E"/>
                </a:solidFill>
                <a:effectLst/>
                <a:latin typeface="Times New Roman" panose="02020603050405020304" pitchFamily="18" charset="0"/>
                <a:cs typeface="Times New Roman" panose="02020603050405020304" pitchFamily="18" charset="0"/>
              </a:rPr>
              <a:t>побратимів</a:t>
            </a:r>
            <a:r>
              <a:rPr lang="ru-RU" sz="3600" b="0" i="0" dirty="0">
                <a:solidFill>
                  <a:srgbClr val="08152E"/>
                </a:solidFill>
                <a:effectLst/>
                <a:latin typeface="Times New Roman" panose="02020603050405020304" pitchFamily="18" charset="0"/>
                <a:cs typeface="Times New Roman" panose="02020603050405020304" pitchFamily="18" charset="0"/>
              </a:rPr>
              <a:t> не </a:t>
            </a:r>
            <a:r>
              <a:rPr lang="ru-RU" sz="3600" b="0" i="0" dirty="0" err="1">
                <a:solidFill>
                  <a:srgbClr val="08152E"/>
                </a:solidFill>
                <a:effectLst/>
                <a:latin typeface="Times New Roman" panose="02020603050405020304" pitchFamily="18" charset="0"/>
                <a:cs typeface="Times New Roman" panose="02020603050405020304" pitchFamily="18" charset="0"/>
              </a:rPr>
              <a:t>знаходиться</a:t>
            </a:r>
            <a:r>
              <a:rPr lang="ru-RU" sz="3600" b="0" i="0" dirty="0">
                <a:solidFill>
                  <a:srgbClr val="08152E"/>
                </a:solidFill>
                <a:effectLst/>
                <a:latin typeface="Times New Roman" panose="02020603050405020304" pitchFamily="18" charset="0"/>
                <a:cs typeface="Times New Roman" panose="02020603050405020304" pitchFamily="18" charset="0"/>
              </a:rPr>
              <a:t> в </a:t>
            </a:r>
            <a:r>
              <a:rPr lang="ru-RU" sz="3600" b="0" i="0" dirty="0" err="1">
                <a:solidFill>
                  <a:srgbClr val="08152E"/>
                </a:solidFill>
                <a:effectLst/>
                <a:latin typeface="Times New Roman" panose="02020603050405020304" pitchFamily="18" charset="0"/>
                <a:cs typeface="Times New Roman" panose="02020603050405020304" pitchFamily="18" charset="0"/>
              </a:rPr>
              <a:t>зоні</a:t>
            </a:r>
            <a:r>
              <a:rPr lang="ru-RU" sz="3600" b="0" i="0" dirty="0">
                <a:solidFill>
                  <a:srgbClr val="08152E"/>
                </a:solidFill>
                <a:effectLst/>
                <a:latin typeface="Times New Roman" panose="02020603050405020304" pitchFamily="18" charset="0"/>
                <a:cs typeface="Times New Roman" panose="02020603050405020304" pitchFamily="18" charset="0"/>
              </a:rPr>
              <a:t> </a:t>
            </a:r>
            <a:r>
              <a:rPr lang="ru-RU" sz="3600" b="0" i="0" dirty="0" err="1">
                <a:solidFill>
                  <a:srgbClr val="08152E"/>
                </a:solidFill>
                <a:effectLst/>
                <a:latin typeface="Times New Roman" panose="02020603050405020304" pitchFamily="18" charset="0"/>
                <a:cs typeface="Times New Roman" panose="02020603050405020304" pitchFamily="18" charset="0"/>
              </a:rPr>
              <a:t>ураження</a:t>
            </a:r>
            <a:r>
              <a:rPr lang="ru-RU" sz="3600" b="0" i="0" dirty="0">
                <a:solidFill>
                  <a:srgbClr val="08152E"/>
                </a:solidFill>
                <a:effectLst/>
                <a:latin typeface="Times New Roman" panose="02020603050405020304" pitchFamily="18" charset="0"/>
                <a:cs typeface="Times New Roman" panose="02020603050405020304" pitchFamily="18" charset="0"/>
              </a:rPr>
              <a:t>;</a:t>
            </a:r>
          </a:p>
          <a:p>
            <a:pPr algn="l" fontAlgn="base">
              <a:buFont typeface="Arial" panose="020B0604020202020204" pitchFamily="34" charset="0"/>
              <a:buChar char="•"/>
            </a:pPr>
            <a:r>
              <a:rPr lang="ru-RU" sz="3600" b="0" i="0" dirty="0" err="1">
                <a:solidFill>
                  <a:srgbClr val="08152E"/>
                </a:solidFill>
                <a:effectLst/>
                <a:latin typeface="Times New Roman" panose="02020603050405020304" pitchFamily="18" charset="0"/>
                <a:cs typeface="Times New Roman" panose="02020603050405020304" pitchFamily="18" charset="0"/>
              </a:rPr>
              <a:t>гучно</a:t>
            </a:r>
            <a:r>
              <a:rPr lang="ru-RU" sz="3600" b="0" i="0" dirty="0">
                <a:solidFill>
                  <a:srgbClr val="08152E"/>
                </a:solidFill>
                <a:effectLst/>
                <a:latin typeface="Times New Roman" panose="02020603050405020304" pitchFamily="18" charset="0"/>
                <a:cs typeface="Times New Roman" panose="02020603050405020304" pitchFamily="18" charset="0"/>
              </a:rPr>
              <a:t> </a:t>
            </a:r>
            <a:r>
              <a:rPr lang="ru-RU" sz="3600" b="0" i="0" dirty="0" err="1">
                <a:solidFill>
                  <a:srgbClr val="08152E"/>
                </a:solidFill>
                <a:effectLst/>
                <a:latin typeface="Times New Roman" panose="02020603050405020304" pitchFamily="18" charset="0"/>
                <a:cs typeface="Times New Roman" panose="02020603050405020304" pitchFamily="18" charset="0"/>
              </a:rPr>
              <a:t>повідомте</a:t>
            </a:r>
            <a:r>
              <a:rPr lang="ru-RU" sz="3600" b="0" i="0" dirty="0">
                <a:solidFill>
                  <a:srgbClr val="08152E"/>
                </a:solidFill>
                <a:effectLst/>
                <a:latin typeface="Times New Roman" panose="02020603050405020304" pitchFamily="18" charset="0"/>
                <a:cs typeface="Times New Roman" panose="02020603050405020304" pitchFamily="18" charset="0"/>
              </a:rPr>
              <a:t> про </a:t>
            </a:r>
            <a:r>
              <a:rPr lang="ru-RU" sz="3600" b="0" i="0" dirty="0" err="1">
                <a:solidFill>
                  <a:srgbClr val="08152E"/>
                </a:solidFill>
                <a:effectLst/>
                <a:latin typeface="Times New Roman" panose="02020603050405020304" pitchFamily="18" charset="0"/>
                <a:cs typeface="Times New Roman" panose="02020603050405020304" pitchFamily="18" charset="0"/>
              </a:rPr>
              <a:t>використання</a:t>
            </a:r>
            <a:r>
              <a:rPr lang="ru-RU" sz="3600" b="0" i="0" dirty="0">
                <a:solidFill>
                  <a:srgbClr val="08152E"/>
                </a:solidFill>
                <a:effectLst/>
                <a:latin typeface="Times New Roman" panose="02020603050405020304" pitchFamily="18" charset="0"/>
                <a:cs typeface="Times New Roman" panose="02020603050405020304" pitchFamily="18" charset="0"/>
              </a:rPr>
              <a:t> </a:t>
            </a:r>
            <a:r>
              <a:rPr lang="ru-RU" sz="3600" b="0" i="0" dirty="0" err="1">
                <a:solidFill>
                  <a:srgbClr val="08152E"/>
                </a:solidFill>
                <a:effectLst/>
                <a:latin typeface="Times New Roman" panose="02020603050405020304" pitchFamily="18" charset="0"/>
                <a:cs typeface="Times New Roman" panose="02020603050405020304" pitchFamily="18" charset="0"/>
              </a:rPr>
              <a:t>цього</a:t>
            </a:r>
            <a:r>
              <a:rPr lang="ru-RU" sz="3600" b="0" i="0" dirty="0">
                <a:solidFill>
                  <a:srgbClr val="08152E"/>
                </a:solidFill>
                <a:effectLst/>
                <a:latin typeface="Times New Roman" panose="02020603050405020304" pitchFamily="18" charset="0"/>
                <a:cs typeface="Times New Roman" panose="02020603050405020304" pitchFamily="18" charset="0"/>
              </a:rPr>
              <a:t> </a:t>
            </a:r>
            <a:r>
              <a:rPr lang="ru-RU" sz="3600" b="0" i="0" dirty="0" err="1">
                <a:solidFill>
                  <a:srgbClr val="08152E"/>
                </a:solidFill>
                <a:effectLst/>
                <a:latin typeface="Times New Roman" panose="02020603050405020304" pitchFamily="18" charset="0"/>
                <a:cs typeface="Times New Roman" panose="02020603050405020304" pitchFamily="18" charset="0"/>
              </a:rPr>
              <a:t>вибухового</a:t>
            </a:r>
            <a:r>
              <a:rPr lang="ru-RU" sz="3600" b="0" i="0" dirty="0">
                <a:solidFill>
                  <a:srgbClr val="08152E"/>
                </a:solidFill>
                <a:effectLst/>
                <a:latin typeface="Times New Roman" panose="02020603050405020304" pitchFamily="18" charset="0"/>
                <a:cs typeface="Times New Roman" panose="02020603050405020304" pitchFamily="18" charset="0"/>
              </a:rPr>
              <a:t> </a:t>
            </a:r>
            <a:r>
              <a:rPr lang="ru-RU" sz="3600" b="0" i="0" dirty="0" err="1">
                <a:solidFill>
                  <a:srgbClr val="08152E"/>
                </a:solidFill>
                <a:effectLst/>
                <a:latin typeface="Times New Roman" panose="02020603050405020304" pitchFamily="18" charset="0"/>
                <a:cs typeface="Times New Roman" panose="02020603050405020304" pitchFamily="18" charset="0"/>
              </a:rPr>
              <a:t>засобу</a:t>
            </a:r>
            <a:r>
              <a:rPr lang="ru-RU" sz="3600" b="0" i="0" dirty="0">
                <a:solidFill>
                  <a:srgbClr val="08152E"/>
                </a:solidFill>
                <a:effectLst/>
                <a:latin typeface="Times New Roman" panose="02020603050405020304" pitchFamily="18" charset="0"/>
                <a:cs typeface="Times New Roman" panose="02020603050405020304" pitchFamily="18" charset="0"/>
              </a:rPr>
              <a:t>; </a:t>
            </a:r>
          </a:p>
          <a:p>
            <a:pPr algn="l" fontAlgn="base">
              <a:buFont typeface="Arial" panose="020B0604020202020204" pitchFamily="34" charset="0"/>
              <a:buChar char="•"/>
            </a:pPr>
            <a:r>
              <a:rPr lang="ru-RU" sz="3600" b="0" i="0" dirty="0" err="1">
                <a:solidFill>
                  <a:srgbClr val="08152E"/>
                </a:solidFill>
                <a:effectLst/>
                <a:latin typeface="Times New Roman" panose="02020603050405020304" pitchFamily="18" charset="0"/>
                <a:cs typeface="Times New Roman" panose="02020603050405020304" pitchFamily="18" charset="0"/>
              </a:rPr>
              <a:t>після</a:t>
            </a:r>
            <a:r>
              <a:rPr lang="ru-RU" sz="3600" b="0" i="0" dirty="0">
                <a:solidFill>
                  <a:srgbClr val="08152E"/>
                </a:solidFill>
                <a:effectLst/>
                <a:latin typeface="Times New Roman" panose="02020603050405020304" pitchFamily="18" charset="0"/>
                <a:cs typeface="Times New Roman" panose="02020603050405020304" pitchFamily="18" charset="0"/>
              </a:rPr>
              <a:t> кидка </a:t>
            </a:r>
            <a:r>
              <a:rPr lang="ru-RU" sz="3600" b="0" i="0" dirty="0" err="1">
                <a:solidFill>
                  <a:srgbClr val="08152E"/>
                </a:solidFill>
                <a:effectLst/>
                <a:latin typeface="Times New Roman" panose="02020603050405020304" pitchFamily="18" charset="0"/>
                <a:cs typeface="Times New Roman" panose="02020603050405020304" pitchFamily="18" charset="0"/>
              </a:rPr>
              <a:t>впадіть</a:t>
            </a:r>
            <a:r>
              <a:rPr lang="ru-RU" sz="3600" b="0" i="0" dirty="0">
                <a:solidFill>
                  <a:srgbClr val="08152E"/>
                </a:solidFill>
                <a:effectLst/>
                <a:latin typeface="Times New Roman" panose="02020603050405020304" pitchFamily="18" charset="0"/>
                <a:cs typeface="Times New Roman" panose="02020603050405020304" pitchFamily="18" charset="0"/>
              </a:rPr>
              <a:t> на землю </a:t>
            </a:r>
            <a:r>
              <a:rPr lang="ru-RU" sz="3600" b="0" i="0" dirty="0" err="1">
                <a:solidFill>
                  <a:srgbClr val="08152E"/>
                </a:solidFill>
                <a:effectLst/>
                <a:latin typeface="Times New Roman" panose="02020603050405020304" pitchFamily="18" charset="0"/>
                <a:cs typeface="Times New Roman" panose="02020603050405020304" pitchFamily="18" charset="0"/>
              </a:rPr>
              <a:t>або</a:t>
            </a:r>
            <a:r>
              <a:rPr lang="ru-RU" sz="3600" b="0" i="0" dirty="0">
                <a:solidFill>
                  <a:srgbClr val="08152E"/>
                </a:solidFill>
                <a:effectLst/>
                <a:latin typeface="Times New Roman" panose="02020603050405020304" pitchFamily="18" charset="0"/>
                <a:cs typeface="Times New Roman" panose="02020603050405020304" pitchFamily="18" charset="0"/>
              </a:rPr>
              <a:t> </a:t>
            </a:r>
            <a:r>
              <a:rPr lang="ru-RU" sz="3600" b="0" i="0" dirty="0" err="1">
                <a:solidFill>
                  <a:srgbClr val="08152E"/>
                </a:solidFill>
                <a:effectLst/>
                <a:latin typeface="Times New Roman" panose="02020603050405020304" pitchFamily="18" charset="0"/>
                <a:cs typeface="Times New Roman" panose="02020603050405020304" pitchFamily="18" charset="0"/>
              </a:rPr>
              <a:t>сховайтесь</a:t>
            </a:r>
            <a:r>
              <a:rPr lang="ru-RU" sz="3600" b="0" i="0" dirty="0">
                <a:solidFill>
                  <a:srgbClr val="08152E"/>
                </a:solidFill>
                <a:effectLst/>
                <a:latin typeface="Times New Roman" panose="02020603050405020304" pitchFamily="18" charset="0"/>
                <a:cs typeface="Times New Roman" panose="02020603050405020304" pitchFamily="18" charset="0"/>
              </a:rPr>
              <a:t> в окоп;</a:t>
            </a:r>
          </a:p>
          <a:p>
            <a:pPr algn="l" fontAlgn="base">
              <a:buFont typeface="Arial" panose="020B0604020202020204" pitchFamily="34" charset="0"/>
              <a:buChar char="•"/>
            </a:pPr>
            <a:r>
              <a:rPr lang="ru-RU" sz="3600" b="0" i="0" dirty="0" err="1">
                <a:solidFill>
                  <a:srgbClr val="08152E"/>
                </a:solidFill>
                <a:effectLst/>
                <a:latin typeface="Times New Roman" panose="02020603050405020304" pitchFamily="18" charset="0"/>
                <a:cs typeface="Times New Roman" panose="02020603050405020304" pitchFamily="18" charset="0"/>
              </a:rPr>
              <a:t>якщо</a:t>
            </a:r>
            <a:r>
              <a:rPr lang="ru-RU" sz="3600" b="0" i="0" dirty="0">
                <a:solidFill>
                  <a:srgbClr val="08152E"/>
                </a:solidFill>
                <a:effectLst/>
                <a:latin typeface="Times New Roman" panose="02020603050405020304" pitchFamily="18" charset="0"/>
                <a:cs typeface="Times New Roman" panose="02020603050405020304" pitchFamily="18" charset="0"/>
              </a:rPr>
              <a:t> </a:t>
            </a:r>
            <a:r>
              <a:rPr lang="ru-RU" sz="3600" b="0" i="0" dirty="0" err="1">
                <a:solidFill>
                  <a:srgbClr val="08152E"/>
                </a:solidFill>
                <a:effectLst/>
                <a:latin typeface="Times New Roman" panose="02020603050405020304" pitchFamily="18" charset="0"/>
                <a:cs typeface="Times New Roman" panose="02020603050405020304" pitchFamily="18" charset="0"/>
              </a:rPr>
              <a:t>ви</a:t>
            </a:r>
            <a:r>
              <a:rPr lang="ru-RU" sz="3600" b="0" i="0" dirty="0">
                <a:solidFill>
                  <a:srgbClr val="08152E"/>
                </a:solidFill>
                <a:effectLst/>
                <a:latin typeface="Times New Roman" panose="02020603050405020304" pitchFamily="18" charset="0"/>
                <a:cs typeface="Times New Roman" panose="02020603050405020304" pitchFamily="18" charset="0"/>
              </a:rPr>
              <a:t> </a:t>
            </a:r>
            <a:r>
              <a:rPr lang="ru-RU" sz="3600" b="0" i="0" dirty="0" err="1">
                <a:solidFill>
                  <a:srgbClr val="08152E"/>
                </a:solidFill>
                <a:effectLst/>
                <a:latin typeface="Times New Roman" panose="02020603050405020304" pitchFamily="18" charset="0"/>
                <a:cs typeface="Times New Roman" panose="02020603050405020304" pitchFamily="18" charset="0"/>
              </a:rPr>
              <a:t>закотили</a:t>
            </a:r>
            <a:r>
              <a:rPr lang="ru-RU" sz="3600" b="0" i="0" dirty="0">
                <a:solidFill>
                  <a:srgbClr val="08152E"/>
                </a:solidFill>
                <a:effectLst/>
                <a:latin typeface="Times New Roman" panose="02020603050405020304" pitchFamily="18" charset="0"/>
                <a:cs typeface="Times New Roman" panose="02020603050405020304" pitchFamily="18" charset="0"/>
              </a:rPr>
              <a:t> гранату в </a:t>
            </a:r>
            <a:r>
              <a:rPr lang="ru-RU" sz="3600" b="0" i="0" dirty="0" err="1">
                <a:solidFill>
                  <a:srgbClr val="08152E"/>
                </a:solidFill>
                <a:effectLst/>
                <a:latin typeface="Times New Roman" panose="02020603050405020304" pitchFamily="18" charset="0"/>
                <a:cs typeface="Times New Roman" panose="02020603050405020304" pitchFamily="18" charset="0"/>
              </a:rPr>
              <a:t>закрите</a:t>
            </a:r>
            <a:r>
              <a:rPr lang="ru-RU" sz="3600" b="0" i="0" dirty="0">
                <a:solidFill>
                  <a:srgbClr val="08152E"/>
                </a:solidFill>
                <a:effectLst/>
                <a:latin typeface="Times New Roman" panose="02020603050405020304" pitchFamily="18" charset="0"/>
                <a:cs typeface="Times New Roman" panose="02020603050405020304" pitchFamily="18" charset="0"/>
              </a:rPr>
              <a:t> </a:t>
            </a:r>
            <a:r>
              <a:rPr lang="ru-RU" sz="3600" b="0" i="0" dirty="0" err="1">
                <a:solidFill>
                  <a:srgbClr val="08152E"/>
                </a:solidFill>
                <a:effectLst/>
                <a:latin typeface="Times New Roman" panose="02020603050405020304" pitchFamily="18" charset="0"/>
                <a:cs typeface="Times New Roman" panose="02020603050405020304" pitchFamily="18" charset="0"/>
              </a:rPr>
              <a:t>приміщення</a:t>
            </a:r>
            <a:r>
              <a:rPr lang="ru-RU" sz="3600" b="0" i="0" dirty="0">
                <a:solidFill>
                  <a:srgbClr val="08152E"/>
                </a:solidFill>
                <a:effectLst/>
                <a:latin typeface="Times New Roman" panose="02020603050405020304" pitchFamily="18" charset="0"/>
                <a:cs typeface="Times New Roman" panose="02020603050405020304" pitchFamily="18" charset="0"/>
              </a:rPr>
              <a:t>, не </a:t>
            </a:r>
            <a:r>
              <a:rPr lang="ru-RU" sz="3600" b="0" i="0" dirty="0" err="1">
                <a:solidFill>
                  <a:srgbClr val="08152E"/>
                </a:solidFill>
                <a:effectLst/>
                <a:latin typeface="Times New Roman" panose="02020603050405020304" pitchFamily="18" charset="0"/>
                <a:cs typeface="Times New Roman" panose="02020603050405020304" pitchFamily="18" charset="0"/>
              </a:rPr>
              <a:t>заходьте</a:t>
            </a:r>
            <a:r>
              <a:rPr lang="ru-RU" sz="3600" b="0" i="0" dirty="0">
                <a:solidFill>
                  <a:srgbClr val="08152E"/>
                </a:solidFill>
                <a:effectLst/>
                <a:latin typeface="Times New Roman" panose="02020603050405020304" pitchFamily="18" charset="0"/>
                <a:cs typeface="Times New Roman" panose="02020603050405020304" pitchFamily="18" charset="0"/>
              </a:rPr>
              <a:t> </a:t>
            </a:r>
            <a:r>
              <a:rPr lang="ru-RU" sz="3600" b="0" i="0" dirty="0" err="1">
                <a:solidFill>
                  <a:srgbClr val="08152E"/>
                </a:solidFill>
                <a:effectLst/>
                <a:latin typeface="Times New Roman" panose="02020603050405020304" pitchFamily="18" charset="0"/>
                <a:cs typeface="Times New Roman" panose="02020603050405020304" pitchFamily="18" charset="0"/>
              </a:rPr>
              <a:t>туди</a:t>
            </a:r>
            <a:r>
              <a:rPr lang="ru-RU" sz="3600" b="0" i="0" dirty="0">
                <a:solidFill>
                  <a:srgbClr val="08152E"/>
                </a:solidFill>
                <a:effectLst/>
                <a:latin typeface="Times New Roman" panose="02020603050405020304" pitchFamily="18" charset="0"/>
                <a:cs typeface="Times New Roman" panose="02020603050405020304" pitchFamily="18" charset="0"/>
              </a:rPr>
              <a:t> </a:t>
            </a:r>
            <a:r>
              <a:rPr lang="ru-RU" sz="3600" b="0" i="0" dirty="0" err="1">
                <a:solidFill>
                  <a:srgbClr val="08152E"/>
                </a:solidFill>
                <a:effectLst/>
                <a:latin typeface="Times New Roman" panose="02020603050405020304" pitchFamily="18" charset="0"/>
                <a:cs typeface="Times New Roman" panose="02020603050405020304" pitchFamily="18" charset="0"/>
              </a:rPr>
              <a:t>одразу</a:t>
            </a:r>
            <a:r>
              <a:rPr lang="ru-RU" sz="3600" b="0" i="0" dirty="0">
                <a:solidFill>
                  <a:srgbClr val="08152E"/>
                </a:solidFill>
                <a:effectLst/>
                <a:latin typeface="Times New Roman" panose="02020603050405020304" pitchFamily="18" charset="0"/>
                <a:cs typeface="Times New Roman" panose="02020603050405020304" pitchFamily="18" charset="0"/>
              </a:rPr>
              <a:t> – </a:t>
            </a:r>
            <a:r>
              <a:rPr lang="ru-RU" sz="3600" b="0" i="0" dirty="0" err="1">
                <a:solidFill>
                  <a:srgbClr val="08152E"/>
                </a:solidFill>
                <a:effectLst/>
                <a:latin typeface="Times New Roman" panose="02020603050405020304" pitchFamily="18" charset="0"/>
                <a:cs typeface="Times New Roman" panose="02020603050405020304" pitchFamily="18" charset="0"/>
              </a:rPr>
              <a:t>зачекайте</a:t>
            </a:r>
            <a:r>
              <a:rPr lang="ru-RU" sz="3600" b="0" i="0" dirty="0">
                <a:solidFill>
                  <a:srgbClr val="08152E"/>
                </a:solidFill>
                <a:effectLst/>
                <a:latin typeface="Times New Roman" panose="02020603050405020304" pitchFamily="18" charset="0"/>
                <a:cs typeface="Times New Roman" panose="02020603050405020304" pitchFamily="18" charset="0"/>
              </a:rPr>
              <a:t> </a:t>
            </a:r>
            <a:r>
              <a:rPr lang="ru-RU" sz="3600" b="0" i="0" dirty="0" err="1">
                <a:solidFill>
                  <a:srgbClr val="08152E"/>
                </a:solidFill>
                <a:effectLst/>
                <a:latin typeface="Times New Roman" panose="02020603050405020304" pitchFamily="18" charset="0"/>
                <a:cs typeface="Times New Roman" panose="02020603050405020304" pitchFamily="18" charset="0"/>
              </a:rPr>
              <a:t>декілька</a:t>
            </a:r>
            <a:r>
              <a:rPr lang="ru-RU" sz="3600" b="0" i="0" dirty="0">
                <a:solidFill>
                  <a:srgbClr val="08152E"/>
                </a:solidFill>
                <a:effectLst/>
                <a:latin typeface="Times New Roman" panose="02020603050405020304" pitchFamily="18" charset="0"/>
                <a:cs typeface="Times New Roman" panose="02020603050405020304" pitchFamily="18" charset="0"/>
              </a:rPr>
              <a:t> секунд, </a:t>
            </a:r>
            <a:r>
              <a:rPr lang="ru-RU" sz="3600" b="0" i="0" dirty="0" err="1">
                <a:solidFill>
                  <a:srgbClr val="08152E"/>
                </a:solidFill>
                <a:effectLst/>
                <a:latin typeface="Times New Roman" panose="02020603050405020304" pitchFamily="18" charset="0"/>
                <a:cs typeface="Times New Roman" panose="02020603050405020304" pitchFamily="18" charset="0"/>
              </a:rPr>
              <a:t>поки</a:t>
            </a:r>
            <a:r>
              <a:rPr lang="ru-RU" sz="3600" b="0" i="0" dirty="0">
                <a:solidFill>
                  <a:srgbClr val="08152E"/>
                </a:solidFill>
                <a:effectLst/>
                <a:latin typeface="Times New Roman" panose="02020603050405020304" pitchFamily="18" charset="0"/>
                <a:cs typeface="Times New Roman" panose="02020603050405020304" pitchFamily="18" charset="0"/>
              </a:rPr>
              <a:t> </a:t>
            </a:r>
            <a:r>
              <a:rPr lang="ru-RU" sz="3600" b="0" i="0" dirty="0" err="1">
                <a:solidFill>
                  <a:srgbClr val="08152E"/>
                </a:solidFill>
                <a:effectLst/>
                <a:latin typeface="Times New Roman" panose="02020603050405020304" pitchFamily="18" charset="0"/>
                <a:cs typeface="Times New Roman" panose="02020603050405020304" pitchFamily="18" charset="0"/>
              </a:rPr>
              <a:t>розсіється</a:t>
            </a:r>
            <a:r>
              <a:rPr lang="ru-RU" sz="3600" b="0" i="0" dirty="0">
                <a:solidFill>
                  <a:srgbClr val="08152E"/>
                </a:solidFill>
                <a:effectLst/>
                <a:latin typeface="Times New Roman" panose="02020603050405020304" pitchFamily="18" charset="0"/>
                <a:cs typeface="Times New Roman" panose="02020603050405020304" pitchFamily="18" charset="0"/>
              </a:rPr>
              <a:t> </a:t>
            </a:r>
            <a:r>
              <a:rPr lang="ru-RU" sz="3600" b="0" i="0" dirty="0" err="1">
                <a:solidFill>
                  <a:srgbClr val="08152E"/>
                </a:solidFill>
                <a:effectLst/>
                <a:latin typeface="Times New Roman" panose="02020603050405020304" pitchFamily="18" charset="0"/>
                <a:cs typeface="Times New Roman" panose="02020603050405020304" pitchFamily="18" charset="0"/>
              </a:rPr>
              <a:t>дим</a:t>
            </a:r>
            <a:r>
              <a:rPr lang="ru-RU" sz="3600" b="0" i="0" dirty="0">
                <a:solidFill>
                  <a:srgbClr val="08152E"/>
                </a:solidFill>
                <a:effectLst/>
                <a:latin typeface="Times New Roman" panose="02020603050405020304" pitchFamily="18" charset="0"/>
                <a:cs typeface="Times New Roman" panose="02020603050405020304" pitchFamily="18" charset="0"/>
              </a:rPr>
              <a:t>.</a:t>
            </a:r>
          </a:p>
          <a:p>
            <a:endParaRPr lang="uk-UA" dirty="0"/>
          </a:p>
        </p:txBody>
      </p:sp>
    </p:spTree>
    <p:extLst>
      <p:ext uri="{BB962C8B-B14F-4D97-AF65-F5344CB8AC3E}">
        <p14:creationId xmlns:p14="http://schemas.microsoft.com/office/powerpoint/2010/main" val="1593074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B4340B-3897-4048-8730-DA7261857A7B}"/>
              </a:ext>
            </a:extLst>
          </p:cNvPr>
          <p:cNvSpPr>
            <a:spLocks noGrp="1"/>
          </p:cNvSpPr>
          <p:nvPr>
            <p:ph type="title"/>
          </p:nvPr>
        </p:nvSpPr>
        <p:spPr>
          <a:xfrm>
            <a:off x="0" y="0"/>
            <a:ext cx="12192000" cy="2485748"/>
          </a:xfrm>
        </p:spPr>
        <p:txBody>
          <a:bodyPr>
            <a:normAutofit fontScale="90000"/>
          </a:bodyPr>
          <a:lstStyle/>
          <a:p>
            <a:r>
              <a:rPr lang="uk-UA" sz="2700" dirty="0">
                <a:effectLst/>
                <a:latin typeface="Times New Roman" panose="02020603050405020304" pitchFamily="18" charset="0"/>
                <a:ea typeface="Calibri" panose="020F0502020204030204" pitchFamily="34" charset="0"/>
                <a:cs typeface="Times New Roman" panose="02020603050405020304" pitchFamily="18" charset="0"/>
              </a:rPr>
              <a:t>Потрапивши до траншеї противника настає етап зачистки. Етап не менш складний ніж потрапляння до траншеї.  Навіть якщо позиція противника була вивчена по даним «</a:t>
            </a:r>
            <a:r>
              <a:rPr lang="uk-UA" sz="2700" dirty="0" err="1">
                <a:effectLst/>
                <a:latin typeface="Times New Roman" panose="02020603050405020304" pitchFamily="18" charset="0"/>
                <a:ea typeface="Calibri" panose="020F0502020204030204" pitchFamily="34" charset="0"/>
                <a:cs typeface="Times New Roman" panose="02020603050405020304" pitchFamily="18" charset="0"/>
              </a:rPr>
              <a:t>дронової</a:t>
            </a:r>
            <a:r>
              <a:rPr lang="uk-UA" sz="2700" dirty="0">
                <a:effectLst/>
                <a:latin typeface="Times New Roman" panose="02020603050405020304" pitchFamily="18" charset="0"/>
                <a:ea typeface="Calibri" panose="020F0502020204030204" pitchFamily="34" charset="0"/>
                <a:cs typeface="Times New Roman" panose="02020603050405020304" pitchFamily="18" charset="0"/>
              </a:rPr>
              <a:t>» розвідки противник все одно має перевагу. Крім загальних ходів сполучення ще можуть бути приховані так звані «лисячі </a:t>
            </a:r>
            <a:r>
              <a:rPr lang="uk-UA" sz="2700" dirty="0" err="1">
                <a:effectLst/>
                <a:latin typeface="Times New Roman" panose="02020603050405020304" pitchFamily="18" charset="0"/>
                <a:ea typeface="Calibri" panose="020F0502020204030204" pitchFamily="34" charset="0"/>
                <a:cs typeface="Times New Roman" panose="02020603050405020304" pitchFamily="18" charset="0"/>
              </a:rPr>
              <a:t>нори</a:t>
            </a:r>
            <a:r>
              <a:rPr lang="uk-UA" sz="2700" dirty="0">
                <a:effectLst/>
                <a:latin typeface="Times New Roman" panose="02020603050405020304" pitchFamily="18" charset="0"/>
                <a:ea typeface="Calibri" panose="020F0502020204030204" pitchFamily="34" charset="0"/>
                <a:cs typeface="Times New Roman" panose="02020603050405020304" pitchFamily="18" charset="0"/>
              </a:rPr>
              <a:t>». </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endParaRPr lang="uk-UA" dirty="0"/>
          </a:p>
        </p:txBody>
      </p:sp>
      <p:pic>
        <p:nvPicPr>
          <p:cNvPr id="5" name="Місце для вмісту 4">
            <a:extLst>
              <a:ext uri="{FF2B5EF4-FFF2-40B4-BE49-F238E27FC236}">
                <a16:creationId xmlns:a16="http://schemas.microsoft.com/office/drawing/2014/main" id="{DB2C37FA-DF2D-4999-8B5E-3F6C19AA5AAA}"/>
              </a:ext>
            </a:extLst>
          </p:cNvPr>
          <p:cNvPicPr>
            <a:picLocks noGrp="1" noChangeAspect="1"/>
          </p:cNvPicPr>
          <p:nvPr>
            <p:ph idx="1"/>
          </p:nvPr>
        </p:nvPicPr>
        <p:blipFill>
          <a:blip r:embed="rId2"/>
          <a:stretch>
            <a:fillRect/>
          </a:stretch>
        </p:blipFill>
        <p:spPr>
          <a:xfrm>
            <a:off x="0" y="3174513"/>
            <a:ext cx="6192560" cy="3559052"/>
          </a:xfrm>
        </p:spPr>
      </p:pic>
      <p:pic>
        <p:nvPicPr>
          <p:cNvPr id="4" name="Рисунок 3">
            <a:extLst>
              <a:ext uri="{FF2B5EF4-FFF2-40B4-BE49-F238E27FC236}">
                <a16:creationId xmlns:a16="http://schemas.microsoft.com/office/drawing/2014/main" id="{831F484B-3A35-45E9-A987-B19132262E90}"/>
              </a:ext>
            </a:extLst>
          </p:cNvPr>
          <p:cNvPicPr>
            <a:picLocks noChangeAspect="1"/>
          </p:cNvPicPr>
          <p:nvPr/>
        </p:nvPicPr>
        <p:blipFill>
          <a:blip r:embed="rId3"/>
          <a:stretch>
            <a:fillRect/>
          </a:stretch>
        </p:blipFill>
        <p:spPr>
          <a:xfrm>
            <a:off x="7443668" y="3174513"/>
            <a:ext cx="4353533" cy="2896004"/>
          </a:xfrm>
          <a:prstGeom prst="rect">
            <a:avLst/>
          </a:prstGeom>
        </p:spPr>
      </p:pic>
    </p:spTree>
    <p:extLst>
      <p:ext uri="{BB962C8B-B14F-4D97-AF65-F5344CB8AC3E}">
        <p14:creationId xmlns:p14="http://schemas.microsoft.com/office/powerpoint/2010/main" val="2875210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0774A8-57F4-432A-87FE-7423AFC7CB31}"/>
              </a:ext>
            </a:extLst>
          </p:cNvPr>
          <p:cNvSpPr txBox="1"/>
          <p:nvPr/>
        </p:nvSpPr>
        <p:spPr>
          <a:xfrm>
            <a:off x="0" y="1"/>
            <a:ext cx="12192000" cy="3108543"/>
          </a:xfrm>
          <a:prstGeom prst="rect">
            <a:avLst/>
          </a:prstGeom>
          <a:noFill/>
        </p:spPr>
        <p:txBody>
          <a:bodyPr wrap="square">
            <a:spAutoFit/>
          </a:bodyPr>
          <a:lstStyle/>
          <a:p>
            <a:r>
              <a:rPr lang="ru-UA" sz="2800" dirty="0">
                <a:latin typeface="Times New Roman" panose="02020603050405020304" pitchFamily="18" charset="0"/>
                <a:cs typeface="Times New Roman" panose="02020603050405020304" pitchFamily="18" charset="0"/>
              </a:rPr>
              <a:t>До моменту підходу до наступного кута окопу у стрільця, який іде попереду повинно лишатись одна</a:t>
            </a:r>
            <a:r>
              <a:rPr lang="uk-UA" sz="2800" dirty="0">
                <a:latin typeface="Times New Roman" panose="02020603050405020304" pitchFamily="18" charset="0"/>
                <a:cs typeface="Times New Roman" panose="02020603050405020304" pitchFamily="18" charset="0"/>
              </a:rPr>
              <a:t> </a:t>
            </a:r>
            <a:r>
              <a:rPr lang="ru-UA" sz="2800" dirty="0">
                <a:latin typeface="Times New Roman" panose="02020603050405020304" pitchFamily="18" charset="0"/>
                <a:cs typeface="Times New Roman" panose="02020603050405020304" pitchFamily="18" charset="0"/>
              </a:rPr>
              <a:t>третя магазину для того щоб було чим стріляти у випадку появи противника. Заміна магазину</a:t>
            </a:r>
            <a:r>
              <a:rPr lang="uk-UA" sz="2800" dirty="0">
                <a:latin typeface="Times New Roman" panose="02020603050405020304" pitchFamily="18" charset="0"/>
                <a:cs typeface="Times New Roman" panose="02020603050405020304" pitchFamily="18" charset="0"/>
              </a:rPr>
              <a:t> </a:t>
            </a:r>
            <a:r>
              <a:rPr lang="ru-UA" sz="2800" dirty="0">
                <a:latin typeface="Times New Roman" panose="02020603050405020304" pitchFamily="18" charset="0"/>
                <a:cs typeface="Times New Roman" panose="02020603050405020304" pitchFamily="18" charset="0"/>
              </a:rPr>
              <a:t>стрільця, який попереду відбувається лише тоді, коли його роль передана іншому стрільцю. Тобто, за</a:t>
            </a:r>
          </a:p>
          <a:p>
            <a:r>
              <a:rPr lang="ru-UA" sz="2800" dirty="0">
                <a:latin typeface="Times New Roman" panose="02020603050405020304" pitchFamily="18" charset="0"/>
                <a:cs typeface="Times New Roman" panose="02020603050405020304" pitchFamily="18" charset="0"/>
              </a:rPr>
              <a:t>командою, останній військовослужбовець в ланцюгу переміщується до першого, бере під контроль</a:t>
            </a:r>
            <a:r>
              <a:rPr lang="uk-UA" sz="2800" dirty="0">
                <a:latin typeface="Times New Roman" panose="02020603050405020304" pitchFamily="18" charset="0"/>
                <a:cs typeface="Times New Roman" panose="02020603050405020304" pitchFamily="18" charset="0"/>
              </a:rPr>
              <a:t> </a:t>
            </a:r>
            <a:r>
              <a:rPr lang="ru-UA" sz="2800" dirty="0">
                <a:latin typeface="Times New Roman" panose="02020603050405020304" pitchFamily="18" charset="0"/>
                <a:cs typeface="Times New Roman" panose="02020603050405020304" pitchFamily="18" charset="0"/>
              </a:rPr>
              <a:t>кут окопу, доповідає про це голосом і після цього стрілець, який повинен перезарядити зброю займає</a:t>
            </a:r>
            <a:r>
              <a:rPr lang="uk-UA" sz="2800" dirty="0">
                <a:latin typeface="Times New Roman" panose="02020603050405020304" pitchFamily="18" charset="0"/>
                <a:cs typeface="Times New Roman" panose="02020603050405020304" pitchFamily="18" charset="0"/>
              </a:rPr>
              <a:t> </a:t>
            </a:r>
            <a:r>
              <a:rPr lang="ru-UA" sz="2800" dirty="0">
                <a:latin typeface="Times New Roman" panose="02020603050405020304" pitchFamily="18" charset="0"/>
                <a:cs typeface="Times New Roman" panose="02020603050405020304" pitchFamily="18" charset="0"/>
              </a:rPr>
              <a:t>місце вкінці ланцюга.</a:t>
            </a:r>
          </a:p>
        </p:txBody>
      </p:sp>
      <p:pic>
        <p:nvPicPr>
          <p:cNvPr id="5" name="Рисунок 4">
            <a:extLst>
              <a:ext uri="{FF2B5EF4-FFF2-40B4-BE49-F238E27FC236}">
                <a16:creationId xmlns:a16="http://schemas.microsoft.com/office/drawing/2014/main" id="{CFD3305B-C429-4375-B6F0-6F1881418A7F}"/>
              </a:ext>
            </a:extLst>
          </p:cNvPr>
          <p:cNvPicPr>
            <a:picLocks noChangeAspect="1"/>
          </p:cNvPicPr>
          <p:nvPr/>
        </p:nvPicPr>
        <p:blipFill>
          <a:blip r:embed="rId2"/>
          <a:stretch>
            <a:fillRect/>
          </a:stretch>
        </p:blipFill>
        <p:spPr>
          <a:xfrm>
            <a:off x="983362" y="3559946"/>
            <a:ext cx="9621593" cy="3298053"/>
          </a:xfrm>
          <a:prstGeom prst="rect">
            <a:avLst/>
          </a:prstGeom>
        </p:spPr>
      </p:pic>
    </p:spTree>
    <p:extLst>
      <p:ext uri="{BB962C8B-B14F-4D97-AF65-F5344CB8AC3E}">
        <p14:creationId xmlns:p14="http://schemas.microsoft.com/office/powerpoint/2010/main" val="3626969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CBC32E8-A8E9-47C3-A16F-AE9EC558A53A}"/>
              </a:ext>
            </a:extLst>
          </p:cNvPr>
          <p:cNvPicPr>
            <a:picLocks noChangeAspect="1"/>
          </p:cNvPicPr>
          <p:nvPr/>
        </p:nvPicPr>
        <p:blipFill>
          <a:blip r:embed="rId2"/>
          <a:stretch>
            <a:fillRect/>
          </a:stretch>
        </p:blipFill>
        <p:spPr>
          <a:xfrm>
            <a:off x="6663006" y="1642370"/>
            <a:ext cx="5450841" cy="3577700"/>
          </a:xfrm>
          <a:prstGeom prst="rect">
            <a:avLst/>
          </a:prstGeom>
        </p:spPr>
      </p:pic>
      <p:sp>
        <p:nvSpPr>
          <p:cNvPr id="5" name="TextBox 4">
            <a:extLst>
              <a:ext uri="{FF2B5EF4-FFF2-40B4-BE49-F238E27FC236}">
                <a16:creationId xmlns:a16="http://schemas.microsoft.com/office/drawing/2014/main" id="{39032156-529A-4FEC-A605-3BFF7DB3BDC0}"/>
              </a:ext>
            </a:extLst>
          </p:cNvPr>
          <p:cNvSpPr txBox="1"/>
          <p:nvPr/>
        </p:nvSpPr>
        <p:spPr>
          <a:xfrm>
            <a:off x="0" y="0"/>
            <a:ext cx="12192000" cy="1754326"/>
          </a:xfrm>
          <a:prstGeom prst="rect">
            <a:avLst/>
          </a:prstGeom>
          <a:noFill/>
        </p:spPr>
        <p:txBody>
          <a:bodyPr wrap="square">
            <a:spAutoFit/>
          </a:bodyPr>
          <a:lstStyle/>
          <a:p>
            <a:r>
              <a:rPr lang="ru-UA" sz="3600" dirty="0">
                <a:latin typeface="Times New Roman" panose="02020603050405020304" pitchFamily="18" charset="0"/>
                <a:cs typeface="Times New Roman" panose="02020603050405020304" pitchFamily="18" charset="0"/>
              </a:rPr>
              <a:t>Важливо на даному етапі штурмовикам чітко взаємодіяти з групою підтримки використовуючи Б</a:t>
            </a:r>
            <a:r>
              <a:rPr lang="uk-UA" sz="3600" dirty="0">
                <a:latin typeface="Times New Roman" panose="02020603050405020304" pitchFamily="18" charset="0"/>
                <a:cs typeface="Times New Roman" panose="02020603050405020304" pitchFamily="18" charset="0"/>
              </a:rPr>
              <a:t>п</a:t>
            </a:r>
            <a:r>
              <a:rPr lang="ru-UA" sz="3600" dirty="0">
                <a:latin typeface="Times New Roman" panose="02020603050405020304" pitchFamily="18" charset="0"/>
                <a:cs typeface="Times New Roman" panose="02020603050405020304" pitchFamily="18" charset="0"/>
              </a:rPr>
              <a:t>ЛА</a:t>
            </a:r>
            <a:r>
              <a:rPr lang="uk-UA" sz="3600" dirty="0">
                <a:latin typeface="Times New Roman" panose="02020603050405020304" pitchFamily="18" charset="0"/>
                <a:cs typeface="Times New Roman" panose="02020603050405020304" pitchFamily="18" charset="0"/>
              </a:rPr>
              <a:t> </a:t>
            </a:r>
            <a:r>
              <a:rPr lang="ru-UA" sz="3600" dirty="0">
                <a:latin typeface="Times New Roman" panose="02020603050405020304" pitchFamily="18" charset="0"/>
                <a:cs typeface="Times New Roman" panose="02020603050405020304" pitchFamily="18" charset="0"/>
              </a:rPr>
              <a:t>для координації ведення вогню по противнику.</a:t>
            </a:r>
          </a:p>
        </p:txBody>
      </p:sp>
      <p:pic>
        <p:nvPicPr>
          <p:cNvPr id="7" name="Рисунок 6">
            <a:extLst>
              <a:ext uri="{FF2B5EF4-FFF2-40B4-BE49-F238E27FC236}">
                <a16:creationId xmlns:a16="http://schemas.microsoft.com/office/drawing/2014/main" id="{C29E7844-4469-460A-832C-FF64C2D5A274}"/>
              </a:ext>
            </a:extLst>
          </p:cNvPr>
          <p:cNvPicPr>
            <a:picLocks noChangeAspect="1"/>
          </p:cNvPicPr>
          <p:nvPr/>
        </p:nvPicPr>
        <p:blipFill>
          <a:blip r:embed="rId3"/>
          <a:stretch>
            <a:fillRect/>
          </a:stretch>
        </p:blipFill>
        <p:spPr>
          <a:xfrm>
            <a:off x="78153" y="1890943"/>
            <a:ext cx="3819144" cy="2015231"/>
          </a:xfrm>
          <a:prstGeom prst="rect">
            <a:avLst/>
          </a:prstGeom>
        </p:spPr>
      </p:pic>
      <p:pic>
        <p:nvPicPr>
          <p:cNvPr id="9" name="Рисунок 8">
            <a:extLst>
              <a:ext uri="{FF2B5EF4-FFF2-40B4-BE49-F238E27FC236}">
                <a16:creationId xmlns:a16="http://schemas.microsoft.com/office/drawing/2014/main" id="{0614824C-2046-42AE-B1B2-0F4F0CBB9551}"/>
              </a:ext>
            </a:extLst>
          </p:cNvPr>
          <p:cNvPicPr>
            <a:picLocks noChangeAspect="1"/>
          </p:cNvPicPr>
          <p:nvPr/>
        </p:nvPicPr>
        <p:blipFill>
          <a:blip r:embed="rId4"/>
          <a:stretch>
            <a:fillRect/>
          </a:stretch>
        </p:blipFill>
        <p:spPr>
          <a:xfrm>
            <a:off x="1366249" y="4492102"/>
            <a:ext cx="4195911" cy="2336646"/>
          </a:xfrm>
          <a:prstGeom prst="rect">
            <a:avLst/>
          </a:prstGeom>
        </p:spPr>
      </p:pic>
    </p:spTree>
    <p:extLst>
      <p:ext uri="{BB962C8B-B14F-4D97-AF65-F5344CB8AC3E}">
        <p14:creationId xmlns:p14="http://schemas.microsoft.com/office/powerpoint/2010/main" val="306450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E7BFC9-CA26-4115-8D35-35AC89C1F089}"/>
              </a:ext>
            </a:extLst>
          </p:cNvPr>
          <p:cNvSpPr txBox="1"/>
          <p:nvPr/>
        </p:nvSpPr>
        <p:spPr>
          <a:xfrm>
            <a:off x="88776" y="130460"/>
            <a:ext cx="11913833" cy="1569660"/>
          </a:xfrm>
          <a:prstGeom prst="rect">
            <a:avLst/>
          </a:prstGeom>
          <a:noFill/>
        </p:spPr>
        <p:txBody>
          <a:bodyPr wrap="square">
            <a:spAutoFit/>
          </a:bodyPr>
          <a:lstStyle/>
          <a:p>
            <a:r>
              <a:rPr lang="ru-UA" sz="3200" dirty="0">
                <a:latin typeface="Times New Roman" panose="02020603050405020304" pitchFamily="18" charset="0"/>
                <a:cs typeface="Times New Roman" panose="02020603050405020304" pitchFamily="18" charset="0"/>
              </a:rPr>
              <a:t>При штурмі складної конфігурації траншеї для убезпечення зіткнення зі своїми потрібно</a:t>
            </a:r>
            <a:r>
              <a:rPr lang="uk-UA" sz="3200" dirty="0">
                <a:latin typeface="Times New Roman" panose="02020603050405020304" pitchFamily="18" charset="0"/>
                <a:cs typeface="Times New Roman" panose="02020603050405020304" pitchFamily="18" charset="0"/>
              </a:rPr>
              <a:t> </a:t>
            </a:r>
            <a:r>
              <a:rPr lang="ru-UA" sz="3200" dirty="0">
                <a:latin typeface="Times New Roman" panose="02020603050405020304" pitchFamily="18" charset="0"/>
                <a:cs typeface="Times New Roman" panose="02020603050405020304" pitchFamily="18" charset="0"/>
              </a:rPr>
              <a:t>використовувати корегування групи Б</a:t>
            </a:r>
            <a:r>
              <a:rPr lang="uk-UA" sz="3200" dirty="0">
                <a:latin typeface="Times New Roman" panose="02020603050405020304" pitchFamily="18" charset="0"/>
                <a:cs typeface="Times New Roman" panose="02020603050405020304" pitchFamily="18" charset="0"/>
              </a:rPr>
              <a:t>п</a:t>
            </a:r>
            <a:r>
              <a:rPr lang="ru-UA" sz="3200" dirty="0">
                <a:latin typeface="Times New Roman" panose="02020603050405020304" pitchFamily="18" charset="0"/>
                <a:cs typeface="Times New Roman" panose="02020603050405020304" pitchFamily="18" charset="0"/>
              </a:rPr>
              <a:t>ЛА або штурмувати один напрямок.</a:t>
            </a:r>
          </a:p>
        </p:txBody>
      </p:sp>
      <p:pic>
        <p:nvPicPr>
          <p:cNvPr id="5" name="Рисунок 4">
            <a:extLst>
              <a:ext uri="{FF2B5EF4-FFF2-40B4-BE49-F238E27FC236}">
                <a16:creationId xmlns:a16="http://schemas.microsoft.com/office/drawing/2014/main" id="{90997099-2187-49E6-8600-9B515599F75D}"/>
              </a:ext>
            </a:extLst>
          </p:cNvPr>
          <p:cNvPicPr>
            <a:picLocks noChangeAspect="1"/>
          </p:cNvPicPr>
          <p:nvPr/>
        </p:nvPicPr>
        <p:blipFill>
          <a:blip r:embed="rId2"/>
          <a:stretch>
            <a:fillRect/>
          </a:stretch>
        </p:blipFill>
        <p:spPr>
          <a:xfrm>
            <a:off x="2412376" y="2087835"/>
            <a:ext cx="7772400" cy="4639705"/>
          </a:xfrm>
          <a:prstGeom prst="rect">
            <a:avLst/>
          </a:prstGeom>
        </p:spPr>
      </p:pic>
    </p:spTree>
    <p:extLst>
      <p:ext uri="{BB962C8B-B14F-4D97-AF65-F5344CB8AC3E}">
        <p14:creationId xmlns:p14="http://schemas.microsoft.com/office/powerpoint/2010/main" val="675494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806562-976F-4203-8583-9D5148A8D40F}"/>
              </a:ext>
            </a:extLst>
          </p:cNvPr>
          <p:cNvSpPr txBox="1"/>
          <p:nvPr/>
        </p:nvSpPr>
        <p:spPr>
          <a:xfrm>
            <a:off x="115409" y="321839"/>
            <a:ext cx="10413508" cy="769441"/>
          </a:xfrm>
          <a:prstGeom prst="rect">
            <a:avLst/>
          </a:prstGeom>
          <a:noFill/>
        </p:spPr>
        <p:txBody>
          <a:bodyPr wrap="square">
            <a:spAutoFit/>
          </a:bodyPr>
          <a:lstStyle/>
          <a:p>
            <a:r>
              <a:rPr lang="uk-UA" sz="4400" dirty="0">
                <a:latin typeface="Times New Roman" panose="02020603050405020304" pitchFamily="18" charset="0"/>
                <a:cs typeface="Times New Roman" panose="02020603050405020304" pitchFamily="18" charset="0"/>
              </a:rPr>
              <a:t>          Переміщення в траншеї двійками</a:t>
            </a:r>
            <a:endParaRPr lang="ru-UA" sz="44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0F96AAAA-4B84-4E8A-B371-C457164488FB}"/>
              </a:ext>
            </a:extLst>
          </p:cNvPr>
          <p:cNvPicPr>
            <a:picLocks noChangeAspect="1"/>
          </p:cNvPicPr>
          <p:nvPr/>
        </p:nvPicPr>
        <p:blipFill>
          <a:blip r:embed="rId2"/>
          <a:stretch>
            <a:fillRect/>
          </a:stretch>
        </p:blipFill>
        <p:spPr>
          <a:xfrm>
            <a:off x="1326169" y="1768389"/>
            <a:ext cx="7655430" cy="4694327"/>
          </a:xfrm>
          <a:prstGeom prst="rect">
            <a:avLst/>
          </a:prstGeom>
        </p:spPr>
      </p:pic>
    </p:spTree>
    <p:extLst>
      <p:ext uri="{BB962C8B-B14F-4D97-AF65-F5344CB8AC3E}">
        <p14:creationId xmlns:p14="http://schemas.microsoft.com/office/powerpoint/2010/main" val="759390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E2E721-782A-43BC-BBD5-4B000CC3617E}"/>
              </a:ext>
            </a:extLst>
          </p:cNvPr>
          <p:cNvSpPr txBox="1"/>
          <p:nvPr/>
        </p:nvSpPr>
        <p:spPr>
          <a:xfrm>
            <a:off x="0" y="0"/>
            <a:ext cx="12192000" cy="1261884"/>
          </a:xfrm>
          <a:prstGeom prst="rect">
            <a:avLst/>
          </a:prstGeom>
          <a:noFill/>
        </p:spPr>
        <p:txBody>
          <a:bodyPr wrap="square">
            <a:spAutoFit/>
          </a:bodyPr>
          <a:lstStyle/>
          <a:p>
            <a:pPr rtl="0">
              <a:spcBef>
                <a:spcPts val="0"/>
              </a:spcBef>
              <a:spcAft>
                <a:spcPts val="0"/>
              </a:spcAft>
            </a:pPr>
            <a:r>
              <a:rPr lang="ru-RU" sz="4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4000" b="0" i="0" u="none" strike="noStrike" dirty="0" err="1">
                <a:solidFill>
                  <a:srgbClr val="000000"/>
                </a:solidFill>
                <a:effectLst/>
                <a:latin typeface="Times New Roman" panose="02020603050405020304" pitchFamily="18" charset="0"/>
                <a:cs typeface="Times New Roman" panose="02020603050405020304" pitchFamily="18" charset="0"/>
              </a:rPr>
              <a:t>Останній</a:t>
            </a:r>
            <a:r>
              <a:rPr lang="ru-RU" sz="4000" b="0" i="0" u="none" strike="noStrike" dirty="0">
                <a:solidFill>
                  <a:srgbClr val="000000"/>
                </a:solidFill>
                <a:effectLst/>
                <a:latin typeface="Times New Roman" panose="02020603050405020304" pitchFamily="18" charset="0"/>
                <a:cs typeface="Times New Roman" panose="02020603050405020304" pitchFamily="18" charset="0"/>
              </a:rPr>
              <a:t> в </a:t>
            </a:r>
            <a:r>
              <a:rPr lang="ru-RU" sz="4000" b="0" i="0" u="none" strike="noStrike" dirty="0" err="1">
                <a:solidFill>
                  <a:srgbClr val="000000"/>
                </a:solidFill>
                <a:effectLst/>
                <a:latin typeface="Times New Roman" panose="02020603050405020304" pitchFamily="18" charset="0"/>
                <a:cs typeface="Times New Roman" panose="02020603050405020304" pitchFamily="18" charset="0"/>
              </a:rPr>
              <a:t>групі</a:t>
            </a:r>
            <a:r>
              <a:rPr lang="ru-RU" sz="4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4000" b="0" i="0" u="none" strike="noStrike" dirty="0" err="1">
                <a:solidFill>
                  <a:srgbClr val="000000"/>
                </a:solidFill>
                <a:effectLst/>
                <a:latin typeface="Times New Roman" panose="02020603050405020304" pitchFamily="18" charset="0"/>
                <a:cs typeface="Times New Roman" panose="02020603050405020304" pitchFamily="18" charset="0"/>
              </a:rPr>
              <a:t>має</a:t>
            </a:r>
            <a:r>
              <a:rPr lang="ru-RU" sz="4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4000" b="0" i="0" u="none" strike="noStrike" dirty="0" err="1">
                <a:solidFill>
                  <a:srgbClr val="000000"/>
                </a:solidFill>
                <a:effectLst/>
                <a:latin typeface="Times New Roman" panose="02020603050405020304" pitchFamily="18" charset="0"/>
                <a:cs typeface="Times New Roman" panose="02020603050405020304" pitchFamily="18" charset="0"/>
              </a:rPr>
              <a:t>контролювати</a:t>
            </a:r>
            <a:r>
              <a:rPr lang="ru-RU" sz="4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4000" b="0" i="0" u="none" strike="noStrike" dirty="0" err="1">
                <a:solidFill>
                  <a:srgbClr val="000000"/>
                </a:solidFill>
                <a:effectLst/>
                <a:latin typeface="Times New Roman" panose="02020603050405020304" pitchFamily="18" charset="0"/>
                <a:cs typeface="Times New Roman" panose="02020603050405020304" pitchFamily="18" charset="0"/>
              </a:rPr>
              <a:t>тил</a:t>
            </a:r>
            <a:r>
              <a:rPr lang="ru-RU" sz="4000" b="0" i="0" u="none" strike="noStrike" dirty="0">
                <a:solidFill>
                  <a:srgbClr val="000000"/>
                </a:solidFill>
                <a:effectLst/>
                <a:latin typeface="Times New Roman" panose="02020603050405020304" pitchFamily="18" charset="0"/>
                <a:cs typeface="Times New Roman" panose="02020603050405020304" pitchFamily="18" charset="0"/>
              </a:rPr>
              <a:t>.</a:t>
            </a:r>
            <a:endParaRPr lang="ru-RU" sz="4000" b="0" dirty="0">
              <a:effectLst/>
              <a:latin typeface="Times New Roman" panose="02020603050405020304" pitchFamily="18" charset="0"/>
              <a:cs typeface="Times New Roman" panose="02020603050405020304" pitchFamily="18" charset="0"/>
            </a:endParaRPr>
          </a:p>
          <a:p>
            <a:br>
              <a:rPr lang="ru-RU" dirty="0"/>
            </a:br>
            <a:endParaRPr lang="uk-UA" dirty="0"/>
          </a:p>
        </p:txBody>
      </p:sp>
      <p:pic>
        <p:nvPicPr>
          <p:cNvPr id="5" name="Рисунок 4">
            <a:extLst>
              <a:ext uri="{FF2B5EF4-FFF2-40B4-BE49-F238E27FC236}">
                <a16:creationId xmlns:a16="http://schemas.microsoft.com/office/drawing/2014/main" id="{340C12AF-9EDA-4F20-B3A4-50EB0A17EEE0}"/>
              </a:ext>
            </a:extLst>
          </p:cNvPr>
          <p:cNvPicPr>
            <a:picLocks noChangeAspect="1"/>
          </p:cNvPicPr>
          <p:nvPr/>
        </p:nvPicPr>
        <p:blipFill>
          <a:blip r:embed="rId2"/>
          <a:stretch>
            <a:fillRect/>
          </a:stretch>
        </p:blipFill>
        <p:spPr>
          <a:xfrm>
            <a:off x="2215529" y="1166850"/>
            <a:ext cx="7026126" cy="4770031"/>
          </a:xfrm>
          <a:prstGeom prst="rect">
            <a:avLst/>
          </a:prstGeom>
        </p:spPr>
      </p:pic>
    </p:spTree>
    <p:extLst>
      <p:ext uri="{BB962C8B-B14F-4D97-AF65-F5344CB8AC3E}">
        <p14:creationId xmlns:p14="http://schemas.microsoft.com/office/powerpoint/2010/main" val="2899992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2D6A82D-3FC0-4197-AF8C-A953A7AE14B5}"/>
              </a:ext>
            </a:extLst>
          </p:cNvPr>
          <p:cNvPicPr>
            <a:picLocks noChangeAspect="1"/>
          </p:cNvPicPr>
          <p:nvPr/>
        </p:nvPicPr>
        <p:blipFill>
          <a:blip r:embed="rId2"/>
          <a:stretch>
            <a:fillRect/>
          </a:stretch>
        </p:blipFill>
        <p:spPr>
          <a:xfrm>
            <a:off x="559293" y="0"/>
            <a:ext cx="11097088" cy="4404275"/>
          </a:xfrm>
          <a:prstGeom prst="rect">
            <a:avLst/>
          </a:prstGeom>
        </p:spPr>
      </p:pic>
      <p:sp>
        <p:nvSpPr>
          <p:cNvPr id="5" name="TextBox 4">
            <a:extLst>
              <a:ext uri="{FF2B5EF4-FFF2-40B4-BE49-F238E27FC236}">
                <a16:creationId xmlns:a16="http://schemas.microsoft.com/office/drawing/2014/main" id="{F0998901-1344-408B-B2B5-618C822677AB}"/>
              </a:ext>
            </a:extLst>
          </p:cNvPr>
          <p:cNvSpPr txBox="1"/>
          <p:nvPr/>
        </p:nvSpPr>
        <p:spPr>
          <a:xfrm>
            <a:off x="1393795" y="5234499"/>
            <a:ext cx="9703292" cy="707886"/>
          </a:xfrm>
          <a:prstGeom prst="rect">
            <a:avLst/>
          </a:prstGeom>
          <a:noFill/>
        </p:spPr>
        <p:txBody>
          <a:bodyPr wrap="square">
            <a:spAutoFit/>
          </a:bodyPr>
          <a:lstStyle/>
          <a:p>
            <a:r>
              <a:rPr lang="ru-UA" sz="4000" dirty="0" err="1">
                <a:latin typeface="Times New Roman" panose="02020603050405020304" pitchFamily="18" charset="0"/>
                <a:cs typeface="Times New Roman" panose="02020603050405020304" pitchFamily="18" charset="0"/>
              </a:rPr>
              <a:t>Подолання</a:t>
            </a:r>
            <a:r>
              <a:rPr lang="ru-UA" sz="4000" dirty="0">
                <a:latin typeface="Times New Roman" panose="02020603050405020304" pitchFamily="18" charset="0"/>
                <a:cs typeface="Times New Roman" panose="02020603050405020304" pitchFamily="18" charset="0"/>
              </a:rPr>
              <a:t> Т-</a:t>
            </a:r>
            <a:r>
              <a:rPr lang="ru-UA" sz="4000" dirty="0" err="1">
                <a:latin typeface="Times New Roman" panose="02020603050405020304" pitchFamily="18" charset="0"/>
                <a:cs typeface="Times New Roman" panose="02020603050405020304" pitchFamily="18" charset="0"/>
              </a:rPr>
              <a:t>подібної</a:t>
            </a:r>
            <a:r>
              <a:rPr lang="ru-UA" sz="4000" dirty="0">
                <a:latin typeface="Times New Roman" panose="02020603050405020304" pitchFamily="18" charset="0"/>
                <a:cs typeface="Times New Roman" panose="02020603050405020304" pitchFamily="18" charset="0"/>
              </a:rPr>
              <a:t> </a:t>
            </a:r>
            <a:r>
              <a:rPr lang="ru-UA" sz="4000" dirty="0" err="1">
                <a:latin typeface="Times New Roman" panose="02020603050405020304" pitchFamily="18" charset="0"/>
                <a:cs typeface="Times New Roman" panose="02020603050405020304" pitchFamily="18" charset="0"/>
              </a:rPr>
              <a:t>ділянки</a:t>
            </a:r>
            <a:r>
              <a:rPr lang="ru-UA" sz="4000" dirty="0">
                <a:latin typeface="Times New Roman" panose="02020603050405020304" pitchFamily="18" charset="0"/>
                <a:cs typeface="Times New Roman" panose="02020603050405020304" pitchFamily="18" charset="0"/>
              </a:rPr>
              <a:t> </a:t>
            </a:r>
            <a:r>
              <a:rPr lang="ru-UA" sz="4000" dirty="0" err="1">
                <a:latin typeface="Times New Roman" panose="02020603050405020304" pitchFamily="18" charset="0"/>
                <a:cs typeface="Times New Roman" panose="02020603050405020304" pitchFamily="18" charset="0"/>
              </a:rPr>
              <a:t>траншеї</a:t>
            </a:r>
            <a:r>
              <a:rPr lang="ru-UA" dirty="0"/>
              <a:t>.</a:t>
            </a:r>
          </a:p>
        </p:txBody>
      </p:sp>
    </p:spTree>
    <p:extLst>
      <p:ext uri="{BB962C8B-B14F-4D97-AF65-F5344CB8AC3E}">
        <p14:creationId xmlns:p14="http://schemas.microsoft.com/office/powerpoint/2010/main" val="2894583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C0E730-3A42-4477-8ED2-0B9CDB940236}"/>
              </a:ext>
            </a:extLst>
          </p:cNvPr>
          <p:cNvSpPr>
            <a:spLocks noGrp="1"/>
          </p:cNvSpPr>
          <p:nvPr>
            <p:ph type="title"/>
          </p:nvPr>
        </p:nvSpPr>
        <p:spPr>
          <a:xfrm>
            <a:off x="38352" y="0"/>
            <a:ext cx="12153648" cy="1188720"/>
          </a:xfrm>
        </p:spPr>
        <p:txBody>
          <a:bodyPr>
            <a:normAutofit/>
          </a:bodyPr>
          <a:lstStyle/>
          <a:p>
            <a:r>
              <a:rPr lang="ru-RU" sz="3600" dirty="0">
                <a:latin typeface="Times New Roman" panose="02020603050405020304" pitchFamily="18" charset="0"/>
                <a:cs typeface="Times New Roman" panose="02020603050405020304" pitchFamily="18" charset="0"/>
              </a:rPr>
              <a:t>У </a:t>
            </a:r>
            <a:r>
              <a:rPr lang="ru-RU" sz="3600" dirty="0" err="1">
                <a:latin typeface="Times New Roman" panose="02020603050405020304" pitchFamily="18" charset="0"/>
                <a:cs typeface="Times New Roman" panose="02020603050405020304" pitchFamily="18" charset="0"/>
              </a:rPr>
              <a:t>наступі</a:t>
            </a:r>
            <a:endParaRPr lang="uk-UA" sz="3600" dirty="0"/>
          </a:p>
        </p:txBody>
      </p:sp>
      <p:sp>
        <p:nvSpPr>
          <p:cNvPr id="3" name="Місце для вмісту 2">
            <a:extLst>
              <a:ext uri="{FF2B5EF4-FFF2-40B4-BE49-F238E27FC236}">
                <a16:creationId xmlns:a16="http://schemas.microsoft.com/office/drawing/2014/main" id="{CB162832-249D-4B72-B910-2EA290AA8DC5}"/>
              </a:ext>
            </a:extLst>
          </p:cNvPr>
          <p:cNvSpPr>
            <a:spLocks noGrp="1"/>
          </p:cNvSpPr>
          <p:nvPr>
            <p:ph idx="1"/>
          </p:nvPr>
        </p:nvSpPr>
        <p:spPr>
          <a:xfrm>
            <a:off x="38352" y="1188720"/>
            <a:ext cx="12115296" cy="5669280"/>
          </a:xfrm>
        </p:spPr>
        <p:txBody>
          <a:bodyPr>
            <a:normAutofit/>
          </a:bodyPr>
          <a:lstStyle/>
          <a:p>
            <a:pPr marL="0" indent="0">
              <a:lnSpc>
                <a:spcPct val="107000"/>
              </a:lnSpc>
              <a:spcAft>
                <a:spcPts val="800"/>
              </a:spcAft>
              <a:buNone/>
            </a:pPr>
            <a:r>
              <a:rPr lang="uk-UA"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Розглянемо дії бойової групи при штурмі опорного пункту противника.</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Штурм опорного пункту противника здійснюється злагодженими  діями штурмової групи та групи підтримки. </a:t>
            </a:r>
          </a:p>
          <a:p>
            <a:pPr>
              <a:lnSpc>
                <a:spcPct val="107000"/>
              </a:lnSpc>
              <a:spcAft>
                <a:spcPts val="800"/>
              </a:spcAft>
            </a:pP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Група підтримки повинна вогнем забезпечити переміщення штурмової групи до траншеї противника та руху по траншеї.  </a:t>
            </a:r>
          </a:p>
          <a:p>
            <a:r>
              <a:rPr lang="uk-UA"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взаємодії з цими групами діють групи:                                                                         </a:t>
            </a:r>
            <a:r>
              <a:rPr lang="uk-UA"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БпЛА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управління</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забезпечення</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резерва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 інші.</a:t>
            </a:r>
            <a:endParaRPr lang="uk-UA" sz="24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25EB46D1-7070-4E54-A170-DF76D789497D}"/>
              </a:ext>
            </a:extLst>
          </p:cNvPr>
          <p:cNvPicPr>
            <a:picLocks noChangeAspect="1"/>
          </p:cNvPicPr>
          <p:nvPr/>
        </p:nvPicPr>
        <p:blipFill>
          <a:blip r:embed="rId2"/>
          <a:stretch>
            <a:fillRect/>
          </a:stretch>
        </p:blipFill>
        <p:spPr>
          <a:xfrm>
            <a:off x="7084381" y="3498926"/>
            <a:ext cx="4808083" cy="3359073"/>
          </a:xfrm>
          <a:prstGeom prst="rect">
            <a:avLst/>
          </a:prstGeom>
        </p:spPr>
      </p:pic>
    </p:spTree>
    <p:extLst>
      <p:ext uri="{BB962C8B-B14F-4D97-AF65-F5344CB8AC3E}">
        <p14:creationId xmlns:p14="http://schemas.microsoft.com/office/powerpoint/2010/main" val="2302489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732ED4-08D4-423C-8B48-F70B69F695A3}"/>
              </a:ext>
            </a:extLst>
          </p:cNvPr>
          <p:cNvSpPr txBox="1"/>
          <p:nvPr/>
        </p:nvSpPr>
        <p:spPr>
          <a:xfrm>
            <a:off x="417250" y="382011"/>
            <a:ext cx="11301273" cy="3142423"/>
          </a:xfrm>
          <a:prstGeom prst="rect">
            <a:avLst/>
          </a:prstGeom>
          <a:noFill/>
        </p:spPr>
        <p:txBody>
          <a:bodyPr wrap="square">
            <a:spAutoFit/>
          </a:bodyPr>
          <a:lstStyle/>
          <a:p>
            <a:r>
              <a:rPr lang="ru-UA" sz="4800" dirty="0">
                <a:latin typeface="Times New Roman" panose="02020603050405020304" pitchFamily="18" charset="0"/>
                <a:cs typeface="Times New Roman" panose="02020603050405020304" pitchFamily="18" charset="0"/>
              </a:rPr>
              <a:t>Успіх повною мірою залежить від</a:t>
            </a:r>
            <a:r>
              <a:rPr lang="uk-UA" sz="4800" dirty="0">
                <a:latin typeface="Times New Roman" panose="02020603050405020304" pitchFamily="18" charset="0"/>
                <a:cs typeface="Times New Roman" panose="02020603050405020304" pitchFamily="18" charset="0"/>
              </a:rPr>
              <a:t>:</a:t>
            </a:r>
            <a:r>
              <a:rPr lang="ru-UA" sz="4800" dirty="0">
                <a:latin typeface="Times New Roman" panose="02020603050405020304" pitchFamily="18" charset="0"/>
                <a:cs typeface="Times New Roman" panose="02020603050405020304" pitchFamily="18" charset="0"/>
              </a:rPr>
              <a:t> злагодженості підрозділу, </a:t>
            </a:r>
            <a:endParaRPr lang="uk-UA" sz="4800" dirty="0">
              <a:latin typeface="Times New Roman" panose="02020603050405020304" pitchFamily="18" charset="0"/>
              <a:cs typeface="Times New Roman" panose="02020603050405020304" pitchFamily="18" charset="0"/>
            </a:endParaRPr>
          </a:p>
          <a:p>
            <a:r>
              <a:rPr lang="ru-UA" sz="4800" dirty="0">
                <a:latin typeface="Times New Roman" panose="02020603050405020304" pitchFamily="18" charset="0"/>
                <a:cs typeface="Times New Roman" panose="02020603050405020304" pitchFamily="18" charset="0"/>
              </a:rPr>
              <a:t>рішучості штурмової групи, </a:t>
            </a:r>
            <a:endParaRPr lang="uk-UA" sz="4800" dirty="0">
              <a:latin typeface="Times New Roman" panose="02020603050405020304" pitchFamily="18" charset="0"/>
              <a:cs typeface="Times New Roman" panose="02020603050405020304" pitchFamily="18" charset="0"/>
            </a:endParaRPr>
          </a:p>
          <a:p>
            <a:r>
              <a:rPr lang="ru-UA" sz="4800" dirty="0">
                <a:latin typeface="Times New Roman" panose="02020603050405020304" pitchFamily="18" charset="0"/>
                <a:cs typeface="Times New Roman" panose="02020603050405020304" pitchFamily="18" charset="0"/>
              </a:rPr>
              <a:t>вміння вести</a:t>
            </a:r>
            <a:r>
              <a:rPr lang="uk-UA" sz="4800" dirty="0">
                <a:latin typeface="Times New Roman" panose="02020603050405020304" pitchFamily="18" charset="0"/>
                <a:cs typeface="Times New Roman" panose="02020603050405020304" pitchFamily="18" charset="0"/>
              </a:rPr>
              <a:t>  </a:t>
            </a:r>
            <a:r>
              <a:rPr lang="ru-UA" sz="4800" dirty="0">
                <a:latin typeface="Times New Roman" panose="02020603050405020304" pitchFamily="18" charset="0"/>
                <a:cs typeface="Times New Roman" panose="02020603050405020304" pitchFamily="18" charset="0"/>
              </a:rPr>
              <a:t>ближній бій.</a:t>
            </a:r>
          </a:p>
        </p:txBody>
      </p:sp>
      <p:pic>
        <p:nvPicPr>
          <p:cNvPr id="4" name="Рисунок 3">
            <a:extLst>
              <a:ext uri="{FF2B5EF4-FFF2-40B4-BE49-F238E27FC236}">
                <a16:creationId xmlns:a16="http://schemas.microsoft.com/office/drawing/2014/main" id="{A7565408-DD35-4B86-88BC-A80D8F74F6DE}"/>
              </a:ext>
            </a:extLst>
          </p:cNvPr>
          <p:cNvPicPr>
            <a:picLocks noChangeAspect="1"/>
          </p:cNvPicPr>
          <p:nvPr/>
        </p:nvPicPr>
        <p:blipFill>
          <a:blip r:embed="rId2"/>
          <a:stretch>
            <a:fillRect/>
          </a:stretch>
        </p:blipFill>
        <p:spPr>
          <a:xfrm>
            <a:off x="6264767" y="3524434"/>
            <a:ext cx="5578257" cy="3046378"/>
          </a:xfrm>
          <a:prstGeom prst="rect">
            <a:avLst/>
          </a:prstGeom>
        </p:spPr>
      </p:pic>
    </p:spTree>
    <p:extLst>
      <p:ext uri="{BB962C8B-B14F-4D97-AF65-F5344CB8AC3E}">
        <p14:creationId xmlns:p14="http://schemas.microsoft.com/office/powerpoint/2010/main" val="2562344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DB5225-E9EB-4F8E-A721-97E15CB2C4E1}"/>
              </a:ext>
            </a:extLst>
          </p:cNvPr>
          <p:cNvSpPr txBox="1"/>
          <p:nvPr/>
        </p:nvSpPr>
        <p:spPr>
          <a:xfrm>
            <a:off x="1688123" y="1969477"/>
            <a:ext cx="8565662" cy="2332690"/>
          </a:xfrm>
          <a:prstGeom prst="rect">
            <a:avLst/>
          </a:prstGeom>
          <a:noFill/>
        </p:spPr>
        <p:txBody>
          <a:bodyPr wrap="square">
            <a:spAutoFit/>
          </a:bodyPr>
          <a:lstStyle/>
          <a:p>
            <a:pPr>
              <a:lnSpc>
                <a:spcPct val="107000"/>
              </a:lnSpc>
              <a:spcAft>
                <a:spcPts val="800"/>
              </a:spcAft>
            </a:pPr>
            <a:r>
              <a:rPr lang="uk-UA" sz="4400" dirty="0">
                <a:effectLst/>
                <a:latin typeface="Times New Roman" panose="02020603050405020304" pitchFamily="18" charset="0"/>
                <a:ea typeface="Calibri" panose="020F0502020204030204" pitchFamily="34" charset="0"/>
                <a:cs typeface="Times New Roman" panose="02020603050405020304" pitchFamily="18" charset="0"/>
              </a:rPr>
              <a:t>Підготував вчитель предмету  		 				«Захист України»  </a:t>
            </a:r>
          </a:p>
          <a:p>
            <a:pPr>
              <a:lnSpc>
                <a:spcPct val="107000"/>
              </a:lnSpc>
              <a:spcAft>
                <a:spcPts val="800"/>
              </a:spcAft>
            </a:pPr>
            <a:r>
              <a:rPr lang="uk-UA" sz="4400" dirty="0" err="1">
                <a:effectLst/>
                <a:latin typeface="Times New Roman" panose="02020603050405020304" pitchFamily="18" charset="0"/>
                <a:ea typeface="Calibri" panose="020F0502020204030204" pitchFamily="34" charset="0"/>
                <a:cs typeface="Times New Roman" panose="02020603050405020304" pitchFamily="18" charset="0"/>
              </a:rPr>
              <a:t>Кирсенко</a:t>
            </a:r>
            <a:r>
              <a:rPr lang="uk-UA" sz="4400" dirty="0">
                <a:effectLst/>
                <a:latin typeface="Times New Roman" panose="02020603050405020304" pitchFamily="18" charset="0"/>
                <a:ea typeface="Calibri" panose="020F0502020204030204" pitchFamily="34" charset="0"/>
                <a:cs typeface="Times New Roman" panose="02020603050405020304" pitchFamily="18" charset="0"/>
              </a:rPr>
              <a:t> Леонід Васильович</a:t>
            </a:r>
            <a:endParaRPr lang="uk-UA"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5511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392D3D-7B46-4257-81FE-5220DEC1F658}"/>
              </a:ext>
            </a:extLst>
          </p:cNvPr>
          <p:cNvSpPr txBox="1"/>
          <p:nvPr/>
        </p:nvSpPr>
        <p:spPr>
          <a:xfrm>
            <a:off x="0" y="-31262"/>
            <a:ext cx="12191999" cy="706540"/>
          </a:xfrm>
          <a:prstGeom prst="rect">
            <a:avLst/>
          </a:prstGeom>
          <a:noFill/>
        </p:spPr>
        <p:txBody>
          <a:bodyPr wrap="square">
            <a:spAutoFit/>
          </a:bodyPr>
          <a:lstStyle/>
          <a:p>
            <a:pPr>
              <a:lnSpc>
                <a:spcPct val="107000"/>
              </a:lnSpc>
              <a:spcAft>
                <a:spcPts val="800"/>
              </a:spcAft>
            </a:pPr>
            <a:r>
              <a:rPr lang="uk-UA"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4000" dirty="0">
                <a:effectLst/>
                <a:latin typeface="Times New Roman" panose="02020603050405020304" pitchFamily="18" charset="0"/>
                <a:ea typeface="Calibri" panose="020F0502020204030204" pitchFamily="34" charset="0"/>
                <a:cs typeface="Times New Roman" panose="02020603050405020304" pitchFamily="18" charset="0"/>
              </a:rPr>
              <a:t>Використані матеріали </a:t>
            </a:r>
          </a:p>
        </p:txBody>
      </p:sp>
      <p:sp>
        <p:nvSpPr>
          <p:cNvPr id="5" name="TextBox 4">
            <a:extLst>
              <a:ext uri="{FF2B5EF4-FFF2-40B4-BE49-F238E27FC236}">
                <a16:creationId xmlns:a16="http://schemas.microsoft.com/office/drawing/2014/main" id="{AB39D494-8AFB-4EB0-A837-E55A2FDCF59E}"/>
              </a:ext>
            </a:extLst>
          </p:cNvPr>
          <p:cNvSpPr txBox="1"/>
          <p:nvPr/>
        </p:nvSpPr>
        <p:spPr>
          <a:xfrm>
            <a:off x="54708" y="1367693"/>
            <a:ext cx="12137292" cy="2026645"/>
          </a:xfrm>
          <a:prstGeom prst="rect">
            <a:avLst/>
          </a:prstGeom>
          <a:noFill/>
        </p:spPr>
        <p:txBody>
          <a:bodyPr wrap="square">
            <a:spAutoFit/>
          </a:bodyPr>
          <a:lstStyle/>
          <a:p>
            <a:pPr>
              <a:lnSpc>
                <a:spcPct val="107000"/>
              </a:lnSpc>
              <a:spcAft>
                <a:spcPts val="800"/>
              </a:spcAft>
            </a:pPr>
            <a:r>
              <a:rPr lang="uk-UA" sz="2800" dirty="0">
                <a:effectLst/>
                <a:latin typeface="Times New Roman" panose="02020603050405020304" pitchFamily="18" charset="0"/>
                <a:ea typeface="Calibri" panose="020F0502020204030204" pitchFamily="34" charset="0"/>
                <a:cs typeface="Times New Roman" panose="02020603050405020304" pitchFamily="18" charset="0"/>
              </a:rPr>
              <a:t>Інтернет-ресурс:</a:t>
            </a:r>
          </a:p>
          <a:p>
            <a:pPr>
              <a:lnSpc>
                <a:spcPct val="107000"/>
              </a:lnSpc>
              <a:spcAft>
                <a:spcPts val="800"/>
              </a:spcAft>
            </a:pPr>
            <a:r>
              <a:rPr lang="uk-UA" sz="18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https://armyinform.com.ua/2023/03/24/ukrayinsku-metodyku-shturmu-ta-zachystky-okopiv-berut-na-ozbroyennya-navit-inozemni-partnery/</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uk-UA" sz="1800" u="sng"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https://malva.tv/20240529/taktyka-malyx-hrup-zachystka-okopiv/</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https://mvs.gov.ua/news/brigada-spartan-vidpracyovuje-sturm-okopiv-ta-znishhennia-v-nix-okupantiv-video</a:t>
            </a:r>
          </a:p>
        </p:txBody>
      </p:sp>
    </p:spTree>
    <p:extLst>
      <p:ext uri="{BB962C8B-B14F-4D97-AF65-F5344CB8AC3E}">
        <p14:creationId xmlns:p14="http://schemas.microsoft.com/office/powerpoint/2010/main" val="4256311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DF8F93-D139-4FD7-B0E5-6EC5BD4FDAD9}"/>
              </a:ext>
            </a:extLst>
          </p:cNvPr>
          <p:cNvSpPr>
            <a:spLocks noGrp="1"/>
          </p:cNvSpPr>
          <p:nvPr>
            <p:ph type="title"/>
          </p:nvPr>
        </p:nvSpPr>
        <p:spPr>
          <a:xfrm>
            <a:off x="772357" y="0"/>
            <a:ext cx="9188507" cy="941033"/>
          </a:xfrm>
        </p:spPr>
        <p:txBody>
          <a:bodyPr>
            <a:normAutofit/>
          </a:bodyPr>
          <a:lstStyle/>
          <a:p>
            <a:r>
              <a:rPr lang="ru-RU" sz="3600" dirty="0">
                <a:latin typeface="Times New Roman" panose="02020603050405020304" pitchFamily="18" charset="0"/>
                <a:cs typeface="Times New Roman" panose="02020603050405020304" pitchFamily="18" charset="0"/>
              </a:rPr>
              <a:t>При </a:t>
            </a:r>
            <a:r>
              <a:rPr lang="ru-RU" sz="3600" dirty="0" err="1">
                <a:latin typeface="Times New Roman" panose="02020603050405020304" pitchFamily="18" charset="0"/>
                <a:cs typeface="Times New Roman" panose="02020603050405020304" pitchFamily="18" charset="0"/>
              </a:rPr>
              <a:t>веденні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бойових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дій</a:t>
            </a:r>
            <a:endParaRPr lang="uk-UA" sz="3600"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FE9F101D-708F-49FB-915E-F0156FF979D7}"/>
              </a:ext>
            </a:extLst>
          </p:cNvPr>
          <p:cNvSpPr>
            <a:spLocks noGrp="1"/>
          </p:cNvSpPr>
          <p:nvPr>
            <p:ph idx="1"/>
          </p:nvPr>
        </p:nvSpPr>
        <p:spPr>
          <a:xfrm>
            <a:off x="0" y="941033"/>
            <a:ext cx="12192000" cy="5916967"/>
          </a:xfrm>
        </p:spPr>
        <p:txBody>
          <a:bodyPr/>
          <a:lstStyle/>
          <a:p>
            <a:pPr marL="0" indent="0">
              <a:buNone/>
            </a:pPr>
            <a:r>
              <a:rPr lang="uk-UA" sz="2400" dirty="0">
                <a:latin typeface="Times New Roman" panose="02020603050405020304" pitchFamily="18" charset="0"/>
                <a:cs typeface="Times New Roman" panose="02020603050405020304" pitchFamily="18" charset="0"/>
              </a:rPr>
              <a:t>К</a:t>
            </a:r>
            <a:r>
              <a:rPr lang="ru-RU" sz="2400" dirty="0" err="1">
                <a:latin typeface="Times New Roman" panose="02020603050405020304" pitchFamily="18" charset="0"/>
                <a:cs typeface="Times New Roman" panose="02020603050405020304" pitchFamily="18" charset="0"/>
              </a:rPr>
              <a:t>ожен</a:t>
            </a:r>
            <a:r>
              <a:rPr lang="ru-RU" sz="2400" dirty="0">
                <a:latin typeface="Times New Roman" panose="02020603050405020304" pitchFamily="18" charset="0"/>
                <a:cs typeface="Times New Roman" panose="02020603050405020304" pitchFamily="18" charset="0"/>
              </a:rPr>
              <a:t> солдат повинен </a:t>
            </a:r>
            <a:r>
              <a:rPr lang="ru-RU" sz="2400" dirty="0" err="1">
                <a:latin typeface="Times New Roman" panose="02020603050405020304" pitchFamily="18" charset="0"/>
                <a:cs typeface="Times New Roman" panose="02020603050405020304" pitchFamily="18" charset="0"/>
              </a:rPr>
              <a:t>дотримуватись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принципу“Вогонь</a:t>
            </a:r>
            <a:r>
              <a:rPr lang="ru-RU" sz="2400" dirty="0">
                <a:latin typeface="Times New Roman" panose="02020603050405020304" pitchFamily="18" charset="0"/>
                <a:cs typeface="Times New Roman" panose="02020603050405020304" pitchFamily="18" charset="0"/>
              </a:rPr>
              <a:t> і рух” </a:t>
            </a:r>
            <a:r>
              <a:rPr lang="ru-RU" sz="2400" dirty="0" err="1">
                <a:latin typeface="Times New Roman" panose="02020603050405020304" pitchFamily="18" charset="0"/>
                <a:cs typeface="Times New Roman" panose="02020603050405020304" pitchFamily="18" charset="0"/>
              </a:rPr>
              <a:t>щоб</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вижити</a:t>
            </a:r>
            <a:r>
              <a:rPr lang="ru-RU" sz="2400" dirty="0">
                <a:latin typeface="Times New Roman" panose="02020603050405020304" pitchFamily="18" charset="0"/>
                <a:cs typeface="Times New Roman" panose="02020603050405020304" pitchFamily="18" charset="0"/>
              </a:rPr>
              <a:t>. Принцип </a:t>
            </a:r>
            <a:r>
              <a:rPr lang="ru-RU" sz="2400" dirty="0" err="1">
                <a:latin typeface="Times New Roman" panose="02020603050405020304" pitchFamily="18" charset="0"/>
                <a:cs typeface="Times New Roman" panose="02020603050405020304" pitchFamily="18" charset="0"/>
              </a:rPr>
              <a:t>полягає</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одночасному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пересуванні</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веденні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вогню</a:t>
            </a:r>
            <a:r>
              <a:rPr lang="ru-RU" sz="2400" dirty="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Виживання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залежить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уміння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влучно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стріляти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швидко</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чітко</a:t>
            </a:r>
            <a:r>
              <a:rPr lang="en-US"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змінювати</a:t>
            </a:r>
            <a:r>
              <a:rPr lang="ru-RU" sz="2400" dirty="0">
                <a:latin typeface="Times New Roman" panose="02020603050405020304" pitchFamily="18" charset="0"/>
                <a:cs typeface="Times New Roman" panose="02020603050405020304" pitchFamily="18" charset="0"/>
              </a:rPr>
              <a:t> магазин, </a:t>
            </a:r>
            <a:r>
              <a:rPr lang="ru-RU" sz="2400" dirty="0" err="1">
                <a:latin typeface="Times New Roman" panose="02020603050405020304" pitchFamily="18" charset="0"/>
                <a:cs typeface="Times New Roman" panose="02020603050405020304" pitchFamily="18" charset="0"/>
              </a:rPr>
              <a:t>усувати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затримки</a:t>
            </a:r>
            <a:r>
              <a:rPr lang="ru-RU" sz="2400" dirty="0">
                <a:latin typeface="Times New Roman" panose="02020603050405020304" pitchFamily="18" charset="0"/>
                <a:cs typeface="Times New Roman" panose="02020603050405020304" pitchFamily="18" charset="0"/>
              </a:rPr>
              <a:t> при </a:t>
            </a:r>
            <a:r>
              <a:rPr lang="ru-RU" sz="2400" dirty="0" err="1">
                <a:latin typeface="Times New Roman" panose="02020603050405020304" pitchFamily="18" charset="0"/>
                <a:cs typeface="Times New Roman" panose="02020603050405020304" pitchFamily="18" charset="0"/>
              </a:rPr>
              <a:t>стрільбі</a:t>
            </a:r>
            <a:r>
              <a:rPr lang="ru-RU" sz="2400" dirty="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Правильне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поєднання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вогню</a:t>
            </a:r>
            <a:r>
              <a:rPr lang="ru-RU" sz="2400" dirty="0">
                <a:latin typeface="Times New Roman" panose="02020603050405020304" pitchFamily="18" charset="0"/>
                <a:cs typeface="Times New Roman" panose="02020603050405020304" pitchFamily="18" charset="0"/>
              </a:rPr>
              <a:t> і маневру </a:t>
            </a:r>
            <a:r>
              <a:rPr lang="ru-RU" sz="2400" dirty="0" err="1">
                <a:latin typeface="Times New Roman" panose="02020603050405020304" pitchFamily="18" charset="0"/>
                <a:cs typeface="Times New Roman" panose="02020603050405020304" pitchFamily="18" charset="0"/>
              </a:rPr>
              <a:t>дозволяє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солдатові</a:t>
            </a:r>
            <a:r>
              <a:rPr lang="ru-RU" sz="2400" dirty="0">
                <a:latin typeface="Times New Roman" panose="02020603050405020304" pitchFamily="18" charset="0"/>
                <a:cs typeface="Times New Roman" panose="02020603050405020304" pitchFamily="18" charset="0"/>
              </a:rPr>
              <a:t>: </a:t>
            </a:r>
          </a:p>
          <a:p>
            <a:pPr marL="0" indent="0">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зближуватися</a:t>
            </a:r>
            <a:r>
              <a:rPr lang="ru-RU" sz="2400" dirty="0">
                <a:latin typeface="Times New Roman" panose="02020603050405020304" pitchFamily="18" charset="0"/>
                <a:cs typeface="Times New Roman" panose="02020603050405020304" pitchFamily="18" charset="0"/>
              </a:rPr>
              <a:t> з противником. </a:t>
            </a:r>
            <a:r>
              <a:rPr lang="ru-RU" sz="2400" dirty="0" err="1">
                <a:latin typeface="Times New Roman" panose="02020603050405020304" pitchFamily="18" charset="0"/>
                <a:cs typeface="Times New Roman" panose="02020603050405020304" pitchFamily="18" charset="0"/>
              </a:rPr>
              <a:t>Якщо</a:t>
            </a:r>
            <a:r>
              <a:rPr lang="ru-RU" sz="2400" dirty="0">
                <a:latin typeface="Times New Roman" panose="02020603050405020304" pitchFamily="18" charset="0"/>
                <a:cs typeface="Times New Roman" panose="02020603050405020304" pitchFamily="18" charset="0"/>
              </a:rPr>
              <a:t> солдату </a:t>
            </a:r>
            <a:r>
              <a:rPr lang="ru-RU" sz="2400" dirty="0" err="1">
                <a:latin typeface="Times New Roman" panose="02020603050405020304" pitchFamily="18" charset="0"/>
                <a:cs typeface="Times New Roman" panose="02020603050405020304" pitchFamily="18" charset="0"/>
              </a:rPr>
              <a:t>загрожує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небезпека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він</a:t>
            </a:r>
            <a:r>
              <a:rPr lang="ru-RU" sz="2400" dirty="0">
                <a:latin typeface="Times New Roman" panose="02020603050405020304" pitchFamily="18" charset="0"/>
                <a:cs typeface="Times New Roman" panose="02020603050405020304" pitchFamily="18" charset="0"/>
              </a:rPr>
              <a:t>, у свою </a:t>
            </a:r>
            <a:r>
              <a:rPr lang="ru-RU" sz="2400" dirty="0" err="1">
                <a:latin typeface="Times New Roman" panose="02020603050405020304" pitchFamily="18" charset="0"/>
                <a:cs typeface="Times New Roman" panose="02020603050405020304" pitchFamily="18" charset="0"/>
              </a:rPr>
              <a:t>чергу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діятимете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агресивно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щоб</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захистити</a:t>
            </a:r>
            <a:r>
              <a:rPr lang="ru-RU" sz="2400" dirty="0">
                <a:latin typeface="Times New Roman" panose="02020603050405020304" pitchFamily="18" charset="0"/>
                <a:cs typeface="Times New Roman" panose="02020603050405020304" pitchFamily="18" charset="0"/>
              </a:rPr>
              <a:t> себе;</a:t>
            </a:r>
          </a:p>
          <a:p>
            <a:pPr marL="0" indent="0">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розвиває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наступальний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порив</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сприяє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підвищенню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ефективності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підрозділу</a:t>
            </a:r>
            <a:r>
              <a:rPr lang="ru-RU" sz="2400" dirty="0">
                <a:latin typeface="Times New Roman" panose="02020603050405020304" pitchFamily="18" charset="0"/>
                <a:cs typeface="Times New Roman" panose="02020603050405020304" pitchFamily="18" charset="0"/>
              </a:rPr>
              <a:t>.  </a:t>
            </a:r>
          </a:p>
          <a:p>
            <a:endParaRPr lang="uk-UA" dirty="0"/>
          </a:p>
        </p:txBody>
      </p:sp>
      <p:pic>
        <p:nvPicPr>
          <p:cNvPr id="5" name="Рисунок 4">
            <a:extLst>
              <a:ext uri="{FF2B5EF4-FFF2-40B4-BE49-F238E27FC236}">
                <a16:creationId xmlns:a16="http://schemas.microsoft.com/office/drawing/2014/main" id="{788CC979-C20B-4A46-B223-739F160A3A46}"/>
              </a:ext>
            </a:extLst>
          </p:cNvPr>
          <p:cNvPicPr>
            <a:picLocks noChangeAspect="1"/>
          </p:cNvPicPr>
          <p:nvPr/>
        </p:nvPicPr>
        <p:blipFill>
          <a:blip r:embed="rId2"/>
          <a:stretch>
            <a:fillRect/>
          </a:stretch>
        </p:blipFill>
        <p:spPr>
          <a:xfrm>
            <a:off x="772357" y="4909351"/>
            <a:ext cx="3622090" cy="1948649"/>
          </a:xfrm>
          <a:prstGeom prst="rect">
            <a:avLst/>
          </a:prstGeom>
        </p:spPr>
      </p:pic>
      <p:pic>
        <p:nvPicPr>
          <p:cNvPr id="7" name="Рисунок 6">
            <a:extLst>
              <a:ext uri="{FF2B5EF4-FFF2-40B4-BE49-F238E27FC236}">
                <a16:creationId xmlns:a16="http://schemas.microsoft.com/office/drawing/2014/main" id="{F1B3E720-E632-499A-A8D9-E56D928578C8}"/>
              </a:ext>
            </a:extLst>
          </p:cNvPr>
          <p:cNvPicPr>
            <a:picLocks noChangeAspect="1"/>
          </p:cNvPicPr>
          <p:nvPr/>
        </p:nvPicPr>
        <p:blipFill>
          <a:blip r:embed="rId3"/>
          <a:stretch>
            <a:fillRect/>
          </a:stretch>
        </p:blipFill>
        <p:spPr>
          <a:xfrm>
            <a:off x="6755907" y="3675766"/>
            <a:ext cx="5144212" cy="3182234"/>
          </a:xfrm>
          <a:prstGeom prst="rect">
            <a:avLst/>
          </a:prstGeom>
        </p:spPr>
      </p:pic>
    </p:spTree>
    <p:extLst>
      <p:ext uri="{BB962C8B-B14F-4D97-AF65-F5344CB8AC3E}">
        <p14:creationId xmlns:p14="http://schemas.microsoft.com/office/powerpoint/2010/main" val="2956340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CE3A94-36D5-4D5A-9C3B-F64BB3F0A5C5}"/>
              </a:ext>
            </a:extLst>
          </p:cNvPr>
          <p:cNvSpPr>
            <a:spLocks noGrp="1"/>
          </p:cNvSpPr>
          <p:nvPr>
            <p:ph type="title"/>
          </p:nvPr>
        </p:nvSpPr>
        <p:spPr>
          <a:xfrm>
            <a:off x="1182179" y="0"/>
            <a:ext cx="7729728" cy="1188720"/>
          </a:xfrm>
        </p:spPr>
        <p:txBody>
          <a:bodyPr>
            <a:normAutofit/>
          </a:bodyPr>
          <a:lstStyle/>
          <a:p>
            <a:r>
              <a:rPr lang="ru-RU" sz="3200" dirty="0">
                <a:latin typeface="Times New Roman" panose="02020603050405020304" pitchFamily="18" charset="0"/>
                <a:cs typeface="Times New Roman" panose="02020603050405020304" pitchFamily="18" charset="0"/>
              </a:rPr>
              <a:t>При </a:t>
            </a:r>
            <a:r>
              <a:rPr lang="ru-RU" sz="3200" dirty="0" err="1">
                <a:latin typeface="Times New Roman" panose="02020603050405020304" pitchFamily="18" charset="0"/>
                <a:cs typeface="Times New Roman" panose="02020603050405020304" pitchFamily="18" charset="0"/>
              </a:rPr>
              <a:t>веденні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бойових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дій</a:t>
            </a:r>
            <a:endParaRPr lang="ru-UA" sz="32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FC8503E0-6152-4797-927C-9641504E84B4}"/>
              </a:ext>
            </a:extLst>
          </p:cNvPr>
          <p:cNvSpPr>
            <a:spLocks noGrp="1"/>
          </p:cNvSpPr>
          <p:nvPr>
            <p:ph idx="1"/>
          </p:nvPr>
        </p:nvSpPr>
        <p:spPr>
          <a:xfrm>
            <a:off x="1" y="1224579"/>
            <a:ext cx="7377344" cy="5633421"/>
          </a:xfrm>
        </p:spPr>
        <p:txBody>
          <a:bodyPr>
            <a:normAutofit/>
          </a:bodyPr>
          <a:lstStyle/>
          <a:p>
            <a:pPr marL="0" indent="0">
              <a:buNone/>
            </a:pPr>
            <a:r>
              <a:rPr lang="ru-RU" sz="2800" dirty="0">
                <a:latin typeface="Times New Roman" panose="02020603050405020304" pitchFamily="18" charset="0"/>
                <a:cs typeface="Times New Roman" panose="02020603050405020304" pitchFamily="18" charset="0"/>
              </a:rPr>
              <a:t>При </a:t>
            </a:r>
            <a:r>
              <a:rPr lang="ru-RU" sz="2800" dirty="0" err="1">
                <a:latin typeface="Times New Roman" panose="02020603050405020304" pitchFamily="18" charset="0"/>
                <a:cs typeface="Times New Roman" panose="02020603050405020304" pitchFamily="18" charset="0"/>
              </a:rPr>
              <a:t>опануванні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навички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ведення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вогню</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пересування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підрозділ</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стає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дуже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ефективним</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злагодженим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механізмом</a:t>
            </a:r>
            <a:r>
              <a:rPr lang="ru-RU" sz="2800" dirty="0">
                <a:latin typeface="Times New Roman" panose="02020603050405020304" pitchFamily="18" charset="0"/>
                <a:cs typeface="Times New Roman" panose="02020603050405020304" pitchFamily="18" charset="0"/>
              </a:rPr>
              <a:t>.</a:t>
            </a:r>
          </a:p>
          <a:p>
            <a:pPr marL="0" indent="0">
              <a:buNone/>
            </a:pPr>
            <a:r>
              <a:rPr lang="ru-RU" sz="2800" dirty="0" err="1">
                <a:latin typeface="Times New Roman" panose="02020603050405020304" pitchFamily="18" charset="0"/>
                <a:cs typeface="Times New Roman" panose="02020603050405020304" pitchFamily="18" charset="0"/>
              </a:rPr>
              <a:t>Напрямок</a:t>
            </a:r>
            <a:r>
              <a:rPr lang="ru-RU" sz="2800" dirty="0">
                <a:latin typeface="Times New Roman" panose="02020603050405020304" pitchFamily="18" charset="0"/>
                <a:cs typeface="Times New Roman" panose="02020603050405020304" pitchFamily="18" charset="0"/>
              </a:rPr>
              <a:t> атаки повинен </a:t>
            </a:r>
            <a:r>
              <a:rPr lang="ru-RU" sz="2800" dirty="0" err="1">
                <a:latin typeface="Times New Roman" panose="02020603050405020304" pitchFamily="18" charset="0"/>
                <a:cs typeface="Times New Roman" panose="02020603050405020304" pitchFamily="18" charset="0"/>
              </a:rPr>
              <a:t>складати</a:t>
            </a:r>
            <a:r>
              <a:rPr lang="ru-RU" sz="2800" dirty="0">
                <a:latin typeface="Times New Roman" panose="02020603050405020304" pitchFamily="18" charset="0"/>
                <a:cs typeface="Times New Roman" panose="02020603050405020304" pitchFamily="18" charset="0"/>
              </a:rPr>
              <a:t> кут, </a:t>
            </a:r>
            <a:r>
              <a:rPr lang="ru-RU" sz="2800" dirty="0" err="1">
                <a:latin typeface="Times New Roman" panose="02020603050405020304" pitchFamily="18" charset="0"/>
                <a:cs typeface="Times New Roman" panose="02020603050405020304" pitchFamily="18" charset="0"/>
              </a:rPr>
              <a:t>близький</a:t>
            </a:r>
            <a:r>
              <a:rPr lang="ru-RU" sz="2800" dirty="0">
                <a:latin typeface="Times New Roman" panose="02020603050405020304" pitchFamily="18" charset="0"/>
                <a:cs typeface="Times New Roman" panose="02020603050405020304" pitchFamily="18" charset="0"/>
              </a:rPr>
              <a:t> 90° (до </a:t>
            </a:r>
            <a:r>
              <a:rPr lang="ru-RU" sz="2800" dirty="0" err="1">
                <a:latin typeface="Times New Roman" panose="02020603050405020304" pitchFamily="18" charset="0"/>
                <a:cs typeface="Times New Roman" panose="02020603050405020304" pitchFamily="18" charset="0"/>
              </a:rPr>
              <a:t>напрямку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вогню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групи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прикриття</a:t>
            </a:r>
            <a:r>
              <a:rPr lang="ru-RU" sz="2800" dirty="0">
                <a:latin typeface="Times New Roman" panose="02020603050405020304" pitchFamily="18" charset="0"/>
                <a:cs typeface="Times New Roman" panose="02020603050405020304" pitchFamily="18" charset="0"/>
              </a:rPr>
              <a:t>). </a:t>
            </a:r>
          </a:p>
          <a:p>
            <a:pPr marL="0" indent="0">
              <a:buNone/>
            </a:pPr>
            <a:endParaRPr lang="ru-RU" dirty="0"/>
          </a:p>
          <a:p>
            <a:pPr marL="0" indent="0">
              <a:buNone/>
            </a:pPr>
            <a:endParaRPr lang="ru-UA" dirty="0"/>
          </a:p>
        </p:txBody>
      </p:sp>
      <p:pic>
        <p:nvPicPr>
          <p:cNvPr id="7" name="Рисунок 6">
            <a:extLst>
              <a:ext uri="{FF2B5EF4-FFF2-40B4-BE49-F238E27FC236}">
                <a16:creationId xmlns:a16="http://schemas.microsoft.com/office/drawing/2014/main" id="{F3E62103-3B33-427F-8122-1333C3420AE1}"/>
              </a:ext>
            </a:extLst>
          </p:cNvPr>
          <p:cNvPicPr>
            <a:picLocks noChangeAspect="1"/>
          </p:cNvPicPr>
          <p:nvPr/>
        </p:nvPicPr>
        <p:blipFill rotWithShape="1">
          <a:blip r:embed="rId2"/>
          <a:srcRect l="-1288" t="28947" r="-429" b="607"/>
          <a:stretch/>
        </p:blipFill>
        <p:spPr>
          <a:xfrm>
            <a:off x="7208667" y="1953087"/>
            <a:ext cx="4939035" cy="3879542"/>
          </a:xfrm>
          <a:prstGeom prst="rect">
            <a:avLst/>
          </a:prstGeom>
        </p:spPr>
      </p:pic>
      <p:pic>
        <p:nvPicPr>
          <p:cNvPr id="5" name="Рисунок 4">
            <a:extLst>
              <a:ext uri="{FF2B5EF4-FFF2-40B4-BE49-F238E27FC236}">
                <a16:creationId xmlns:a16="http://schemas.microsoft.com/office/drawing/2014/main" id="{769EF5F2-2D69-4C61-9A78-12135275DD2F}"/>
              </a:ext>
            </a:extLst>
          </p:cNvPr>
          <p:cNvPicPr>
            <a:picLocks noChangeAspect="1"/>
          </p:cNvPicPr>
          <p:nvPr/>
        </p:nvPicPr>
        <p:blipFill>
          <a:blip r:embed="rId3"/>
          <a:stretch>
            <a:fillRect/>
          </a:stretch>
        </p:blipFill>
        <p:spPr>
          <a:xfrm>
            <a:off x="44298" y="4305671"/>
            <a:ext cx="4314545" cy="2476870"/>
          </a:xfrm>
          <a:prstGeom prst="rect">
            <a:avLst/>
          </a:prstGeom>
        </p:spPr>
      </p:pic>
    </p:spTree>
    <p:extLst>
      <p:ext uri="{BB962C8B-B14F-4D97-AF65-F5344CB8AC3E}">
        <p14:creationId xmlns:p14="http://schemas.microsoft.com/office/powerpoint/2010/main" val="2637829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FE5DF0-B3AA-4124-A129-EE512EF6911A}"/>
              </a:ext>
            </a:extLst>
          </p:cNvPr>
          <p:cNvSpPr>
            <a:spLocks noGrp="1"/>
          </p:cNvSpPr>
          <p:nvPr>
            <p:ph type="title"/>
          </p:nvPr>
        </p:nvSpPr>
        <p:spPr>
          <a:xfrm>
            <a:off x="825623" y="0"/>
            <a:ext cx="10422385" cy="1660124"/>
          </a:xfrm>
        </p:spPr>
        <p:txBody>
          <a:bodyPr>
            <a:normAutofit/>
          </a:bodyPr>
          <a:lstStyle/>
          <a:p>
            <a:r>
              <a:rPr lang="uk-UA" sz="6000" dirty="0">
                <a:latin typeface="Times New Roman" panose="02020603050405020304" pitchFamily="18" charset="0"/>
                <a:cs typeface="Times New Roman" panose="02020603050405020304" pitchFamily="18" charset="0"/>
              </a:rPr>
              <a:t>Помилки</a:t>
            </a:r>
            <a:endParaRPr lang="ru-UA" sz="60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44A5782-3B3C-47F0-9A94-8C51CFFB6F77}"/>
              </a:ext>
            </a:extLst>
          </p:cNvPr>
          <p:cNvSpPr>
            <a:spLocks noGrp="1"/>
          </p:cNvSpPr>
          <p:nvPr>
            <p:ph idx="1"/>
          </p:nvPr>
        </p:nvSpPr>
        <p:spPr>
          <a:xfrm>
            <a:off x="0" y="1793289"/>
            <a:ext cx="12192000" cy="5064711"/>
          </a:xfrm>
        </p:spPr>
        <p:txBody>
          <a:bodyPr/>
          <a:lstStyle/>
          <a:p>
            <a:pPr marL="0" indent="0">
              <a:buNone/>
            </a:pPr>
            <a:r>
              <a:rPr lang="ru-RU" dirty="0"/>
              <a:t>         </a:t>
            </a:r>
            <a:r>
              <a:rPr lang="ru-RU" sz="3600" dirty="0" err="1">
                <a:latin typeface="Times New Roman" panose="02020603050405020304" pitchFamily="18" charset="0"/>
                <a:cs typeface="Times New Roman" panose="02020603050405020304" pitchFamily="18" charset="0"/>
              </a:rPr>
              <a:t>Помилка</a:t>
            </a:r>
            <a:r>
              <a:rPr lang="ru-RU" sz="3600" dirty="0">
                <a:latin typeface="Times New Roman" panose="02020603050405020304" pitchFamily="18" charset="0"/>
                <a:cs typeface="Times New Roman" panose="02020603050405020304" pitchFamily="18" charset="0"/>
              </a:rPr>
              <a:t> при </a:t>
            </a:r>
            <a:r>
              <a:rPr lang="ru-RU" sz="3600" dirty="0" err="1">
                <a:latin typeface="Times New Roman" panose="02020603050405020304" pitchFamily="18" charset="0"/>
                <a:cs typeface="Times New Roman" panose="02020603050405020304" pitchFamily="18" charset="0"/>
              </a:rPr>
              <a:t>виборі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мінімального</a:t>
            </a:r>
            <a:r>
              <a:rPr lang="ru-RU" sz="3600" dirty="0">
                <a:latin typeface="Times New Roman" panose="02020603050405020304" pitchFamily="18" charset="0"/>
                <a:cs typeface="Times New Roman" panose="02020603050405020304" pitchFamily="18" charset="0"/>
              </a:rPr>
              <a:t> кута </a:t>
            </a:r>
            <a:r>
              <a:rPr lang="ru-RU" sz="3600" dirty="0" err="1">
                <a:latin typeface="Times New Roman" panose="02020603050405020304" pitchFamily="18" charset="0"/>
                <a:cs typeface="Times New Roman" panose="02020603050405020304" pitchFamily="18" charset="0"/>
              </a:rPr>
              <a:t>безпеки</a:t>
            </a:r>
            <a:r>
              <a:rPr lang="ru-RU" sz="3600" dirty="0">
                <a:latin typeface="Times New Roman" panose="02020603050405020304" pitchFamily="18" charset="0"/>
                <a:cs typeface="Times New Roman" panose="02020603050405020304" pitchFamily="18" charset="0"/>
              </a:rPr>
              <a:t> (кут </a:t>
            </a:r>
            <a:r>
              <a:rPr lang="ru-RU" sz="3600" dirty="0" err="1">
                <a:latin typeface="Times New Roman" panose="02020603050405020304" pitchFamily="18" charset="0"/>
                <a:cs typeface="Times New Roman" panose="02020603050405020304" pitchFamily="18" charset="0"/>
              </a:rPr>
              <a:t>між</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напрямком</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стрільби</a:t>
            </a:r>
            <a:r>
              <a:rPr lang="ru-RU" sz="3600" dirty="0">
                <a:latin typeface="Times New Roman" panose="02020603050405020304" pitchFamily="18" charset="0"/>
                <a:cs typeface="Times New Roman" panose="02020603050405020304" pitchFamily="18" charset="0"/>
              </a:rPr>
              <a:t> і </a:t>
            </a:r>
            <a:r>
              <a:rPr lang="ru-RU" sz="3600" dirty="0" err="1">
                <a:latin typeface="Times New Roman" panose="02020603050405020304" pitchFamily="18" charset="0"/>
                <a:cs typeface="Times New Roman" panose="02020603050405020304" pitchFamily="18" charset="0"/>
              </a:rPr>
              <a:t>напрямком</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наступу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маневреної</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групи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приведе</a:t>
            </a:r>
            <a:r>
              <a:rPr lang="ru-RU" sz="3600" dirty="0">
                <a:latin typeface="Times New Roman" panose="02020603050405020304" pitchFamily="18" charset="0"/>
                <a:cs typeface="Times New Roman" panose="02020603050405020304" pitchFamily="18" charset="0"/>
              </a:rPr>
              <a:t> до того, </a:t>
            </a:r>
            <a:r>
              <a:rPr lang="ru-RU" sz="3600" dirty="0" err="1">
                <a:latin typeface="Times New Roman" panose="02020603050405020304" pitchFamily="18" charset="0"/>
                <a:cs typeface="Times New Roman" panose="02020603050405020304" pitchFamily="18" charset="0"/>
              </a:rPr>
              <a:t>що</a:t>
            </a:r>
            <a:r>
              <a:rPr lang="ru-RU" sz="3600" dirty="0">
                <a:latin typeface="Times New Roman" panose="02020603050405020304" pitchFamily="18" charset="0"/>
                <a:cs typeface="Times New Roman" panose="02020603050405020304" pitchFamily="18" charset="0"/>
              </a:rPr>
              <a:t> : </a:t>
            </a:r>
          </a:p>
          <a:p>
            <a:pPr marL="0" indent="0">
              <a:buNone/>
            </a:pPr>
            <a:r>
              <a:rPr lang="ru-RU" sz="28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1. </a:t>
            </a:r>
            <a:r>
              <a:rPr lang="ru-RU" sz="3200" dirty="0" err="1">
                <a:latin typeface="Times New Roman" panose="02020603050405020304" pitchFamily="18" charset="0"/>
                <a:cs typeface="Times New Roman" panose="02020603050405020304" pitchFamily="18" charset="0"/>
              </a:rPr>
              <a:t>Швидкість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сповільниться</a:t>
            </a:r>
            <a:r>
              <a:rPr lang="ru-RU" sz="3200" dirty="0">
                <a:latin typeface="Times New Roman" panose="02020603050405020304" pitchFamily="18" charset="0"/>
                <a:cs typeface="Times New Roman" panose="02020603050405020304" pitchFamily="18" charset="0"/>
              </a:rPr>
              <a:t> і темп </a:t>
            </a:r>
            <a:r>
              <a:rPr lang="ru-RU" sz="3200" dirty="0" err="1">
                <a:latin typeface="Times New Roman" panose="02020603050405020304" pitchFamily="18" charset="0"/>
                <a:cs typeface="Times New Roman" panose="02020603050405020304" pitchFamily="18" charset="0"/>
              </a:rPr>
              <a:t>наступу</a:t>
            </a:r>
            <a:r>
              <a:rPr lang="ru-RU" sz="3200" dirty="0">
                <a:latin typeface="Times New Roman" panose="02020603050405020304" pitchFamily="18" charset="0"/>
                <a:cs typeface="Times New Roman" panose="02020603050405020304" pitchFamily="18" charset="0"/>
              </a:rPr>
              <a:t> буде </a:t>
            </a:r>
            <a:r>
              <a:rPr lang="ru-RU" sz="3200" dirty="0" err="1">
                <a:latin typeface="Times New Roman" panose="02020603050405020304" pitchFamily="18" charset="0"/>
                <a:cs typeface="Times New Roman" panose="02020603050405020304" pitchFamily="18" charset="0"/>
              </a:rPr>
              <a:t>втрачений</a:t>
            </a:r>
            <a:r>
              <a:rPr lang="ru-RU" sz="3200" dirty="0">
                <a:latin typeface="Times New Roman" panose="02020603050405020304" pitchFamily="18" charset="0"/>
                <a:cs typeface="Times New Roman" panose="02020603050405020304" pitchFamily="18" charset="0"/>
              </a:rPr>
              <a:t>.</a:t>
            </a:r>
          </a:p>
          <a:p>
            <a:pPr marL="0" indent="0">
              <a:buNone/>
            </a:pPr>
            <a:r>
              <a:rPr lang="ru-RU" sz="3200" dirty="0">
                <a:latin typeface="Times New Roman" panose="02020603050405020304" pitchFamily="18" charset="0"/>
                <a:cs typeface="Times New Roman" panose="02020603050405020304" pitchFamily="18" charset="0"/>
              </a:rPr>
              <a:t>     2. </a:t>
            </a:r>
            <a:r>
              <a:rPr lang="ru-RU" sz="3200" dirty="0" err="1">
                <a:latin typeface="Times New Roman" panose="02020603050405020304" pitchFamily="18" charset="0"/>
                <a:cs typeface="Times New Roman" panose="02020603050405020304" pitchFamily="18" charset="0"/>
              </a:rPr>
              <a:t>Витрата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боєприпасів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зросте</a:t>
            </a:r>
            <a:r>
              <a:rPr lang="ru-RU" sz="3200" dirty="0">
                <a:latin typeface="Times New Roman" panose="02020603050405020304" pitchFamily="18" charset="0"/>
                <a:cs typeface="Times New Roman" panose="02020603050405020304" pitchFamily="18" charset="0"/>
              </a:rPr>
              <a:t>.</a:t>
            </a:r>
          </a:p>
          <a:p>
            <a:pPr marL="0" indent="0">
              <a:buNone/>
            </a:pPr>
            <a:r>
              <a:rPr lang="ru-RU" sz="3200" dirty="0">
                <a:latin typeface="Times New Roman" panose="02020603050405020304" pitchFamily="18" charset="0"/>
                <a:cs typeface="Times New Roman" panose="02020603050405020304" pitchFamily="18" charset="0"/>
              </a:rPr>
              <a:t>     3. </a:t>
            </a:r>
            <a:r>
              <a:rPr lang="ru-RU" sz="3200" dirty="0" err="1">
                <a:latin typeface="Times New Roman" panose="02020603050405020304" pitchFamily="18" charset="0"/>
                <a:cs typeface="Times New Roman" panose="02020603050405020304" pitchFamily="18" charset="0"/>
              </a:rPr>
              <a:t>Підвищиться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уразливість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свого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підрозділу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групи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що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може</a:t>
            </a:r>
            <a:r>
              <a:rPr lang="ru-RU" sz="3200" dirty="0">
                <a:latin typeface="Times New Roman" panose="02020603050405020304" pitchFamily="18" charset="0"/>
                <a:cs typeface="Times New Roman" panose="02020603050405020304" pitchFamily="18" charset="0"/>
              </a:rPr>
              <a:t> привести  до </a:t>
            </a:r>
            <a:r>
              <a:rPr lang="ru-RU" sz="3200" dirty="0" err="1">
                <a:latin typeface="Times New Roman" panose="02020603050405020304" pitchFamily="18" charset="0"/>
                <a:cs typeface="Times New Roman" panose="02020603050405020304" pitchFamily="18" charset="0"/>
              </a:rPr>
              <a:t>втрати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ініціативи</a:t>
            </a:r>
            <a:r>
              <a:rPr lang="ru-RU" sz="3200" dirty="0">
                <a:latin typeface="Times New Roman" panose="02020603050405020304" pitchFamily="18" charset="0"/>
                <a:cs typeface="Times New Roman" panose="02020603050405020304" pitchFamily="18" charset="0"/>
              </a:rPr>
              <a:t>.</a:t>
            </a:r>
            <a:endParaRPr lang="ru-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039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ED8F96-A55A-47FE-9295-863F1CC32B0E}"/>
              </a:ext>
            </a:extLst>
          </p:cNvPr>
          <p:cNvSpPr txBox="1"/>
          <p:nvPr/>
        </p:nvSpPr>
        <p:spPr>
          <a:xfrm>
            <a:off x="0" y="0"/>
            <a:ext cx="12192000" cy="954107"/>
          </a:xfrm>
          <a:prstGeom prst="rect">
            <a:avLst/>
          </a:prstGeom>
          <a:noFill/>
        </p:spPr>
        <p:txBody>
          <a:bodyPr wrap="square">
            <a:spAutoFit/>
          </a:bodyPr>
          <a:lstStyle/>
          <a:p>
            <a:r>
              <a:rPr lang="ru-UA" sz="2800" dirty="0">
                <a:latin typeface="Times New Roman" panose="02020603050405020304" pitchFamily="18" charset="0"/>
                <a:cs typeface="Times New Roman" panose="02020603050405020304" pitchFamily="18" charset="0"/>
              </a:rPr>
              <a:t>Найбільш поширений спосіб зближення з противником – висування перекатами в складі штурмової</a:t>
            </a:r>
            <a:r>
              <a:rPr lang="uk-UA" sz="2800" dirty="0">
                <a:latin typeface="Times New Roman" panose="02020603050405020304" pitchFamily="18" charset="0"/>
                <a:cs typeface="Times New Roman" panose="02020603050405020304" pitchFamily="18" charset="0"/>
              </a:rPr>
              <a:t> </a:t>
            </a:r>
            <a:r>
              <a:rPr lang="ru-UA" sz="2800" dirty="0">
                <a:latin typeface="Times New Roman" panose="02020603050405020304" pitchFamily="18" charset="0"/>
                <a:cs typeface="Times New Roman" panose="02020603050405020304" pitchFamily="18" charset="0"/>
              </a:rPr>
              <a:t>групи та групи вогневої підтримки.</a:t>
            </a:r>
          </a:p>
        </p:txBody>
      </p:sp>
      <p:pic>
        <p:nvPicPr>
          <p:cNvPr id="5" name="Рисунок 4">
            <a:extLst>
              <a:ext uri="{FF2B5EF4-FFF2-40B4-BE49-F238E27FC236}">
                <a16:creationId xmlns:a16="http://schemas.microsoft.com/office/drawing/2014/main" id="{5D10E742-5421-42BD-9B08-B3C793D7AFF9}"/>
              </a:ext>
            </a:extLst>
          </p:cNvPr>
          <p:cNvPicPr>
            <a:picLocks noChangeAspect="1"/>
          </p:cNvPicPr>
          <p:nvPr/>
        </p:nvPicPr>
        <p:blipFill>
          <a:blip r:embed="rId2"/>
          <a:stretch>
            <a:fillRect/>
          </a:stretch>
        </p:blipFill>
        <p:spPr>
          <a:xfrm>
            <a:off x="2646781" y="1258795"/>
            <a:ext cx="6035563" cy="3703641"/>
          </a:xfrm>
          <a:prstGeom prst="rect">
            <a:avLst/>
          </a:prstGeom>
        </p:spPr>
      </p:pic>
      <p:sp>
        <p:nvSpPr>
          <p:cNvPr id="7" name="TextBox 6">
            <a:extLst>
              <a:ext uri="{FF2B5EF4-FFF2-40B4-BE49-F238E27FC236}">
                <a16:creationId xmlns:a16="http://schemas.microsoft.com/office/drawing/2014/main" id="{0BCBA452-F8A7-4FF0-8659-FDAC5EE8017E}"/>
              </a:ext>
            </a:extLst>
          </p:cNvPr>
          <p:cNvSpPr txBox="1"/>
          <p:nvPr/>
        </p:nvSpPr>
        <p:spPr>
          <a:xfrm>
            <a:off x="2470934" y="4962436"/>
            <a:ext cx="6096000" cy="1200329"/>
          </a:xfrm>
          <a:prstGeom prst="rect">
            <a:avLst/>
          </a:prstGeom>
          <a:noFill/>
        </p:spPr>
        <p:txBody>
          <a:bodyPr wrap="square">
            <a:spAutoFit/>
          </a:bodyPr>
          <a:lstStyle/>
          <a:p>
            <a:r>
              <a:rPr lang="ru-UA" dirty="0" err="1">
                <a:latin typeface="Times New Roman" panose="02020603050405020304" pitchFamily="18" charset="0"/>
                <a:cs typeface="Times New Roman" panose="02020603050405020304" pitchFamily="18" charset="0"/>
              </a:rPr>
              <a:t>Умовні</a:t>
            </a:r>
            <a:r>
              <a:rPr lang="ru-UA" dirty="0">
                <a:latin typeface="Times New Roman" panose="02020603050405020304" pitchFamily="18" charset="0"/>
                <a:cs typeface="Times New Roman" panose="02020603050405020304" pitchFamily="18" charset="0"/>
              </a:rPr>
              <a:t> </a:t>
            </a:r>
            <a:r>
              <a:rPr lang="ru-UA" dirty="0" err="1">
                <a:latin typeface="Times New Roman" panose="02020603050405020304" pitchFamily="18" charset="0"/>
                <a:cs typeface="Times New Roman" panose="02020603050405020304" pitchFamily="18" charset="0"/>
              </a:rPr>
              <a:t>позначки</a:t>
            </a:r>
            <a:r>
              <a:rPr lang="ru-UA" dirty="0">
                <a:latin typeface="Times New Roman" panose="02020603050405020304" pitchFamily="18" charset="0"/>
                <a:cs typeface="Times New Roman" panose="02020603050405020304" pitchFamily="18" charset="0"/>
              </a:rPr>
              <a:t>: 1 – </a:t>
            </a:r>
            <a:r>
              <a:rPr lang="ru-UA" dirty="0" err="1">
                <a:latin typeface="Times New Roman" panose="02020603050405020304" pitchFamily="18" charset="0"/>
                <a:cs typeface="Times New Roman" panose="02020603050405020304" pitchFamily="18" charset="0"/>
              </a:rPr>
              <a:t>маневрена</a:t>
            </a:r>
            <a:r>
              <a:rPr lang="ru-UA" dirty="0">
                <a:latin typeface="Times New Roman" panose="02020603050405020304" pitchFamily="18" charset="0"/>
                <a:cs typeface="Times New Roman" panose="02020603050405020304" pitchFamily="18" charset="0"/>
              </a:rPr>
              <a:t> (</a:t>
            </a:r>
            <a:r>
              <a:rPr lang="ru-UA" dirty="0" err="1">
                <a:latin typeface="Times New Roman" panose="02020603050405020304" pitchFamily="18" charset="0"/>
                <a:cs typeface="Times New Roman" panose="02020603050405020304" pitchFamily="18" charset="0"/>
              </a:rPr>
              <a:t>штурмова</a:t>
            </a:r>
            <a:r>
              <a:rPr lang="ru-UA" dirty="0">
                <a:latin typeface="Times New Roman" panose="02020603050405020304" pitchFamily="18" charset="0"/>
                <a:cs typeface="Times New Roman" panose="02020603050405020304" pitchFamily="18" charset="0"/>
              </a:rPr>
              <a:t>) </a:t>
            </a:r>
            <a:r>
              <a:rPr lang="ru-UA" dirty="0" err="1">
                <a:latin typeface="Times New Roman" panose="02020603050405020304" pitchFamily="18" charset="0"/>
                <a:cs typeface="Times New Roman" panose="02020603050405020304" pitchFamily="18" charset="0"/>
              </a:rPr>
              <a:t>група</a:t>
            </a:r>
            <a:r>
              <a:rPr lang="ru-UA" dirty="0">
                <a:latin typeface="Times New Roman" panose="02020603050405020304" pitchFamily="18" charset="0"/>
                <a:cs typeface="Times New Roman" panose="02020603050405020304" pitchFamily="18" charset="0"/>
              </a:rPr>
              <a:t>; 2 – </a:t>
            </a:r>
            <a:r>
              <a:rPr lang="ru-UA" dirty="0" err="1">
                <a:latin typeface="Times New Roman" panose="02020603050405020304" pitchFamily="18" charset="0"/>
                <a:cs typeface="Times New Roman" panose="02020603050405020304" pitchFamily="18" charset="0"/>
              </a:rPr>
              <a:t>вогнева</a:t>
            </a:r>
            <a:r>
              <a:rPr lang="ru-UA" dirty="0">
                <a:latin typeface="Times New Roman" panose="02020603050405020304" pitchFamily="18" charset="0"/>
                <a:cs typeface="Times New Roman" panose="02020603050405020304" pitchFamily="18" charset="0"/>
              </a:rPr>
              <a:t> (</a:t>
            </a:r>
            <a:r>
              <a:rPr lang="ru-UA" dirty="0" err="1">
                <a:latin typeface="Times New Roman" panose="02020603050405020304" pitchFamily="18" charset="0"/>
                <a:cs typeface="Times New Roman" panose="02020603050405020304" pitchFamily="18" charset="0"/>
              </a:rPr>
              <a:t>підтримуюча</a:t>
            </a:r>
            <a:r>
              <a:rPr lang="ru-UA" dirty="0">
                <a:latin typeface="Times New Roman" panose="02020603050405020304" pitchFamily="18" charset="0"/>
                <a:cs typeface="Times New Roman" panose="02020603050405020304" pitchFamily="18" charset="0"/>
              </a:rPr>
              <a:t>) </a:t>
            </a:r>
            <a:r>
              <a:rPr lang="ru-UA" dirty="0" err="1">
                <a:latin typeface="Times New Roman" panose="02020603050405020304" pitchFamily="18" charset="0"/>
                <a:cs typeface="Times New Roman" panose="02020603050405020304" pitchFamily="18" charset="0"/>
              </a:rPr>
              <a:t>група</a:t>
            </a:r>
            <a:r>
              <a:rPr lang="ru-UA" dirty="0">
                <a:latin typeface="Times New Roman" panose="02020603050405020304" pitchFamily="18" charset="0"/>
                <a:cs typeface="Times New Roman" panose="02020603050405020304" pitchFamily="18" charset="0"/>
              </a:rPr>
              <a:t>; 3 – </a:t>
            </a:r>
            <a:r>
              <a:rPr lang="ru-UA" dirty="0" err="1">
                <a:latin typeface="Times New Roman" panose="02020603050405020304" pitchFamily="18" charset="0"/>
                <a:cs typeface="Times New Roman" panose="02020603050405020304" pitchFamily="18" charset="0"/>
              </a:rPr>
              <a:t>група</a:t>
            </a:r>
            <a:endParaRPr lang="ru-UA" dirty="0">
              <a:latin typeface="Times New Roman" panose="02020603050405020304" pitchFamily="18" charset="0"/>
              <a:cs typeface="Times New Roman" panose="02020603050405020304" pitchFamily="18" charset="0"/>
            </a:endParaRPr>
          </a:p>
          <a:p>
            <a:r>
              <a:rPr lang="ru-UA" dirty="0">
                <a:latin typeface="Times New Roman" panose="02020603050405020304" pitchFamily="18" charset="0"/>
                <a:cs typeface="Times New Roman" panose="02020603050405020304" pitchFamily="18" charset="0"/>
              </a:rPr>
              <a:t>нарощування; 4 – резервна група; 5 – група управління; </a:t>
            </a:r>
            <a:r>
              <a:rPr lang="uk-UA" dirty="0">
                <a:latin typeface="Times New Roman" panose="02020603050405020304" pitchFamily="18" charset="0"/>
                <a:cs typeface="Times New Roman" panose="02020603050405020304" pitchFamily="18" charset="0"/>
              </a:rPr>
              <a:t>        </a:t>
            </a:r>
            <a:r>
              <a:rPr lang="ru-UA" dirty="0">
                <a:latin typeface="Times New Roman" panose="02020603050405020304" pitchFamily="18" charset="0"/>
                <a:cs typeface="Times New Roman" panose="02020603050405020304" pitchFamily="18" charset="0"/>
              </a:rPr>
              <a:t>6 – група БпЛА; 7 – група забезпечення.</a:t>
            </a:r>
          </a:p>
        </p:txBody>
      </p:sp>
    </p:spTree>
    <p:extLst>
      <p:ext uri="{BB962C8B-B14F-4D97-AF65-F5344CB8AC3E}">
        <p14:creationId xmlns:p14="http://schemas.microsoft.com/office/powerpoint/2010/main" val="3041133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122B83-9C33-475E-9A41-04D18EDF77F7}"/>
              </a:ext>
            </a:extLst>
          </p:cNvPr>
          <p:cNvSpPr txBox="1"/>
          <p:nvPr/>
        </p:nvSpPr>
        <p:spPr>
          <a:xfrm>
            <a:off x="0" y="0"/>
            <a:ext cx="12192000" cy="1646413"/>
          </a:xfrm>
          <a:prstGeom prst="rect">
            <a:avLst/>
          </a:prstGeom>
          <a:noFill/>
        </p:spPr>
        <p:txBody>
          <a:bodyPr wrap="square">
            <a:spAutoFit/>
          </a:bodyPr>
          <a:lstStyle/>
          <a:p>
            <a:pPr>
              <a:lnSpc>
                <a:spcPct val="107000"/>
              </a:lnSpc>
              <a:spcAft>
                <a:spcPts val="800"/>
              </a:spcAft>
            </a:pP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Потрапляння штурмової групи до траншеї противника викликає чималі труднощі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 що можуть призвести до бойових втрат. Тому якщо є можливість непомітно підійти до траншеї противника потрібно це використовувати. Для </a:t>
            </a:r>
            <a:r>
              <a:rPr lang="uk-UA" sz="2400" dirty="0">
                <a:latin typeface="Times New Roman" panose="02020603050405020304" pitchFamily="18" charset="0"/>
                <a:ea typeface="Calibri" panose="020F0502020204030204" pitchFamily="34" charset="0"/>
                <a:cs typeface="Times New Roman" panose="02020603050405020304" pitchFamily="18" charset="0"/>
              </a:rPr>
              <a:t>цього</a:t>
            </a: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 потрібно використовувати  індивідуальне маскування (по можливості)  та застосовувати задимлення. </a:t>
            </a:r>
          </a:p>
        </p:txBody>
      </p:sp>
      <p:pic>
        <p:nvPicPr>
          <p:cNvPr id="5" name="Рисунок 4">
            <a:extLst>
              <a:ext uri="{FF2B5EF4-FFF2-40B4-BE49-F238E27FC236}">
                <a16:creationId xmlns:a16="http://schemas.microsoft.com/office/drawing/2014/main" id="{910A6F7D-D9E1-487B-A177-A01435543680}"/>
              </a:ext>
            </a:extLst>
          </p:cNvPr>
          <p:cNvPicPr>
            <a:picLocks noChangeAspect="1"/>
          </p:cNvPicPr>
          <p:nvPr/>
        </p:nvPicPr>
        <p:blipFill>
          <a:blip r:embed="rId2"/>
          <a:stretch>
            <a:fillRect/>
          </a:stretch>
        </p:blipFill>
        <p:spPr>
          <a:xfrm>
            <a:off x="64601" y="3429000"/>
            <a:ext cx="4081271" cy="3400900"/>
          </a:xfrm>
          <a:prstGeom prst="rect">
            <a:avLst/>
          </a:prstGeom>
        </p:spPr>
      </p:pic>
      <p:pic>
        <p:nvPicPr>
          <p:cNvPr id="7" name="Рисунок 6">
            <a:extLst>
              <a:ext uri="{FF2B5EF4-FFF2-40B4-BE49-F238E27FC236}">
                <a16:creationId xmlns:a16="http://schemas.microsoft.com/office/drawing/2014/main" id="{C950BC4C-FCC2-4877-B8FB-98E53F74D92C}"/>
              </a:ext>
            </a:extLst>
          </p:cNvPr>
          <p:cNvPicPr>
            <a:picLocks noChangeAspect="1"/>
          </p:cNvPicPr>
          <p:nvPr/>
        </p:nvPicPr>
        <p:blipFill>
          <a:blip r:embed="rId3"/>
          <a:stretch>
            <a:fillRect/>
          </a:stretch>
        </p:blipFill>
        <p:spPr>
          <a:xfrm>
            <a:off x="7776838" y="1641499"/>
            <a:ext cx="4483871" cy="2397842"/>
          </a:xfrm>
          <a:prstGeom prst="rect">
            <a:avLst/>
          </a:prstGeom>
        </p:spPr>
      </p:pic>
      <p:pic>
        <p:nvPicPr>
          <p:cNvPr id="9" name="Рисунок 8">
            <a:extLst>
              <a:ext uri="{FF2B5EF4-FFF2-40B4-BE49-F238E27FC236}">
                <a16:creationId xmlns:a16="http://schemas.microsoft.com/office/drawing/2014/main" id="{BA5A5315-EE41-4276-BB14-92E7C7712905}"/>
              </a:ext>
            </a:extLst>
          </p:cNvPr>
          <p:cNvPicPr>
            <a:picLocks noChangeAspect="1"/>
          </p:cNvPicPr>
          <p:nvPr/>
        </p:nvPicPr>
        <p:blipFill>
          <a:blip r:embed="rId4"/>
          <a:stretch>
            <a:fillRect/>
          </a:stretch>
        </p:blipFill>
        <p:spPr>
          <a:xfrm>
            <a:off x="4294969" y="4105370"/>
            <a:ext cx="5572903" cy="2724530"/>
          </a:xfrm>
          <a:prstGeom prst="rect">
            <a:avLst/>
          </a:prstGeom>
        </p:spPr>
      </p:pic>
    </p:spTree>
    <p:extLst>
      <p:ext uri="{BB962C8B-B14F-4D97-AF65-F5344CB8AC3E}">
        <p14:creationId xmlns:p14="http://schemas.microsoft.com/office/powerpoint/2010/main" val="300956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77845D-2F25-4FA8-A4C7-5233FE6E78BA}"/>
              </a:ext>
            </a:extLst>
          </p:cNvPr>
          <p:cNvSpPr txBox="1"/>
          <p:nvPr/>
        </p:nvSpPr>
        <p:spPr>
          <a:xfrm>
            <a:off x="0" y="0"/>
            <a:ext cx="12191999" cy="2246769"/>
          </a:xfrm>
          <a:prstGeom prst="rect">
            <a:avLst/>
          </a:prstGeom>
          <a:noFill/>
        </p:spPr>
        <p:txBody>
          <a:bodyPr wrap="square">
            <a:spAutoFit/>
          </a:bodyPr>
          <a:lstStyle/>
          <a:p>
            <a:r>
              <a:rPr lang="ru-UA" sz="2800" dirty="0">
                <a:latin typeface="Times New Roman" panose="02020603050405020304" pitchFamily="18" charset="0"/>
                <a:cs typeface="Times New Roman" panose="02020603050405020304" pitchFamily="18" charset="0"/>
              </a:rPr>
              <a:t>В опорному пункті противника можуть бути слабо захищені позиції. Але це не значить, що в цьому</a:t>
            </a:r>
            <a:r>
              <a:rPr lang="uk-UA" sz="2800" dirty="0">
                <a:latin typeface="Times New Roman" panose="02020603050405020304" pitchFamily="18" charset="0"/>
                <a:cs typeface="Times New Roman" panose="02020603050405020304" pitchFamily="18" charset="0"/>
              </a:rPr>
              <a:t> </a:t>
            </a:r>
            <a:r>
              <a:rPr lang="ru-UA" sz="2800" dirty="0">
                <a:latin typeface="Times New Roman" panose="02020603050405020304" pitchFamily="18" charset="0"/>
                <a:cs typeface="Times New Roman" panose="02020603050405020304" pitchFamily="18" charset="0"/>
              </a:rPr>
              <a:t>місці буде легко потрапити до траншеї. Такі місця облаштовують інженерними загородженнями. Як</a:t>
            </a:r>
            <a:r>
              <a:rPr lang="uk-UA" sz="2800" dirty="0">
                <a:latin typeface="Times New Roman" panose="02020603050405020304" pitchFamily="18" charset="0"/>
                <a:cs typeface="Times New Roman" panose="02020603050405020304" pitchFamily="18" charset="0"/>
              </a:rPr>
              <a:t> </a:t>
            </a:r>
            <a:r>
              <a:rPr lang="ru-UA" sz="2800" dirty="0">
                <a:latin typeface="Times New Roman" panose="02020603050405020304" pitchFamily="18" charset="0"/>
                <a:cs typeface="Times New Roman" panose="02020603050405020304" pitchFamily="18" charset="0"/>
              </a:rPr>
              <a:t>правило мінуванням. У такому випадку має бути передбачено розрахунок у складі двох осіб для</a:t>
            </a:r>
            <a:r>
              <a:rPr lang="uk-UA" sz="2800" dirty="0">
                <a:latin typeface="Times New Roman" panose="02020603050405020304" pitchFamily="18" charset="0"/>
                <a:cs typeface="Times New Roman" panose="02020603050405020304" pitchFamily="18" charset="0"/>
              </a:rPr>
              <a:t> </a:t>
            </a:r>
            <a:r>
              <a:rPr lang="ru-UA" sz="2800" dirty="0">
                <a:latin typeface="Times New Roman" panose="02020603050405020304" pitchFamily="18" charset="0"/>
                <a:cs typeface="Times New Roman" panose="02020603050405020304" pitchFamily="18" charset="0"/>
              </a:rPr>
              <a:t>пророблення проходу.</a:t>
            </a:r>
          </a:p>
        </p:txBody>
      </p:sp>
      <p:pic>
        <p:nvPicPr>
          <p:cNvPr id="5" name="Рисунок 4">
            <a:extLst>
              <a:ext uri="{FF2B5EF4-FFF2-40B4-BE49-F238E27FC236}">
                <a16:creationId xmlns:a16="http://schemas.microsoft.com/office/drawing/2014/main" id="{6CB65B51-F462-4403-A4CB-BE72627653EF}"/>
              </a:ext>
            </a:extLst>
          </p:cNvPr>
          <p:cNvPicPr>
            <a:picLocks noChangeAspect="1"/>
          </p:cNvPicPr>
          <p:nvPr/>
        </p:nvPicPr>
        <p:blipFill>
          <a:blip r:embed="rId2"/>
          <a:stretch>
            <a:fillRect/>
          </a:stretch>
        </p:blipFill>
        <p:spPr>
          <a:xfrm>
            <a:off x="0" y="2269619"/>
            <a:ext cx="6853561" cy="4159209"/>
          </a:xfrm>
          <a:prstGeom prst="rect">
            <a:avLst/>
          </a:prstGeom>
        </p:spPr>
      </p:pic>
      <p:pic>
        <p:nvPicPr>
          <p:cNvPr id="7" name="Рисунок 6">
            <a:extLst>
              <a:ext uri="{FF2B5EF4-FFF2-40B4-BE49-F238E27FC236}">
                <a16:creationId xmlns:a16="http://schemas.microsoft.com/office/drawing/2014/main" id="{832EC99C-F661-4D9B-92D9-FB19F3D7AC7E}"/>
              </a:ext>
            </a:extLst>
          </p:cNvPr>
          <p:cNvPicPr>
            <a:picLocks noChangeAspect="1"/>
          </p:cNvPicPr>
          <p:nvPr/>
        </p:nvPicPr>
        <p:blipFill>
          <a:blip r:embed="rId3"/>
          <a:stretch>
            <a:fillRect/>
          </a:stretch>
        </p:blipFill>
        <p:spPr>
          <a:xfrm>
            <a:off x="6933461" y="2246769"/>
            <a:ext cx="5194062" cy="4182059"/>
          </a:xfrm>
          <a:prstGeom prst="rect">
            <a:avLst/>
          </a:prstGeom>
        </p:spPr>
      </p:pic>
    </p:spTree>
    <p:extLst>
      <p:ext uri="{BB962C8B-B14F-4D97-AF65-F5344CB8AC3E}">
        <p14:creationId xmlns:p14="http://schemas.microsoft.com/office/powerpoint/2010/main" val="363801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A2C51B-2E1F-4570-AB0F-04C0167EB233}"/>
              </a:ext>
            </a:extLst>
          </p:cNvPr>
          <p:cNvSpPr txBox="1"/>
          <p:nvPr/>
        </p:nvSpPr>
        <p:spPr>
          <a:xfrm>
            <a:off x="0" y="0"/>
            <a:ext cx="12192000" cy="3288401"/>
          </a:xfrm>
          <a:prstGeom prst="rect">
            <a:avLst/>
          </a:prstGeom>
          <a:noFill/>
        </p:spPr>
        <p:txBody>
          <a:bodyPr wrap="square">
            <a:spAutoFit/>
          </a:bodyPr>
          <a:lstStyle/>
          <a:p>
            <a:pPr>
              <a:lnSpc>
                <a:spcPct val="107000"/>
              </a:lnSpc>
              <a:spcAft>
                <a:spcPts val="800"/>
              </a:spcAft>
            </a:pPr>
            <a:r>
              <a:rPr lang="uk-UA"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Влаштування  проходу  вручну  полягає  у  відшукуванні  мін міношукачами  і  щупами,  вилучення  їх  з  ґрунту  кішками  і усунення за  межі  проходу  або  знищення  вибуховим  способом в період  вогневої  підготовки. Для дистанційного розмінування використовують </a:t>
            </a:r>
            <a:r>
              <a:rPr lang="uk-UA"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дрони</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установки УР-77 та інше обладнання. Вручну  проходи  пророблюються  в тих  випадках  коли  інші  способи застосовувати  неможливо. </a:t>
            </a:r>
            <a:endParaRPr lang="uk-U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4E6D68DE-E7A2-4086-B1C3-F003B3C51F0A}"/>
              </a:ext>
            </a:extLst>
          </p:cNvPr>
          <p:cNvPicPr>
            <a:picLocks noChangeAspect="1"/>
          </p:cNvPicPr>
          <p:nvPr/>
        </p:nvPicPr>
        <p:blipFill>
          <a:blip r:embed="rId2"/>
          <a:stretch>
            <a:fillRect/>
          </a:stretch>
        </p:blipFill>
        <p:spPr>
          <a:xfrm>
            <a:off x="0" y="3329126"/>
            <a:ext cx="6096000" cy="3528874"/>
          </a:xfrm>
          <a:prstGeom prst="rect">
            <a:avLst/>
          </a:prstGeom>
        </p:spPr>
      </p:pic>
      <p:pic>
        <p:nvPicPr>
          <p:cNvPr id="9" name="Рисунок 8">
            <a:extLst>
              <a:ext uri="{FF2B5EF4-FFF2-40B4-BE49-F238E27FC236}">
                <a16:creationId xmlns:a16="http://schemas.microsoft.com/office/drawing/2014/main" id="{0C8B4DDC-B247-40CF-8ADD-39A9BE2E6282}"/>
              </a:ext>
            </a:extLst>
          </p:cNvPr>
          <p:cNvPicPr>
            <a:picLocks noChangeAspect="1"/>
          </p:cNvPicPr>
          <p:nvPr/>
        </p:nvPicPr>
        <p:blipFill>
          <a:blip r:embed="rId3"/>
          <a:stretch>
            <a:fillRect/>
          </a:stretch>
        </p:blipFill>
        <p:spPr>
          <a:xfrm>
            <a:off x="6146183" y="2947387"/>
            <a:ext cx="5292241" cy="3910614"/>
          </a:xfrm>
          <a:prstGeom prst="rect">
            <a:avLst/>
          </a:prstGeom>
        </p:spPr>
      </p:pic>
    </p:spTree>
    <p:extLst>
      <p:ext uri="{BB962C8B-B14F-4D97-AF65-F5344CB8AC3E}">
        <p14:creationId xmlns:p14="http://schemas.microsoft.com/office/powerpoint/2010/main" val="664681496"/>
      </p:ext>
    </p:extLst>
  </p:cSld>
  <p:clrMapOvr>
    <a:masterClrMapping/>
  </p:clrMapOvr>
</p:sld>
</file>

<file path=ppt/theme/theme1.xml><?xml version="1.0" encoding="utf-8"?>
<a:theme xmlns:a="http://schemas.openxmlformats.org/drawingml/2006/main" name="Посылка">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TM10001115[[fn=Посылка]]</Template>
  <TotalTime>411</TotalTime>
  <Words>845</Words>
  <Application>Microsoft Office PowerPoint</Application>
  <PresentationFormat>Широкий екран</PresentationFormat>
  <Paragraphs>55</Paragraphs>
  <Slides>22</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22</vt:i4>
      </vt:variant>
    </vt:vector>
  </HeadingPairs>
  <TitlesOfParts>
    <vt:vector size="28" baseType="lpstr">
      <vt:lpstr>Arial</vt:lpstr>
      <vt:lpstr>Calibri</vt:lpstr>
      <vt:lpstr>Corbel</vt:lpstr>
      <vt:lpstr>Gill Sans MT</vt:lpstr>
      <vt:lpstr>Times New Roman</vt:lpstr>
      <vt:lpstr>Посылка</vt:lpstr>
      <vt:lpstr>РОЗДІЛ V. Тактична підготовка</vt:lpstr>
      <vt:lpstr>У наступі</vt:lpstr>
      <vt:lpstr>При веденні бойових дій</vt:lpstr>
      <vt:lpstr>При веденні бойових дій</vt:lpstr>
      <vt:lpstr>Помилки</vt:lpstr>
      <vt:lpstr>Презентація PowerPoint</vt:lpstr>
      <vt:lpstr>Презентація PowerPoint</vt:lpstr>
      <vt:lpstr>Презентація PowerPoint</vt:lpstr>
      <vt:lpstr>Презентація PowerPoint</vt:lpstr>
      <vt:lpstr>Захоплення входу до траншеї противника</vt:lpstr>
      <vt:lpstr>При захопленні траншеї противника використовуються гранати. Основна мета тактики гранатного бою – кинути в сторону противника більше гранат ніж він кинув у відповідь.   Це досягається за рахунок злагодженості дій та розподілу завдань між військовослужбовцями. </vt:lpstr>
      <vt:lpstr>Заходи безпеки!</vt:lpstr>
      <vt:lpstr>Потрапивши до траншеї противника настає етап зачистки. Етап не менш складний ніж потрапляння до траншеї.  Навіть якщо позиція противника була вивчена по даним «дронової» розвідки противник все одно має перевагу. Крім загальних ходів сполучення ще можуть бути приховані так звані «лисячі нори».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Дії солдата в наступі. Способи подолання інженерних загороджень. Дії в опорному пункті противника.</dc:title>
  <dc:creator>dimagress2008@gmail.com</dc:creator>
  <cp:lastModifiedBy>User</cp:lastModifiedBy>
  <cp:revision>14</cp:revision>
  <dcterms:created xsi:type="dcterms:W3CDTF">2024-11-07T16:08:00Z</dcterms:created>
  <dcterms:modified xsi:type="dcterms:W3CDTF">2024-11-18T16:17:12Z</dcterms:modified>
</cp:coreProperties>
</file>