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embeddedFontLst>
    <p:embeddedFont>
      <p:font typeface="Raleway"/>
      <p:regular r:id="rId17"/>
    </p:embeddedFont>
    <p:embeddedFont>
      <p:font typeface="Raleway"/>
      <p:regular r:id="rId18"/>
    </p:embeddedFont>
    <p:embeddedFont>
      <p:font typeface="Raleway"/>
      <p:regular r:id="rId19"/>
    </p:embeddedFont>
    <p:embeddedFont>
      <p:font typeface="Raleway"/>
      <p:regular r:id="rId20"/>
    </p:embeddedFont>
    <p:embeddedFont>
      <p:font typeface="Roboto"/>
      <p:regular r:id="rId21"/>
    </p:embeddedFont>
    <p:embeddedFont>
      <p:font typeface="Roboto"/>
      <p:regular r:id="rId22"/>
    </p:embeddedFont>
    <p:embeddedFont>
      <p:font typeface="Roboto"/>
      <p:regular r:id="rId23"/>
    </p:embeddedFont>
    <p:embeddedFont>
      <p:font typeface="Roboto"/>
      <p:regular r:id="rId2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font" Target="fonts/font1.fntdata"/><Relationship Id="rId18" Type="http://schemas.openxmlformats.org/officeDocument/2006/relationships/font" Target="fonts/font2.fntdata"/><Relationship Id="rId19" Type="http://schemas.openxmlformats.org/officeDocument/2006/relationships/font" Target="fonts/font3.fntdata"/><Relationship Id="rId20" Type="http://schemas.openxmlformats.org/officeDocument/2006/relationships/font" Target="fonts/font4.fntdata"/><Relationship Id="rId21" Type="http://schemas.openxmlformats.org/officeDocument/2006/relationships/font" Target="fonts/font5.fntdata"/><Relationship Id="rId22" Type="http://schemas.openxmlformats.org/officeDocument/2006/relationships/font" Target="fonts/font6.fntdata"/><Relationship Id="rId23" Type="http://schemas.openxmlformats.org/officeDocument/2006/relationships/font" Target="fonts/font7.fntdata"/><Relationship Id="rId2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1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790575"/>
            <a:ext cx="4082891" cy="226826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80190" y="3398996"/>
            <a:ext cx="7556421" cy="978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7700"/>
              </a:lnSpc>
              <a:buNone/>
            </a:pPr>
            <a:r>
              <a:rPr lang="en-US" sz="61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Вітаміни</a:t>
            </a:r>
            <a:endParaRPr lang="en-US" sz="6150" dirty="0"/>
          </a:p>
        </p:txBody>
      </p:sp>
      <p:sp>
        <p:nvSpPr>
          <p:cNvPr id="5" name="Text 1"/>
          <p:cNvSpPr/>
          <p:nvPr/>
        </p:nvSpPr>
        <p:spPr>
          <a:xfrm>
            <a:off x="6280190" y="471737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Вітаміни</a:t>
            </a:r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- це біологічно активні речовини, необхідні в невеликих кількостях для нормального обміну речовин і життєдіяльності організмів.</a:t>
            </a:r>
            <a:endParaRPr lang="en-US" sz="1750" dirty="0"/>
          </a:p>
        </p:txBody>
      </p:sp>
      <p:sp>
        <p:nvSpPr>
          <p:cNvPr id="6" name="Text 2"/>
          <p:cNvSpPr/>
          <p:nvPr/>
        </p:nvSpPr>
        <p:spPr>
          <a:xfrm>
            <a:off x="6280190" y="6061234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Вони не виконують енергетичну та структурну функцію, але відіграють важливу роль в обміні речовин і перетворенні енергії.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6280190" y="705909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810" y="7066717"/>
            <a:ext cx="347663" cy="34766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756440" y="7042190"/>
            <a:ext cx="2316956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C393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by алла моліцька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683073"/>
            <a:ext cx="712124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Вітаміни: ключ до здоров'я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3201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Вітаміни відіграють ключову роль у підтримці здоров'я і благополуччя. Вони допомагають організму функціонувати належним чином, забезпечуючи енергію, захист від хвороб і підтримуючи загальне самопочуття. Тому важливо забезпечити своєму організму достатнє надходження вітамінів через збалансоване харчування.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07012"/>
            <a:ext cx="71099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Історія Відкриття Вітамінів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855952"/>
            <a:ext cx="30480" cy="3566517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3351014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311110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1085" y="3196114"/>
            <a:ext cx="1456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30827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1912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3573185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К. Функ назвав сполуку, яку виділили з висівок, «вітаміном».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5247680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7C7D0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45250" y="5092779"/>
            <a:ext cx="17728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1913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5469850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Е.В. Макколлум запропонував класифікувати вітаміни за літерами латинської абетки.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87460"/>
            <a:ext cx="60088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Класифікація Вітамінів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863215"/>
            <a:ext cx="321004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Водорозчинні Вітаміни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44435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Вітаміни групи B( B1, B2, B5, B6, B9, B12), H, PP, C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01133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Розчиняються у воді,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57831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не накопичуються в організмі, 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14528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виконують функцію ферментів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71226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можуть викликати гіповітамінози при недостатньому надходженні.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2863215"/>
            <a:ext cx="332339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Жиророзчинні Вітаміни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44435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Вітаміни A, D, E, K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01133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Розчиняються в жирах, 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можуть накопичуватися в організмі, що призводить до гіпервітамінозів при надмірному накопичення.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128718" y="837486"/>
            <a:ext cx="5590461" cy="594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4650"/>
              </a:lnSpc>
              <a:buNone/>
            </a:pPr>
            <a:r>
              <a:rPr lang="en-US" sz="370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Таблиця деяких вітамінів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2128718" y="1717119"/>
            <a:ext cx="11836003" cy="5674995"/>
          </a:xfrm>
          <a:prstGeom prst="roundRect">
            <a:avLst>
              <a:gd name="adj" fmla="val 140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2136338" y="1724739"/>
            <a:ext cx="11820763" cy="54768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326600" y="1846421"/>
            <a:ext cx="230147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Вітамін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5015984" y="1846421"/>
            <a:ext cx="265711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Джерела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8061008" y="1846421"/>
            <a:ext cx="265711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Функція</a:t>
            </a:r>
            <a:endParaRPr lang="en-US" sz="1450" dirty="0"/>
          </a:p>
        </p:txBody>
      </p:sp>
      <p:sp>
        <p:nvSpPr>
          <p:cNvPr id="9" name="Text 6"/>
          <p:cNvSpPr/>
          <p:nvPr/>
        </p:nvSpPr>
        <p:spPr>
          <a:xfrm>
            <a:off x="11106031" y="1846421"/>
            <a:ext cx="266092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b="1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Гіповітаміноз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2136338" y="2272427"/>
            <a:ext cx="11820763" cy="85201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1" name="Text 8"/>
          <p:cNvSpPr/>
          <p:nvPr/>
        </p:nvSpPr>
        <p:spPr>
          <a:xfrm>
            <a:off x="2326600" y="2394109"/>
            <a:ext cx="230147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B1 (тіамін)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5015984" y="2394109"/>
            <a:ext cx="265711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Бобові, висівки, зернові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8061008" y="2394109"/>
            <a:ext cx="2657118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Участь в обміні білків, жирів, вуглеводів, нервовий імпульс</a:t>
            </a:r>
            <a:endParaRPr lang="en-US" sz="1450" dirty="0"/>
          </a:p>
        </p:txBody>
      </p:sp>
      <p:sp>
        <p:nvSpPr>
          <p:cNvPr id="14" name="Text 11"/>
          <p:cNvSpPr/>
          <p:nvPr/>
        </p:nvSpPr>
        <p:spPr>
          <a:xfrm>
            <a:off x="11106031" y="2394109"/>
            <a:ext cx="2660928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Поліневрит, безсоння, головний біль, слабкість</a:t>
            </a:r>
            <a:endParaRPr lang="en-US" sz="1450" dirty="0"/>
          </a:p>
        </p:txBody>
      </p:sp>
      <p:sp>
        <p:nvSpPr>
          <p:cNvPr id="15" name="Shape 12"/>
          <p:cNvSpPr/>
          <p:nvPr/>
        </p:nvSpPr>
        <p:spPr>
          <a:xfrm>
            <a:off x="2136338" y="3124438"/>
            <a:ext cx="11820763" cy="8520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2326600" y="3246120"/>
            <a:ext cx="230147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 (біотин)</a:t>
            </a:r>
            <a:endParaRPr lang="en-US" sz="1450" dirty="0"/>
          </a:p>
        </p:txBody>
      </p:sp>
      <p:sp>
        <p:nvSpPr>
          <p:cNvPr id="17" name="Text 14"/>
          <p:cNvSpPr/>
          <p:nvPr/>
        </p:nvSpPr>
        <p:spPr>
          <a:xfrm>
            <a:off x="5015984" y="3246120"/>
            <a:ext cx="265711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Яйця, горіхи, печінка</a:t>
            </a:r>
            <a:endParaRPr lang="en-US" sz="1450" dirty="0"/>
          </a:p>
        </p:txBody>
      </p:sp>
      <p:sp>
        <p:nvSpPr>
          <p:cNvPr id="18" name="Text 15"/>
          <p:cNvSpPr/>
          <p:nvPr/>
        </p:nvSpPr>
        <p:spPr>
          <a:xfrm>
            <a:off x="8061008" y="3246120"/>
            <a:ext cx="2657118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Участь в обміні вуглеводів, жирів, амінокислот</a:t>
            </a:r>
            <a:endParaRPr lang="en-US" sz="1450" dirty="0"/>
          </a:p>
        </p:txBody>
      </p:sp>
      <p:sp>
        <p:nvSpPr>
          <p:cNvPr id="19" name="Text 16"/>
          <p:cNvSpPr/>
          <p:nvPr/>
        </p:nvSpPr>
        <p:spPr>
          <a:xfrm>
            <a:off x="11106031" y="3246120"/>
            <a:ext cx="2660928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Тонке волосся, дерматит, депресія</a:t>
            </a:r>
            <a:endParaRPr lang="en-US" sz="1450" dirty="0"/>
          </a:p>
        </p:txBody>
      </p:sp>
      <p:sp>
        <p:nvSpPr>
          <p:cNvPr id="20" name="Shape 17"/>
          <p:cNvSpPr/>
          <p:nvPr/>
        </p:nvSpPr>
        <p:spPr>
          <a:xfrm>
            <a:off x="2136338" y="3976449"/>
            <a:ext cx="11820763" cy="85201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1" name="Text 18"/>
          <p:cNvSpPr/>
          <p:nvPr/>
        </p:nvSpPr>
        <p:spPr>
          <a:xfrm>
            <a:off x="2326600" y="4098131"/>
            <a:ext cx="230147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 (аскорбінова кислота)</a:t>
            </a:r>
            <a:endParaRPr lang="en-US" sz="1450" dirty="0"/>
          </a:p>
        </p:txBody>
      </p:sp>
      <p:sp>
        <p:nvSpPr>
          <p:cNvPr id="22" name="Text 19"/>
          <p:cNvSpPr/>
          <p:nvPr/>
        </p:nvSpPr>
        <p:spPr>
          <a:xfrm>
            <a:off x="5015984" y="4098131"/>
            <a:ext cx="265711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Шипшина, цитрусові, капуста</a:t>
            </a:r>
            <a:endParaRPr lang="en-US" sz="1450" dirty="0"/>
          </a:p>
        </p:txBody>
      </p:sp>
      <p:sp>
        <p:nvSpPr>
          <p:cNvPr id="23" name="Text 20"/>
          <p:cNvSpPr/>
          <p:nvPr/>
        </p:nvSpPr>
        <p:spPr>
          <a:xfrm>
            <a:off x="8061008" y="4098131"/>
            <a:ext cx="2657118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Антиоксидант, покращення імунітету, синтез колагену</a:t>
            </a:r>
            <a:endParaRPr lang="en-US" sz="1450" dirty="0"/>
          </a:p>
        </p:txBody>
      </p:sp>
      <p:sp>
        <p:nvSpPr>
          <p:cNvPr id="24" name="Text 21"/>
          <p:cNvSpPr/>
          <p:nvPr/>
        </p:nvSpPr>
        <p:spPr>
          <a:xfrm>
            <a:off x="11106031" y="4098131"/>
            <a:ext cx="2660928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Цинга (кровоточивість ясен, слабкість)</a:t>
            </a:r>
            <a:endParaRPr lang="en-US" sz="1450" dirty="0"/>
          </a:p>
        </p:txBody>
      </p:sp>
      <p:sp>
        <p:nvSpPr>
          <p:cNvPr id="25" name="Shape 22"/>
          <p:cNvSpPr/>
          <p:nvPr/>
        </p:nvSpPr>
        <p:spPr>
          <a:xfrm>
            <a:off x="2136338" y="4828461"/>
            <a:ext cx="11820763" cy="8520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6" name="Text 23"/>
          <p:cNvSpPr/>
          <p:nvPr/>
        </p:nvSpPr>
        <p:spPr>
          <a:xfrm>
            <a:off x="2326600" y="4950143"/>
            <a:ext cx="230147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(Ретинол)</a:t>
            </a:r>
            <a:endParaRPr lang="en-US" sz="1450" dirty="0"/>
          </a:p>
        </p:txBody>
      </p:sp>
      <p:sp>
        <p:nvSpPr>
          <p:cNvPr id="27" name="Text 24"/>
          <p:cNvSpPr/>
          <p:nvPr/>
        </p:nvSpPr>
        <p:spPr>
          <a:xfrm>
            <a:off x="5015984" y="4950143"/>
            <a:ext cx="265711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Печінка, яйця, морква</a:t>
            </a:r>
            <a:endParaRPr lang="en-US" sz="1450" dirty="0"/>
          </a:p>
        </p:txBody>
      </p:sp>
      <p:sp>
        <p:nvSpPr>
          <p:cNvPr id="28" name="Text 25"/>
          <p:cNvSpPr/>
          <p:nvPr/>
        </p:nvSpPr>
        <p:spPr>
          <a:xfrm>
            <a:off x="8061008" y="4950143"/>
            <a:ext cx="2657118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Зір, імунітет, протипухлинний захист</a:t>
            </a:r>
            <a:endParaRPr lang="en-US" sz="1450" dirty="0"/>
          </a:p>
        </p:txBody>
      </p:sp>
      <p:sp>
        <p:nvSpPr>
          <p:cNvPr id="29" name="Text 26"/>
          <p:cNvSpPr/>
          <p:nvPr/>
        </p:nvSpPr>
        <p:spPr>
          <a:xfrm>
            <a:off x="11106031" y="4950143"/>
            <a:ext cx="2660928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Куряча сліпота, порушення росту</a:t>
            </a:r>
            <a:endParaRPr lang="en-US" sz="1450" dirty="0"/>
          </a:p>
        </p:txBody>
      </p:sp>
      <p:sp>
        <p:nvSpPr>
          <p:cNvPr id="30" name="Shape 27"/>
          <p:cNvSpPr/>
          <p:nvPr/>
        </p:nvSpPr>
        <p:spPr>
          <a:xfrm>
            <a:off x="2136338" y="5680472"/>
            <a:ext cx="11820763" cy="852011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1" name="Text 28"/>
          <p:cNvSpPr/>
          <p:nvPr/>
        </p:nvSpPr>
        <p:spPr>
          <a:xfrm>
            <a:off x="2326600" y="5802154"/>
            <a:ext cx="230147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 (Кальциферол)</a:t>
            </a:r>
            <a:endParaRPr lang="en-US" sz="1450" dirty="0"/>
          </a:p>
        </p:txBody>
      </p:sp>
      <p:sp>
        <p:nvSpPr>
          <p:cNvPr id="32" name="Text 29"/>
          <p:cNvSpPr/>
          <p:nvPr/>
        </p:nvSpPr>
        <p:spPr>
          <a:xfrm>
            <a:off x="5015984" y="5802154"/>
            <a:ext cx="2657118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Печінка риб, молочні продукти</a:t>
            </a:r>
            <a:endParaRPr lang="en-US" sz="1450" dirty="0"/>
          </a:p>
        </p:txBody>
      </p:sp>
      <p:sp>
        <p:nvSpPr>
          <p:cNvPr id="33" name="Text 30"/>
          <p:cNvSpPr/>
          <p:nvPr/>
        </p:nvSpPr>
        <p:spPr>
          <a:xfrm>
            <a:off x="8061008" y="5802154"/>
            <a:ext cx="2657118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Регулює обмін кальцію і фосфору</a:t>
            </a:r>
            <a:endParaRPr lang="en-US" sz="1450" dirty="0"/>
          </a:p>
        </p:txBody>
      </p:sp>
      <p:sp>
        <p:nvSpPr>
          <p:cNvPr id="34" name="Text 31"/>
          <p:cNvSpPr/>
          <p:nvPr/>
        </p:nvSpPr>
        <p:spPr>
          <a:xfrm>
            <a:off x="11106031" y="5802154"/>
            <a:ext cx="266092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Рахіт, остеопороз</a:t>
            </a:r>
            <a:endParaRPr lang="en-US" sz="1450" dirty="0"/>
          </a:p>
        </p:txBody>
      </p:sp>
      <p:sp>
        <p:nvSpPr>
          <p:cNvPr id="35" name="Shape 32"/>
          <p:cNvSpPr/>
          <p:nvPr/>
        </p:nvSpPr>
        <p:spPr>
          <a:xfrm>
            <a:off x="2136338" y="6532483"/>
            <a:ext cx="11820763" cy="85201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36" name="Text 33"/>
          <p:cNvSpPr/>
          <p:nvPr/>
        </p:nvSpPr>
        <p:spPr>
          <a:xfrm>
            <a:off x="2326600" y="6654165"/>
            <a:ext cx="2301478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 (Токоферол)</a:t>
            </a:r>
            <a:endParaRPr lang="en-US" sz="1450" dirty="0"/>
          </a:p>
        </p:txBody>
      </p:sp>
      <p:sp>
        <p:nvSpPr>
          <p:cNvPr id="37" name="Text 34"/>
          <p:cNvSpPr/>
          <p:nvPr/>
        </p:nvSpPr>
        <p:spPr>
          <a:xfrm>
            <a:off x="5015984" y="6654165"/>
            <a:ext cx="2657118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Рослинні масла, яйця, печінка</a:t>
            </a:r>
            <a:endParaRPr lang="en-US" sz="1450" dirty="0"/>
          </a:p>
        </p:txBody>
      </p:sp>
      <p:sp>
        <p:nvSpPr>
          <p:cNvPr id="38" name="Text 35"/>
          <p:cNvSpPr/>
          <p:nvPr/>
        </p:nvSpPr>
        <p:spPr>
          <a:xfrm>
            <a:off x="8061008" y="6654165"/>
            <a:ext cx="2657118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Антиоксидант, репродуктивна система</a:t>
            </a:r>
            <a:endParaRPr lang="en-US" sz="1450" dirty="0"/>
          </a:p>
        </p:txBody>
      </p:sp>
      <p:sp>
        <p:nvSpPr>
          <p:cNvPr id="39" name="Text 36"/>
          <p:cNvSpPr/>
          <p:nvPr/>
        </p:nvSpPr>
        <p:spPr>
          <a:xfrm>
            <a:off x="11106031" y="6654165"/>
            <a:ext cx="2660928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50"/>
              </a:lnSpc>
              <a:buNone/>
            </a:pPr>
            <a:r>
              <a:rPr lang="en-US" sz="14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Дистрофія м'язів, порушення розмноження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463534"/>
            <a:ext cx="119655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Всмоктування та Транспортування Вітамінів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51247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Розчинність вітамінів впливає на їх всмоктування, транспортування та екскрецію з організму. Водорозчинні вітаміни всмоктуються прямо в кров, а жиророзчинні - через лімфу, потім у кров, і переносяться спеціальними транспортними білками.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090749"/>
            <a:ext cx="839474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Роль вітамінів в обміні речовин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76074" y="5479852"/>
            <a:ext cx="14561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5394841"/>
            <a:ext cx="311491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Активатори Ферментів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5885259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Вітаміни діють як активатори ферментів у реакціях обміну білків, жирів і вуглеводів.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216962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83411" y="5479852"/>
            <a:ext cx="17728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954078" y="53948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Синтез Гормонів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954078" y="5885259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Вони забезпечують синтез гормонів і підтримують імунітет.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9640133" y="53948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1E1EA"/>
          </a:solidFill>
          <a:ln w="7620">
            <a:solidFill>
              <a:srgbClr val="C7C7D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804440" y="5479852"/>
            <a:ext cx="18168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0377249" y="5394841"/>
            <a:ext cx="28515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C3939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Регуляція Окислення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377249" y="5885259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Вітаміни регулюють процеси окислення та відновлення в клітинах.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3872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Джерела вітамінів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187660"/>
            <a:ext cx="7556421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Автотрофні мікроорганізми і зелені рослини синтезують вітаміни самостійно. Гетеротрофні організми використовують синтезовані вітаміни у складі їжі. І лише деякі вітаміни можуть синтезуватися в клітинах гетеротрофів. Так, у клітинах росткового шару шкіри людини синтезується вітамін D, у клітинах печінки утворюються вітаміни B1 та B3, але в недостатній кількості. Усі інші вітаміни в організмі людини не синтезуються взагалі, тому мають обов'язково надходити в складі харчових продуктів.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644985"/>
            <a:ext cx="1084623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Важливість збалансованого харчування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693926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Щоб забезпечити організм усіма необхідними вітамінами, важливо споживати різноманітну їжу, багату на вітаміни. Це включає фрукти, овочі, цільнозернові продукти, м'ясо, рибу, молочні продукти та яйця.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46353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Дефіцит вітамінів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512475"/>
            <a:ext cx="13042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Недостатнє споживання вітамінів може призвести до різних захворювань. Наприклад, дефіцит вітаміну C може викликати цингу, а дефіцит вітаміну D - рахіт. Тому важливо звертати увагу на своє харчування і при необхідності консультуватися з лікарем.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2024-11-20T21:33:19Z</dcterms:created>
  <dcterms:modified xsi:type="dcterms:W3CDTF">2024-11-20T21:33:19Z</dcterms:modified>
</cp:coreProperties>
</file>