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72" r:id="rId13"/>
    <p:sldId id="270" r:id="rId14"/>
    <p:sldId id="274" r:id="rId15"/>
    <p:sldId id="271" r:id="rId16"/>
    <p:sldId id="273" r:id="rId17"/>
    <p:sldId id="266" r:id="rId18"/>
    <p:sldId id="268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25" autoAdjust="0"/>
    <p:restoredTop sz="94660"/>
  </p:normalViewPr>
  <p:slideViewPr>
    <p:cSldViewPr snapToGrid="0">
      <p:cViewPr varScale="1">
        <p:scale>
          <a:sx n="78" d="100"/>
          <a:sy n="78" d="100"/>
        </p:scale>
        <p:origin x="72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86808-F338-40C5-BC19-FE4488723113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3E455-FBA9-4E34-BC93-2DD824F4A386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6988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86808-F338-40C5-BC19-FE4488723113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3E455-FBA9-4E34-BC93-2DD824F4A3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126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86808-F338-40C5-BC19-FE4488723113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3E455-FBA9-4E34-BC93-2DD824F4A3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66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86808-F338-40C5-BC19-FE4488723113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3E455-FBA9-4E34-BC93-2DD824F4A3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319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86808-F338-40C5-BC19-FE4488723113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3E455-FBA9-4E34-BC93-2DD824F4A386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779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86808-F338-40C5-BC19-FE4488723113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3E455-FBA9-4E34-BC93-2DD824F4A3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186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86808-F338-40C5-BC19-FE4488723113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3E455-FBA9-4E34-BC93-2DD824F4A3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943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86808-F338-40C5-BC19-FE4488723113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3E455-FBA9-4E34-BC93-2DD824F4A3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351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86808-F338-40C5-BC19-FE4488723113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3E455-FBA9-4E34-BC93-2DD824F4A3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333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2586808-F338-40C5-BC19-FE4488723113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A3E455-FBA9-4E34-BC93-2DD824F4A3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410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86808-F338-40C5-BC19-FE4488723113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3E455-FBA9-4E34-BC93-2DD824F4A3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465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2586808-F338-40C5-BC19-FE4488723113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CA3E455-FBA9-4E34-BC93-2DD824F4A386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1722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29769" y="368785"/>
            <a:ext cx="36696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Гра у карти </a:t>
            </a:r>
            <a:endParaRPr lang="ru-RU" sz="4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516" y="2066916"/>
            <a:ext cx="5113421" cy="37325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1849" y="784283"/>
            <a:ext cx="2466975" cy="19621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141" y="190132"/>
            <a:ext cx="2619375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47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97443" y="0"/>
            <a:ext cx="49641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ПРИЙОМ «КРОССЕНС»</a:t>
            </a:r>
            <a:endParaRPr lang="ru-RU" sz="3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179" y="452426"/>
            <a:ext cx="10250905" cy="640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11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5288" y="-120154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ОВР в житті людини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997" y="406885"/>
            <a:ext cx="85689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отримання тепла в наших домівках при спалюванні вугілля, дров, газу;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добування багатьох органічних речовин;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виробництво цілого ряду будівельних матеріалів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виробництво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лікарських препаратів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харчових та кормових добавок,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вітамінів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, гормонів,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ферментів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кисло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-молочних продуктів,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сирів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, пива, спирту, і багатьох інших продуктів</a:t>
            </a:r>
          </a:p>
          <a:p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Дизайнерський камін Rocal Barbara 90 купити в Києві | Опис | Характеристики  | Kaminin - 5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94240" y="64457"/>
            <a:ext cx="2280414" cy="1500976"/>
          </a:xfrm>
          <a:prstGeom prst="rect">
            <a:avLst/>
          </a:prstGeom>
          <a:noFill/>
        </p:spPr>
      </p:pic>
      <p:pic>
        <p:nvPicPr>
          <p:cNvPr id="5" name="Picture 6" descr="Промисловість будівельних матеріалів України - Галузева структура  промисловості Україн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8721" y="1042158"/>
            <a:ext cx="3799873" cy="2503964"/>
          </a:xfrm>
          <a:prstGeom prst="rect">
            <a:avLst/>
          </a:prstGeom>
          <a:noFill/>
        </p:spPr>
      </p:pic>
      <p:pic>
        <p:nvPicPr>
          <p:cNvPr id="6" name="Picture 4" descr="Технологічні процеси виробництва будівельних матеріалів | Тест на 14  запитань. Технології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30560" y="4025413"/>
            <a:ext cx="4070211" cy="2056642"/>
          </a:xfrm>
          <a:prstGeom prst="rect">
            <a:avLst/>
          </a:prstGeom>
          <a:noFill/>
        </p:spPr>
      </p:pic>
      <p:pic>
        <p:nvPicPr>
          <p:cNvPr id="8" name="Picture 6" descr="Щодо виробництва (виготовлення) лікарських засобів в умовах аптеки -  Аптечна Професійна Асоціація Україн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31698" y="3831555"/>
            <a:ext cx="1658021" cy="1237140"/>
          </a:xfrm>
          <a:prstGeom prst="rect">
            <a:avLst/>
          </a:prstGeom>
          <a:noFill/>
        </p:spPr>
      </p:pic>
      <p:pic>
        <p:nvPicPr>
          <p:cNvPr id="9" name="Picture 14" descr="фермент для сиру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557072"/>
            <a:ext cx="2304256" cy="2304256"/>
          </a:xfrm>
          <a:prstGeom prst="rect">
            <a:avLst/>
          </a:prstGeom>
          <a:noFill/>
        </p:spPr>
      </p:pic>
      <p:pic>
        <p:nvPicPr>
          <p:cNvPr id="10" name="Picture 8" descr="Добавки для м'ясного виробництва - Спільнота М'ЯСНА ІНДУСТРІЯ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89563" y="5234769"/>
            <a:ext cx="2537397" cy="1623231"/>
          </a:xfrm>
          <a:prstGeom prst="rect">
            <a:avLst/>
          </a:prstGeom>
          <a:noFill/>
        </p:spPr>
      </p:pic>
      <p:pic>
        <p:nvPicPr>
          <p:cNvPr id="11" name="Picture 2" descr="Обсяги виробництва кисломолочної продукції впали на 11% — КУРКУЛЬ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04256" y="4025413"/>
            <a:ext cx="2527260" cy="16837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489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374405"/>
              </p:ext>
            </p:extLst>
          </p:nvPr>
        </p:nvGraphicFramePr>
        <p:xfrm>
          <a:off x="1868919" y="303106"/>
          <a:ext cx="7598116" cy="5579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9058">
                  <a:extLst>
                    <a:ext uri="{9D8B030D-6E8A-4147-A177-3AD203B41FA5}">
                      <a16:colId xmlns:a16="http://schemas.microsoft.com/office/drawing/2014/main" val="2679137327"/>
                    </a:ext>
                  </a:extLst>
                </a:gridCol>
                <a:gridCol w="3799058">
                  <a:extLst>
                    <a:ext uri="{9D8B030D-6E8A-4147-A177-3AD203B41FA5}">
                      <a16:colId xmlns:a16="http://schemas.microsoft.com/office/drawing/2014/main" val="1040680844"/>
                    </a:ext>
                  </a:extLst>
                </a:gridCol>
              </a:tblGrid>
              <a:tr h="857770">
                <a:tc gridSpan="2"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ХІМІЧНІ</a:t>
                      </a:r>
                      <a:r>
                        <a:rPr lang="uk-UA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АНТОНІМИ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831188"/>
                  </a:ext>
                </a:extLst>
              </a:tr>
              <a:tr h="472176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uk-UA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Сполучення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1635811"/>
                  </a:ext>
                </a:extLst>
              </a:tr>
              <a:tr h="472176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uk-UA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Окисник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081839"/>
                  </a:ext>
                </a:extLst>
              </a:tr>
              <a:tr h="472176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uk-UA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Катіон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80715"/>
                  </a:ext>
                </a:extLst>
              </a:tr>
              <a:tr h="472176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uk-UA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Оборотна 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23580"/>
                  </a:ext>
                </a:extLst>
              </a:tr>
              <a:tr h="472176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uk-UA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Кислота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8388915"/>
                  </a:ext>
                </a:extLst>
              </a:tr>
              <a:tr h="472176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uk-UA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Метал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5695762"/>
                  </a:ext>
                </a:extLst>
              </a:tr>
              <a:tr h="472176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uk-UA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Відновлення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8713915"/>
                  </a:ext>
                </a:extLst>
              </a:tr>
              <a:tr h="472176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uk-UA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Реагенти 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8333674"/>
                  </a:ext>
                </a:extLst>
              </a:tr>
              <a:tr h="472176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uk-UA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Складна</a:t>
                      </a:r>
                      <a:r>
                        <a:rPr lang="uk-UA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речовина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230148"/>
                  </a:ext>
                </a:extLst>
              </a:tr>
              <a:tr h="472176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uk-UA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Осад</a:t>
                      </a:r>
                      <a:r>
                        <a:rPr lang="uk-UA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553565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035" y="0"/>
            <a:ext cx="2621279" cy="1747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Картинки по запросу настрій на уроці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24" y="197485"/>
            <a:ext cx="1623695" cy="135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 descr="Бліц-опитування кандидатів - Тернопільський прес-клу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45189" y="2707640"/>
            <a:ext cx="2143125" cy="2143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060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567900"/>
              </p:ext>
            </p:extLst>
          </p:nvPr>
        </p:nvGraphicFramePr>
        <p:xfrm>
          <a:off x="2000999" y="777239"/>
          <a:ext cx="7233920" cy="5402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6960">
                  <a:extLst>
                    <a:ext uri="{9D8B030D-6E8A-4147-A177-3AD203B41FA5}">
                      <a16:colId xmlns:a16="http://schemas.microsoft.com/office/drawing/2014/main" val="2679137327"/>
                    </a:ext>
                  </a:extLst>
                </a:gridCol>
                <a:gridCol w="3616960">
                  <a:extLst>
                    <a:ext uri="{9D8B030D-6E8A-4147-A177-3AD203B41FA5}">
                      <a16:colId xmlns:a16="http://schemas.microsoft.com/office/drawing/2014/main" val="1040680844"/>
                    </a:ext>
                  </a:extLst>
                </a:gridCol>
              </a:tblGrid>
              <a:tr h="830563">
                <a:tc gridSpan="2"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ХІМІЧНІ</a:t>
                      </a:r>
                      <a:r>
                        <a:rPr lang="uk-UA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АНТОНІМИ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831188"/>
                  </a:ext>
                </a:extLst>
              </a:tr>
              <a:tr h="421049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Сполучення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розклад</a:t>
                      </a:r>
                      <a:endParaRPr lang="ru-RU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1635811"/>
                  </a:ext>
                </a:extLst>
              </a:tr>
              <a:tr h="421049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Окисник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відновник</a:t>
                      </a:r>
                      <a:endParaRPr lang="ru-RU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081839"/>
                  </a:ext>
                </a:extLst>
              </a:tr>
              <a:tr h="421049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Катіон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аніон</a:t>
                      </a:r>
                      <a:endParaRPr lang="ru-RU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80715"/>
                  </a:ext>
                </a:extLst>
              </a:tr>
              <a:tr h="421049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Оборотна 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необоротна</a:t>
                      </a:r>
                      <a:endParaRPr lang="ru-RU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23580"/>
                  </a:ext>
                </a:extLst>
              </a:tr>
              <a:tr h="421049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Кислота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луг</a:t>
                      </a:r>
                      <a:endParaRPr lang="ru-RU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8388915"/>
                  </a:ext>
                </a:extLst>
              </a:tr>
              <a:tr h="421049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Метал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неметал</a:t>
                      </a:r>
                      <a:endParaRPr lang="ru-RU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5695762"/>
                  </a:ext>
                </a:extLst>
              </a:tr>
              <a:tr h="421049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Відновлення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окиснення</a:t>
                      </a:r>
                      <a:endParaRPr lang="ru-RU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8713915"/>
                  </a:ext>
                </a:extLst>
              </a:tr>
              <a:tr h="421049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Реагенти 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продукти</a:t>
                      </a:r>
                      <a:endParaRPr lang="ru-RU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8333674"/>
                  </a:ext>
                </a:extLst>
              </a:tr>
              <a:tr h="421049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Складна</a:t>
                      </a:r>
                      <a:r>
                        <a:rPr lang="uk-UA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речовина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Проста речовина</a:t>
                      </a:r>
                      <a:endParaRPr lang="ru-RU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230148"/>
                  </a:ext>
                </a:extLst>
              </a:tr>
              <a:tr h="421049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Осад</a:t>
                      </a:r>
                      <a:r>
                        <a:rPr lang="uk-UA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газ</a:t>
                      </a:r>
                      <a:endParaRPr lang="ru-RU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553565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035" y="0"/>
            <a:ext cx="2621279" cy="1747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Картинки по запросу настрій на уроці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22" y="343337"/>
            <a:ext cx="1652497" cy="140418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4438611" y="74414"/>
            <a:ext cx="25811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01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62232" y="2666491"/>
            <a:ext cx="772815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>
              <a:spcAft>
                <a:spcPts val="0"/>
              </a:spcAft>
            </a:pPr>
            <a:r>
              <a:rPr lang="ru-RU" sz="3200" b="1" i="1" u="sng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Хлопц</a:t>
            </a:r>
            <a:r>
              <a:rPr lang="uk-UA" sz="3200" b="1" i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endParaRPr lang="ru-RU" sz="3200" b="1" i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>
              <a:spcAft>
                <a:spcPts val="0"/>
              </a:spcAft>
            </a:pP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KBr</a:t>
            </a:r>
            <a:r>
              <a:rPr lang="uk-UA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+ С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uk-UA" sz="32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  </a:t>
            </a:r>
            <a:r>
              <a:rPr lang="uk-UA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→  КС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uk-UA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+ В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uk-UA" sz="32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endParaRPr lang="ru-RU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>
              <a:spcAft>
                <a:spcPts val="0"/>
              </a:spcAft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Zn</a:t>
            </a:r>
            <a:r>
              <a:rPr lang="uk-UA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+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HCl</a:t>
            </a:r>
            <a:r>
              <a:rPr lang="uk-UA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→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ZnCl</a:t>
            </a:r>
            <a:r>
              <a:rPr lang="uk-UA" sz="32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uk-UA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uk-UA" sz="32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 </a:t>
            </a:r>
            <a:endParaRPr lang="ru-RU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>
              <a:spcAft>
                <a:spcPts val="0"/>
              </a:spcAft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Al(OH)</a:t>
            </a:r>
            <a:r>
              <a:rPr lang="en-US" sz="32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H</a:t>
            </a:r>
            <a:r>
              <a:rPr lang="en-US" sz="32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</a:t>
            </a:r>
            <a:r>
              <a:rPr lang="en-US" sz="32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  </a:t>
            </a:r>
            <a:r>
              <a:rPr lang="uk-UA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→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Al</a:t>
            </a:r>
            <a:r>
              <a:rPr lang="en-US" sz="32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(SO</a:t>
            </a:r>
            <a:r>
              <a:rPr lang="en-US" sz="32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sz="32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H</a:t>
            </a:r>
            <a:r>
              <a:rPr lang="en-US" sz="32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O; </a:t>
            </a:r>
            <a:endParaRPr lang="ru-RU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>
              <a:spcAft>
                <a:spcPts val="0"/>
              </a:spcAft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Al + S </a:t>
            </a:r>
            <a:r>
              <a:rPr lang="uk-UA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→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Al</a:t>
            </a:r>
            <a:r>
              <a:rPr lang="en-US" sz="32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32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endParaRPr lang="ru-RU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>
              <a:spcAft>
                <a:spcPts val="0"/>
              </a:spcAft>
            </a:pP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NaOH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+ P</a:t>
            </a:r>
            <a:r>
              <a:rPr lang="en-US" sz="32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32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→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</a:t>
            </a:r>
            <a:r>
              <a:rPr lang="en-US" sz="32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PO</a:t>
            </a:r>
            <a:r>
              <a:rPr lang="en-US" sz="32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+ H</a:t>
            </a:r>
            <a:r>
              <a:rPr lang="en-US" sz="32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O;</a:t>
            </a:r>
            <a:endParaRPr lang="ru-RU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64595" y="1479102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340">
              <a:spcAft>
                <a:spcPts val="0"/>
              </a:spcAft>
            </a:pPr>
            <a:r>
              <a:rPr lang="uk-UA" sz="3200" b="1" i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Дівчата </a:t>
            </a:r>
            <a:endParaRPr lang="ru-RU" sz="3200" b="1" i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>
              <a:spcAft>
                <a:spcPts val="0"/>
              </a:spcAft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Fe</a:t>
            </a:r>
            <a:r>
              <a:rPr lang="uk-UA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+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Cl</a:t>
            </a:r>
            <a:r>
              <a:rPr lang="uk-UA" sz="32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  </a:t>
            </a:r>
            <a:r>
              <a:rPr lang="uk-UA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→ 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FeCl</a:t>
            </a:r>
            <a:r>
              <a:rPr lang="uk-UA" sz="32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uk-UA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>
              <a:spcAft>
                <a:spcPts val="0"/>
              </a:spcAft>
            </a:pP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NaOH</a:t>
            </a:r>
            <a:r>
              <a:rPr lang="uk-UA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+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HCl</a:t>
            </a:r>
            <a:r>
              <a:rPr lang="uk-UA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→ 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NaCl</a:t>
            </a:r>
            <a:r>
              <a:rPr lang="uk-UA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+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uk-UA" sz="32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uk-UA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>
              <a:spcAft>
                <a:spcPts val="0"/>
              </a:spcAft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KClO</a:t>
            </a:r>
            <a:r>
              <a:rPr lang="en-US" sz="32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P  </a:t>
            </a:r>
            <a:r>
              <a:rPr lang="uk-UA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→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KCl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+ P</a:t>
            </a:r>
            <a:r>
              <a:rPr lang="en-US" sz="32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32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>
              <a:spcAft>
                <a:spcPts val="0"/>
              </a:spcAft>
            </a:pP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+ CO</a:t>
            </a:r>
            <a:r>
              <a:rPr lang="en-US" sz="32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    </a:t>
            </a:r>
            <a:r>
              <a:rPr lang="uk-UA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→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CaCO</a:t>
            </a:r>
            <a:r>
              <a:rPr lang="en-US" sz="32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>
              <a:spcAft>
                <a:spcPts val="0"/>
              </a:spcAft>
            </a:pP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KCl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+ F</a:t>
            </a:r>
            <a:r>
              <a:rPr lang="en-US" sz="32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uk-UA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→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KF + Cl</a:t>
            </a:r>
            <a:r>
              <a:rPr lang="en-US" sz="32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>
              <a:spcAft>
                <a:spcPts val="0"/>
              </a:spcAft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1712" y="0"/>
            <a:ext cx="708783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вибрати окисно-відновні </a:t>
            </a:r>
            <a:r>
              <a:rPr lang="uk-UA" sz="3600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реакції </a:t>
            </a:r>
          </a:p>
          <a:p>
            <a:r>
              <a:rPr lang="uk-UA" sz="3600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 </a:t>
            </a:r>
            <a:r>
              <a:rPr lang="uk-UA" sz="36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скласти електронний баланс</a:t>
            </a:r>
            <a:endParaRPr lang="ru-RU" sz="3600" b="1" u="sng" dirty="0"/>
          </a:p>
        </p:txBody>
      </p:sp>
    </p:spTree>
    <p:extLst>
      <p:ext uri="{BB962C8B-B14F-4D97-AF65-F5344CB8AC3E}">
        <p14:creationId xmlns:p14="http://schemas.microsoft.com/office/powerpoint/2010/main" val="6478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3860" y="258028"/>
            <a:ext cx="502002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>
              <a:spcAft>
                <a:spcPts val="0"/>
              </a:spcAft>
            </a:pPr>
            <a:r>
              <a:rPr lang="uk-UA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ДОМАШНЄ ЗАВДАННЯ </a:t>
            </a:r>
            <a:r>
              <a:rPr lang="uk-UA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uk-UA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Вивчити  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§14 </a:t>
            </a:r>
            <a:r>
              <a:rPr lang="uk-UA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підручника .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Виконати </a:t>
            </a:r>
            <a:r>
              <a:rPr lang="uk-UA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завдання </a:t>
            </a:r>
          </a:p>
          <a:p>
            <a:pPr marL="514350" indent="-514350">
              <a:buFontTx/>
              <a:buAutoNum type="arabicPeriod"/>
            </a:pPr>
            <a:r>
              <a:rPr lang="uk-UA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Цікаві факти про значення ОВР</a:t>
            </a:r>
          </a:p>
          <a:p>
            <a:r>
              <a:rPr lang="uk-UA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відбувається горіння сірника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  <a:endParaRPr lang="uk-UA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uk-UA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знайти інформацію про статую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Геліоса</a:t>
            </a:r>
            <a:r>
              <a:rPr lang="uk-UA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Один 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"Семи  чудес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654" y="2079522"/>
            <a:ext cx="5754294" cy="432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трелка вправо 5"/>
          <p:cNvSpPr/>
          <p:nvPr/>
        </p:nvSpPr>
        <p:spPr>
          <a:xfrm>
            <a:off x="4911213" y="5368413"/>
            <a:ext cx="1236441" cy="3988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 descr="Бліц-опитування кандидатів - Тернопільський прес-клу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9458" y="5625482"/>
            <a:ext cx="1232518" cy="12325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206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596" y="0"/>
            <a:ext cx="8420464" cy="6334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13220" y="6334780"/>
            <a:ext cx="44868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Один 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із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"Семи  чудес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світу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" </a:t>
            </a:r>
          </a:p>
        </p:txBody>
      </p:sp>
      <p:pic>
        <p:nvPicPr>
          <p:cNvPr id="4" name="Picture 3" descr="Бліц-опитування кандидатів - Тернопільський прес-клу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55069" y="0"/>
            <a:ext cx="1802765" cy="1802765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842" y="0"/>
            <a:ext cx="8420464" cy="6334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7298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731881"/>
              </p:ext>
            </p:extLst>
          </p:nvPr>
        </p:nvGraphicFramePr>
        <p:xfrm>
          <a:off x="1940561" y="142240"/>
          <a:ext cx="7823198" cy="6553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08119">
                  <a:extLst>
                    <a:ext uri="{9D8B030D-6E8A-4147-A177-3AD203B41FA5}">
                      <a16:colId xmlns:a16="http://schemas.microsoft.com/office/drawing/2014/main" val="1177958058"/>
                    </a:ext>
                  </a:extLst>
                </a:gridCol>
                <a:gridCol w="1504252">
                  <a:extLst>
                    <a:ext uri="{9D8B030D-6E8A-4147-A177-3AD203B41FA5}">
                      <a16:colId xmlns:a16="http://schemas.microsoft.com/office/drawing/2014/main" val="2238031267"/>
                    </a:ext>
                  </a:extLst>
                </a:gridCol>
                <a:gridCol w="2110827">
                  <a:extLst>
                    <a:ext uri="{9D8B030D-6E8A-4147-A177-3AD203B41FA5}">
                      <a16:colId xmlns:a16="http://schemas.microsoft.com/office/drawing/2014/main" val="3922072437"/>
                    </a:ext>
                  </a:extLst>
                </a:gridCol>
              </a:tblGrid>
              <a:tr h="1533257">
                <a:tc gridSpan="3"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ПІБ   </a:t>
                      </a: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</a:t>
                      </a: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КАРТКА САМООЦІНЮВАННЯ</a:t>
                      </a:r>
                    </a:p>
                    <a:p>
                      <a:pPr marL="45720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Поставте</a:t>
                      </a:r>
                      <a:r>
                        <a:rPr lang="uk-UA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кількість балів що відповідає рівню Ваших знань</a:t>
                      </a:r>
                    </a:p>
                  </a:txBody>
                  <a:tcPr marL="59625" marR="5962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984425"/>
                  </a:ext>
                </a:extLst>
              </a:tr>
              <a:tr h="852085"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5" marR="59625" marT="0" marB="0"/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5" marR="59625" marT="0" marB="0"/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самооцінка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5" marR="59625" marT="0" marB="0"/>
                </a:tc>
                <a:extLst>
                  <a:ext uri="{0D108BD9-81ED-4DB2-BD59-A6C34878D82A}">
                    <a16:rowId xmlns:a16="http://schemas.microsoft.com/office/drawing/2014/main" val="2369151344"/>
                  </a:ext>
                </a:extLst>
              </a:tr>
              <a:tr h="852085"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 в карти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5" marR="59625" marT="0" marB="0"/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5" marR="59625" marT="0" marB="0"/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5" marR="59625" marT="0" marB="0"/>
                </a:tc>
                <a:extLst>
                  <a:ext uri="{0D108BD9-81ED-4DB2-BD59-A6C34878D82A}">
                    <a16:rowId xmlns:a16="http://schemas.microsoft.com/office/drawing/2014/main" val="3077583740"/>
                  </a:ext>
                </a:extLst>
              </a:tr>
              <a:tr h="1035738"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Вміння складати рівняння 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ОВР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5" marR="59625" marT="0" marB="0"/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5" marR="59625" marT="0" marB="0"/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5" marR="59625" marT="0" marB="0"/>
                </a:tc>
                <a:extLst>
                  <a:ext uri="{0D108BD9-81ED-4DB2-BD59-A6C34878D82A}">
                    <a16:rowId xmlns:a16="http://schemas.microsoft.com/office/drawing/2014/main" val="158976765"/>
                  </a:ext>
                </a:extLst>
              </a:tr>
              <a:tr h="560097"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«хімічні антоніми»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5" marR="59625" marT="0" marB="0"/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0 -2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5" marR="59625" marT="0" marB="0"/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5" marR="59625" marT="0" marB="0"/>
                </a:tc>
                <a:extLst>
                  <a:ext uri="{0D108BD9-81ED-4DB2-BD59-A6C34878D82A}">
                    <a16:rowId xmlns:a16="http://schemas.microsoft.com/office/drawing/2014/main" val="3138077617"/>
                  </a:ext>
                </a:extLst>
              </a:tr>
              <a:tr h="852085"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Вміння відрізняти типи хімічних реакцій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5" marR="59625" marT="0" marB="0"/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5" marR="59625" marT="0" marB="0"/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5" marR="59625" marT="0" marB="0"/>
                </a:tc>
                <a:extLst>
                  <a:ext uri="{0D108BD9-81ED-4DB2-BD59-A6C34878D82A}">
                    <a16:rowId xmlns:a16="http://schemas.microsoft.com/office/drawing/2014/main" val="3297681759"/>
                  </a:ext>
                </a:extLst>
              </a:tr>
              <a:tr h="523846"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Активна участь на </a:t>
                      </a:r>
                      <a:r>
                        <a:rPr lang="uk-UA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уроці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5" marR="59625" marT="0" marB="0"/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5" marR="59625" marT="0" marB="0"/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5" marR="59625" marT="0" marB="0"/>
                </a:tc>
                <a:extLst>
                  <a:ext uri="{0D108BD9-81ED-4DB2-BD59-A6C34878D82A}">
                    <a16:rowId xmlns:a16="http://schemas.microsoft.com/office/drawing/2014/main" val="634190354"/>
                  </a:ext>
                </a:extLst>
              </a:tr>
              <a:tr h="344007"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Загальна оцінка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5" marR="59625" marT="0" marB="0"/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5" marR="59625" marT="0" marB="0"/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5" marR="59625" marT="0" marB="0"/>
                </a:tc>
                <a:extLst>
                  <a:ext uri="{0D108BD9-81ED-4DB2-BD59-A6C34878D82A}">
                    <a16:rowId xmlns:a16="http://schemas.microsoft.com/office/drawing/2014/main" val="21372444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288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дякую за увагу з хімії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2080" y="121920"/>
            <a:ext cx="8575040" cy="6431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998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80916" y="1652153"/>
            <a:ext cx="83980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Окисно-відновні реакції. </a:t>
            </a:r>
            <a:endParaRPr lang="uk-UA" sz="36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uk-UA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Складання ОВР</a:t>
            </a:r>
          </a:p>
          <a:p>
            <a:pPr algn="ctr"/>
            <a:r>
              <a:rPr lang="uk-UA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Роль ОВР у </a:t>
            </a:r>
            <a:r>
              <a:rPr lang="uk-UA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природі, техніці, житті людини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7" y="177838"/>
            <a:ext cx="2759366" cy="2073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70" y="4071875"/>
            <a:ext cx="3237056" cy="20430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3610" y="4302587"/>
            <a:ext cx="2664296" cy="19982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Аналітична хімія. Основи кількісного аналізу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88206" y="78248"/>
            <a:ext cx="2975104" cy="1673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628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5539" y="162767"/>
            <a:ext cx="654157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уривок з твору </a:t>
            </a:r>
            <a:r>
              <a:rPr lang="uk-UA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Льюїса</a:t>
            </a:r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Керролла</a:t>
            </a:r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"Аліса  в Країні чудес": </a:t>
            </a:r>
            <a:endParaRPr lang="uk-UA" sz="28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uk-UA" sz="28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 кілька кроків від неї сидів на гілці </a:t>
            </a:r>
            <a:r>
              <a:rPr lang="uk-UA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Чеширський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кіт.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"Скажіть будь- ласка , куди мені  звідси йти</a:t>
            </a:r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?» – запитала Аліса</a:t>
            </a:r>
            <a:endParaRPr lang="uk-UA" sz="28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"А куди ти можеш потрапити?"- спитав у відповідь кіт. 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"Мені все одно..."- сказала Аліса.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"Тоді все одно куди йти" </a:t>
            </a:r>
            <a:endParaRPr lang="uk-UA" sz="28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 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зауважив кіт.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7109" y="3204265"/>
            <a:ext cx="3477002" cy="305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22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0955" y="115953"/>
            <a:ext cx="749246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Наша мета і  завдання на сьогодні : 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08940" algn="l"/>
              </a:tabLst>
            </a:pPr>
            <a:r>
              <a:rPr lang="uk-UA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удосконалити вміння визначати ступені окиснення, </a:t>
            </a:r>
            <a:endParaRPr lang="uk-UA" sz="28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08940" algn="l"/>
              </a:tabLst>
            </a:pPr>
            <a:r>
              <a:rPr lang="uk-UA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описувати процеси рівнянням реакції, </a:t>
            </a: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08940" algn="l"/>
              </a:tabLst>
            </a:pPr>
            <a:r>
              <a:rPr lang="uk-UA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визначати процеси </a:t>
            </a:r>
            <a:r>
              <a:rPr lang="uk-UA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окиснення та відновлення, підбирати коефіцієнти методом електронного балансу.</a:t>
            </a:r>
            <a:endParaRPr lang="ru-RU" sz="28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08940" algn="l"/>
              </a:tabLst>
            </a:pPr>
            <a:r>
              <a:rPr lang="uk-UA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з’ясувати роль окисно-відновних реакцій у природі, техніці, житті людини;</a:t>
            </a:r>
            <a:endParaRPr lang="ru-RU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02380" y="3537809"/>
            <a:ext cx="80531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r">
              <a:spcAft>
                <a:spcPts val="0"/>
              </a:spcAft>
            </a:pPr>
            <a:r>
              <a:rPr lang="uk-UA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Девіз уроку не змінний 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 algn="r">
              <a:spcAft>
                <a:spcPts val="0"/>
              </a:spcAft>
            </a:pPr>
            <a:r>
              <a:rPr lang="uk-UA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ДУМАТИ - ШВИДКО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 algn="r">
              <a:spcAft>
                <a:spcPts val="0"/>
              </a:spcAft>
            </a:pPr>
            <a:r>
              <a:rPr lang="uk-UA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ВІДПОВІДАТИ – ЧІТКО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 algn="r">
              <a:spcAft>
                <a:spcPts val="0"/>
              </a:spcAft>
            </a:pPr>
            <a:r>
              <a:rPr lang="uk-UA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ПРАЦЮВАТИ –ДРУЖНО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94940" algn="ctr">
              <a:spcAft>
                <a:spcPts val="0"/>
              </a:spcAft>
            </a:pPr>
            <a:r>
              <a:rPr lang="uk-UA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ЗАПАМЯТОВУВАТИ - МІЦНО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9820" y="115953"/>
            <a:ext cx="2162175" cy="20288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" y="3969418"/>
            <a:ext cx="334327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5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285" y="89735"/>
            <a:ext cx="9059777" cy="666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5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180474"/>
            <a:ext cx="11125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Окиснення й відновлення — нерозривні процеси. </a:t>
            </a:r>
            <a:endParaRPr lang="uk-UA" sz="28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uk-UA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Електрони </a:t>
            </a:r>
            <a:r>
              <a:rPr lang="uk-UA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пе­редаються від одного атома до іншого і нікуди не зникають, </a:t>
            </a:r>
            <a:endParaRPr lang="uk-UA" sz="28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uk-UA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тому </a:t>
            </a:r>
            <a:r>
              <a:rPr lang="uk-UA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окисно-відновна реакція складається з двох процесів — окиснення та відновлення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9231" y="2427243"/>
            <a:ext cx="928436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/>
            <a:r>
              <a:rPr lang="uk-UA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Атом, що приймає електрони, називається </a:t>
            </a:r>
            <a:r>
              <a:rPr lang="uk-UA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окисником</a:t>
            </a:r>
            <a:r>
              <a:rPr lang="uk-UA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а процес </a:t>
            </a:r>
            <a:r>
              <a:rPr lang="uk-UA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прийому </a:t>
            </a:r>
            <a:r>
              <a:rPr lang="uk-UA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електрона - </a:t>
            </a:r>
            <a:r>
              <a:rPr lang="uk-UA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Відновлення</a:t>
            </a:r>
          </a:p>
          <a:p>
            <a:pPr indent="180340" algn="just">
              <a:spcAft>
                <a:spcPts val="0"/>
              </a:spcAft>
            </a:pPr>
            <a:r>
              <a:rPr lang="uk-UA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Атом</a:t>
            </a:r>
            <a:r>
              <a:rPr lang="uk-UA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що віддає електрони, називається </a:t>
            </a:r>
            <a:r>
              <a:rPr lang="uk-UA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віднов­ником</a:t>
            </a:r>
            <a:r>
              <a:rPr lang="uk-UA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а</a:t>
            </a:r>
            <a:r>
              <a:rPr lang="uk-UA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процес </a:t>
            </a:r>
            <a:r>
              <a:rPr lang="uk-UA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віддачі електрона -  </a:t>
            </a:r>
            <a:r>
              <a:rPr lang="uk-UA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Окиснення</a:t>
            </a:r>
          </a:p>
          <a:p>
            <a:pPr indent="180340" algn="just">
              <a:spcAft>
                <a:spcPts val="0"/>
              </a:spcAft>
            </a:pPr>
            <a:r>
              <a:rPr lang="uk-UA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indent="180340" algn="just"/>
            <a:r>
              <a:rPr lang="uk-UA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99610" y="4428149"/>
            <a:ext cx="12344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>
              <a:spcAft>
                <a:spcPts val="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Fe</a:t>
            </a:r>
            <a:r>
              <a:rPr lang="uk-UA" sz="2400" b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- 2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Fe</a:t>
            </a:r>
            <a:r>
              <a:rPr lang="uk-UA" sz="2400" b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+2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 окиснення</a:t>
            </a:r>
          </a:p>
          <a:p>
            <a:pPr indent="180340">
              <a:spcAft>
                <a:spcPts val="0"/>
              </a:spcAft>
            </a:pPr>
            <a:r>
              <a:rPr lang="uk-UA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відновник</a:t>
            </a:r>
          </a:p>
          <a:p>
            <a:pPr indent="180340">
              <a:spcAft>
                <a:spcPts val="0"/>
              </a:spcAft>
            </a:pP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Cu</a:t>
            </a:r>
            <a:r>
              <a:rPr lang="uk-UA" sz="2400" b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+2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+ 2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Cu</a:t>
            </a:r>
            <a:r>
              <a:rPr lang="uk-UA" sz="2400" b="1" baseline="30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процес відновлення</a:t>
            </a:r>
          </a:p>
          <a:p>
            <a:pPr indent="180340">
              <a:spcAft>
                <a:spcPts val="0"/>
              </a:spcAft>
            </a:pPr>
            <a:r>
              <a:rPr lang="uk-UA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окисник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47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495" y="0"/>
            <a:ext cx="9529011" cy="664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90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389" y="0"/>
            <a:ext cx="6027821" cy="680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22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0948" y="84222"/>
            <a:ext cx="6472989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>
              <a:spcAft>
                <a:spcPts val="0"/>
              </a:spcAft>
            </a:pPr>
            <a:r>
              <a:rPr lang="uk-UA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АЛГОРИТМ  СКЛАДАННЯ </a:t>
            </a:r>
            <a:r>
              <a:rPr lang="uk-UA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ЕЛЕКТРОННОГО </a:t>
            </a:r>
            <a:r>
              <a:rPr lang="uk-UA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БАЛАНСУ(ст85 </a:t>
            </a:r>
            <a:r>
              <a:rPr lang="uk-UA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підр</a:t>
            </a:r>
            <a:r>
              <a:rPr lang="uk-UA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24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AutoNum type="arabicParenR"/>
              <a:tabLst>
                <a:tab pos="323215" algn="l"/>
              </a:tabLst>
            </a:pPr>
            <a:r>
              <a:rPr lang="uk-UA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 записаному рівнянні реакції визначити ступені окиснення всіх елементів.</a:t>
            </a:r>
            <a:endParaRPr lang="ru-RU" sz="24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AutoNum type="arabicParenR"/>
              <a:tabLst>
                <a:tab pos="323215" algn="l"/>
              </a:tabLst>
            </a:pPr>
            <a:r>
              <a:rPr lang="uk-UA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Визначити, які елементи в процесі хімічної реакції змінюють ступінь окиснення.</a:t>
            </a:r>
            <a:endParaRPr lang="ru-RU" sz="24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AutoNum type="arabicParenR"/>
              <a:tabLst>
                <a:tab pos="323215" algn="l"/>
              </a:tabLst>
            </a:pPr>
            <a:r>
              <a:rPr lang="uk-UA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Записати окремо процеси окиснення та відновлення з указівкою кількості електронів, що беруть участь у кожнім процесі.</a:t>
            </a:r>
            <a:endParaRPr lang="ru-RU" sz="24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AutoNum type="arabicParenR"/>
              <a:tabLst>
                <a:tab pos="323215" algn="l"/>
              </a:tabLst>
            </a:pPr>
            <a:r>
              <a:rPr lang="uk-UA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Визначити окисник і </a:t>
            </a:r>
            <a:r>
              <a:rPr lang="uk-UA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відновник та процеси</a:t>
            </a:r>
            <a:endParaRPr lang="ru-RU" sz="24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AutoNum type="arabicParenR"/>
              <a:tabLst>
                <a:tab pos="323215" algn="l"/>
              </a:tabLst>
            </a:pPr>
            <a:r>
              <a:rPr lang="uk-UA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Визначаємо коефіцієнти(віддані /прийняті електрони міняємо місцями)</a:t>
            </a: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AutoNum type="arabicParenR"/>
              <a:tabLst>
                <a:tab pos="323215" algn="l"/>
              </a:tabLst>
            </a:pPr>
            <a:r>
              <a:rPr lang="uk-UA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Розставляємо коефіцієнти та перевіряємо на правильність.</a:t>
            </a:r>
            <a:endParaRPr lang="ru-RU" sz="24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 l="43871" t="10089" r="9500" b="39828"/>
          <a:stretch>
            <a:fillRect/>
          </a:stretch>
        </p:blipFill>
        <p:spPr bwMode="auto">
          <a:xfrm>
            <a:off x="6429376" y="1581150"/>
            <a:ext cx="4286250" cy="3133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210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828</TotalTime>
  <Words>562</Words>
  <Application>Microsoft Office PowerPoint</Application>
  <PresentationFormat>Широкоэкранный</PresentationFormat>
  <Paragraphs>131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22</cp:revision>
  <dcterms:created xsi:type="dcterms:W3CDTF">2022-11-15T21:06:27Z</dcterms:created>
  <dcterms:modified xsi:type="dcterms:W3CDTF">2022-11-22T19:18:06Z</dcterms:modified>
</cp:coreProperties>
</file>