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7423-F7F8-4904-9C14-0F25085C047A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A24B-07F8-40D7-9CF5-F66E33D06E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1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0C50C-1B5D-4D15-AE61-B944872B4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B699D4-026B-42A3-A7BA-CECF2D2D2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A7043-8126-47C1-9C10-570B11CF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11727-99E4-4CA2-B8E4-E20A046A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479E1-F0CB-4873-8F01-EC30C255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20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41729-59EE-422C-BF63-01697982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F29A5-FD25-4797-A342-5F11EC3AF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DD64C-85E3-4EC9-A4B9-1C2B3AED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EE451-9550-4A1C-8D70-392C9B61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89F75-8D19-4862-B395-159B565D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71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9AE09E-391D-411E-97D0-A74E3E143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50BA5C-66F4-4B19-959D-AD7F55B46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F9640-9982-4401-A30A-F700578E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D95C-6DA2-4F6F-AA62-01622830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15D6F-E016-4452-AD6B-0488013A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98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9B4E9-8FC8-4A2F-87FA-EA1A64AF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DAC4-A9E1-49EA-B17C-0518DFF22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F19E6-89AB-4F35-8B09-4026384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A85B48-A8AA-4558-AB32-6E59772D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5B04EB-3B41-4ED8-9560-93E295E9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BDBFC-5F83-42D5-A2F9-CD2A2A69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5ABCC-764B-4B7A-9FC8-E820EB35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4DF2-6D91-4ADA-89D6-04A20EF0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5BD41-9506-4110-B98E-3C43E007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50D79-D904-4DA3-902D-61AF5A74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6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9D047-5F1C-4011-9EA9-C902D272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C32CC-7770-4D74-BE52-B2849B317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9272B-AB9F-4F1B-84CD-B8E4FA9D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F0AD5A-AC42-4E70-8692-BD9F0DE6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4D695-0BA0-4897-9548-04F90F4F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E45D5-BB4A-45F9-BDCD-0F703CE5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2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C08D0-710E-4FCD-A2D1-AC41DC07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FA799C-26CA-4E96-8FF9-A35CF0CF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FBC535-0708-4DA4-B1CA-955DE845E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F7CCD2-A410-4D37-B605-4C06BD35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A5E4BA-6F3A-4DB8-8DCB-5720B03F5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8A5821-81EF-4FFA-954A-C513E7F2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DDDB79-75F4-4E95-B671-B2648262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40A7EB-FFA2-4EE8-9F27-C2CDEC31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67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DB74-5FDD-433F-A334-E50364DB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65ACE8-F9A0-43AB-9EEA-6FB18737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65F56A-44DE-43B7-85F1-52B0A941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ABDC97-456E-4643-98AB-808F541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22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996814-9B6C-450A-9EF8-C0B76643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3AD70C-D8E1-4326-B1EE-3BF67633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BD5324-A7D2-463A-BFE6-7CF65B5F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78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59C9D-72B0-4BA9-A85E-1808E163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CC82D-2E28-4598-8A9B-7ED4174A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D44DB5-FEE3-4373-9A29-158D0FD6D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F6916-C129-40D4-9F46-DD18585B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ED34C4-6EC6-432A-AC7C-3BD44AD2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5E3BC7-934A-4D03-B0A8-0DDC65E9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6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F734B-7A25-4671-B767-6C8B7C4B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F9A03D-4009-4307-81B3-0828A529F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B2D14-927C-4AC5-88C3-97BFD766E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C1AEB1-04D7-4236-A4A1-157D61DC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2F649E-3BCA-4571-A29F-2D59A81B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30F31-2B53-4338-A20D-564F7D29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3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A7658-8897-457F-8999-2EC77CB0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BCBFF-2DA1-4320-930D-040EF63C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2FF32-101E-4B46-A2E4-AE601D0A9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BB13-C1E0-4298-9EAC-6327351B08A2}" type="datetimeFigureOut">
              <a:rPr lang="uk-UA" smtClean="0"/>
              <a:t>23.10.2022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C86696-576A-4AED-8790-3EF202318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15688-7351-45C3-A9AB-B4BB5D85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4263-F800-4CB5-9720-E4FAA672F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7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6093C-AB69-435C-8AE5-1F3761F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889760"/>
            <a:ext cx="8341360" cy="2387600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Реакції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йонного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обміну.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Йонно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-молекулярні рівняння.</a:t>
            </a:r>
          </a:p>
        </p:txBody>
      </p:sp>
    </p:spTree>
    <p:extLst>
      <p:ext uri="{BB962C8B-B14F-4D97-AF65-F5344CB8AC3E}">
        <p14:creationId xmlns:p14="http://schemas.microsoft.com/office/powerpoint/2010/main" val="245681009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13CBE-3A29-4710-BF75-B081C71C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-139383"/>
            <a:ext cx="12192000" cy="1640840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2BB0DE9-C142-455E-9216-3001529B8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93" t="37082" r="17510" b="31497"/>
          <a:stretch/>
        </p:blipFill>
        <p:spPr>
          <a:xfrm>
            <a:off x="0" y="1913546"/>
            <a:ext cx="12191998" cy="38949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93B65-AF72-4A1F-A9E9-C81EAF6B1438}"/>
              </a:ext>
            </a:extLst>
          </p:cNvPr>
          <p:cNvSpPr txBox="1"/>
          <p:nvPr/>
        </p:nvSpPr>
        <p:spPr>
          <a:xfrm>
            <a:off x="6573520" y="4389120"/>
            <a:ext cx="330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+2OH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+2H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BC00D-5C76-484B-8FCB-9F2E3CE5C4F6}"/>
              </a:ext>
            </a:extLst>
          </p:cNvPr>
          <p:cNvSpPr txBox="1"/>
          <p:nvPr/>
        </p:nvSpPr>
        <p:spPr>
          <a:xfrm>
            <a:off x="5613400" y="290068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uk-UA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8F61ED-C4A5-4E9E-8BA7-54C2F688FC88}"/>
              </a:ext>
            </a:extLst>
          </p:cNvPr>
          <p:cNvCxnSpPr/>
          <p:nvPr/>
        </p:nvCxnSpPr>
        <p:spPr>
          <a:xfrm flipH="1">
            <a:off x="6573520" y="2448560"/>
            <a:ext cx="619760" cy="452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0885C6E-E990-4521-89C3-789BA5ADB853}"/>
              </a:ext>
            </a:extLst>
          </p:cNvPr>
          <p:cNvCxnSpPr/>
          <p:nvPr/>
        </p:nvCxnSpPr>
        <p:spPr>
          <a:xfrm flipH="1">
            <a:off x="6786880" y="2860649"/>
            <a:ext cx="619760" cy="452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CDD6DDB-DCD7-42C5-B826-71EB0CB1D8A7}"/>
              </a:ext>
            </a:extLst>
          </p:cNvPr>
          <p:cNvCxnSpPr/>
          <p:nvPr/>
        </p:nvCxnSpPr>
        <p:spPr>
          <a:xfrm flipH="1">
            <a:off x="8417495" y="2414218"/>
            <a:ext cx="619760" cy="452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F74EDD-B875-46F0-B70A-794635198E65}"/>
              </a:ext>
            </a:extLst>
          </p:cNvPr>
          <p:cNvCxnSpPr/>
          <p:nvPr/>
        </p:nvCxnSpPr>
        <p:spPr>
          <a:xfrm flipH="1">
            <a:off x="7406640" y="2866338"/>
            <a:ext cx="619760" cy="452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74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B15F-C954-4FD7-97BA-DC20BF5A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147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скороченого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скласти повне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 і молекулярне рівняння.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E19B6-CCAE-477A-A2B9-9589648A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 має вигляд: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AgCl↓</a:t>
            </a:r>
          </a:p>
          <a:p>
            <a:pPr marL="0" indent="0">
              <a:buNone/>
            </a:pP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молекулярне рівняння.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Хід роботи: беремо таблицю розчинності, шукаємо розчинну речовину що містить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другу розчинну речовину, що містить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записуємо їх в реагенти: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молекулярне рівняння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 повне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 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AgCl↓</a:t>
            </a:r>
          </a:p>
          <a:p>
            <a:pPr marL="0" indent="0">
              <a:buNone/>
            </a:pPr>
            <a:endParaRPr lang="uk-UA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D0E730-6D04-4CE8-A174-29137B5299E9}"/>
              </a:ext>
            </a:extLst>
          </p:cNvPr>
          <p:cNvCxnSpPr/>
          <p:nvPr/>
        </p:nvCxnSpPr>
        <p:spPr>
          <a:xfrm>
            <a:off x="1889760" y="5608002"/>
            <a:ext cx="599440" cy="568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C84D35-0A77-4012-9150-E6E4710F131E}"/>
              </a:ext>
            </a:extLst>
          </p:cNvPr>
          <p:cNvCxnSpPr/>
          <p:nvPr/>
        </p:nvCxnSpPr>
        <p:spPr>
          <a:xfrm>
            <a:off x="6736080" y="5608003"/>
            <a:ext cx="599440" cy="568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DF4E188-4B2F-4BD6-B7A0-5FD7C6150946}"/>
              </a:ext>
            </a:extLst>
          </p:cNvPr>
          <p:cNvCxnSpPr/>
          <p:nvPr/>
        </p:nvCxnSpPr>
        <p:spPr>
          <a:xfrm>
            <a:off x="2804160" y="5608003"/>
            <a:ext cx="599440" cy="568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9251BBF-D175-43EE-B4E1-013277DF8E4A}"/>
              </a:ext>
            </a:extLst>
          </p:cNvPr>
          <p:cNvCxnSpPr/>
          <p:nvPr/>
        </p:nvCxnSpPr>
        <p:spPr>
          <a:xfrm>
            <a:off x="5821680" y="5608002"/>
            <a:ext cx="599440" cy="568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3705F21-7D51-40E5-9DAB-E0989E4E902B}"/>
              </a:ext>
            </a:extLst>
          </p:cNvPr>
          <p:cNvSpPr/>
          <p:nvPr/>
        </p:nvSpPr>
        <p:spPr>
          <a:xfrm>
            <a:off x="3911600" y="2460933"/>
            <a:ext cx="7934325" cy="4276152"/>
          </a:xfrm>
          <a:custGeom>
            <a:avLst/>
            <a:gdLst>
              <a:gd name="connsiteX0" fmla="*/ 0 w 7934325"/>
              <a:gd name="connsiteY0" fmla="*/ 4010987 h 4276152"/>
              <a:gd name="connsiteX1" fmla="*/ 6685280 w 7934325"/>
              <a:gd name="connsiteY1" fmla="*/ 3929707 h 4276152"/>
              <a:gd name="connsiteX2" fmla="*/ 7894320 w 7934325"/>
              <a:gd name="connsiteY2" fmla="*/ 617547 h 4276152"/>
              <a:gd name="connsiteX3" fmla="*/ 6075680 w 7934325"/>
              <a:gd name="connsiteY3" fmla="*/ 7947 h 427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4325" h="4276152">
                <a:moveTo>
                  <a:pt x="0" y="4010987"/>
                </a:moveTo>
                <a:cubicBezTo>
                  <a:pt x="2684780" y="4253133"/>
                  <a:pt x="5369560" y="4495280"/>
                  <a:pt x="6685280" y="3929707"/>
                </a:cubicBezTo>
                <a:cubicBezTo>
                  <a:pt x="8001000" y="3364134"/>
                  <a:pt x="7995920" y="1271174"/>
                  <a:pt x="7894320" y="617547"/>
                </a:cubicBezTo>
                <a:cubicBezTo>
                  <a:pt x="7792720" y="-36080"/>
                  <a:pt x="6934200" y="-14067"/>
                  <a:pt x="6075680" y="794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450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3DD062-8C27-46DD-A1CA-4A4BF495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98475"/>
            <a:ext cx="11704319" cy="731519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Розв’язування вправ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76524-A24D-4572-B876-B49F2DAE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009"/>
            <a:ext cx="12192000" cy="6168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2CE0FA-2BE0-411A-B959-384D6DD5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2" y="5509737"/>
            <a:ext cx="1163217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E5258A-26A3-4D65-95EF-28ADF5AE64CD}"/>
              </a:ext>
            </a:extLst>
          </p:cNvPr>
          <p:cNvSpPr txBox="1"/>
          <p:nvPr/>
        </p:nvSpPr>
        <p:spPr>
          <a:xfrm>
            <a:off x="111760" y="132080"/>
            <a:ext cx="11877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Складіть молекулярні рівняння реакцій, що відповідають таким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йонно-молекуляним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рівнянням:  </a:t>
            </a:r>
          </a:p>
          <a:p>
            <a:pPr marL="0" indent="0">
              <a:buNone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E61F55-AEFF-4AC2-A287-E3A866DB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2" y="886103"/>
            <a:ext cx="10650635" cy="1603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70EC8-3440-4439-B1E6-2DEC938B425F}"/>
              </a:ext>
            </a:extLst>
          </p:cNvPr>
          <p:cNvSpPr txBox="1"/>
          <p:nvPr/>
        </p:nvSpPr>
        <p:spPr>
          <a:xfrm>
            <a:off x="228600" y="2333398"/>
            <a:ext cx="116433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24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йонно-молекулярні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Яка з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виражається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йонно-молекулярним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рівнянням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sz="2400" b="1" i="0" baseline="300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Н</a:t>
            </a:r>
            <a:r>
              <a:rPr lang="ru-RU" sz="2400" b="1" i="0" baseline="300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H</a:t>
            </a:r>
            <a:r>
              <a:rPr lang="ru-RU" sz="2400" b="1" i="0" baseline="-250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/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ru-RU" sz="2400" dirty="0"/>
            </a:b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B4B83C-AAA5-49D0-9EB1-371CDD8C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6983" r="39762" b="43277"/>
          <a:stretch/>
        </p:blipFill>
        <p:spPr>
          <a:xfrm>
            <a:off x="1656080" y="2825096"/>
            <a:ext cx="8337006" cy="15979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C61317-3F2C-498E-88E3-461B261799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59899" r="45119" b="26973"/>
          <a:stretch/>
        </p:blipFill>
        <p:spPr>
          <a:xfrm>
            <a:off x="5687487" y="4879259"/>
            <a:ext cx="5960953" cy="18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447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67BB30-8FC0-4948-AAA4-66722A2D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0024"/>
            <a:ext cx="10515600" cy="61601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Наведіть приклад розчинної у воді солі, під час взаємодії якої як з калій сульфатом, так і з </a:t>
            </a:r>
            <a:r>
              <a:rPr lang="uk-UA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аргентум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нітратом утворюється осад. Складіть рівняння цих реакцій у молекулярній та </a:t>
            </a:r>
            <a:r>
              <a:rPr lang="uk-UA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йонно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-молекулярній формах.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200 мл,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розчинили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0,2 моль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калій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ортофосфату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масу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йонів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К+;</a:t>
            </a:r>
            <a:b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масову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частку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йонів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К+ в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отриманому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розчині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розчину, що містить суміш калій сульфіту й натрій хлориду, спочатку додали розчин хлоридної кислоти до припинення виділення газу, а потім — розчин </a:t>
            </a:r>
            <a:r>
              <a:rPr lang="uk-UA" sz="28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аргентум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нітрату. Які </a:t>
            </a:r>
            <a:r>
              <a:rPr lang="uk-UA" sz="2800" b="1" i="0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йони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залишилися в розчині? Відповідь підтвердьте рівняннями реакцій.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000" dirty="0"/>
            </a:b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наведених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йонів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перебувати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i="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розчині</a:t>
            </a:r>
            <a:r>
              <a:rPr lang="ru-RU" sz="2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7C2D1-089F-4201-82B3-E45A3415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27" y="5891239"/>
            <a:ext cx="462726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707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B6AB643-C9F9-48B3-9AFE-D336C3FC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0"/>
            <a:ext cx="11023600" cy="2042160"/>
          </a:xfrm>
          <a:gradFill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bg1"/>
            </a:outerShdw>
            <a:softEdge rad="495300"/>
          </a:effectLst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Уроку нашому – кінець,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хто слухав МОЛОДЕЦЬ!!!</a:t>
            </a:r>
          </a:p>
        </p:txBody>
      </p:sp>
    </p:spTree>
    <p:extLst>
      <p:ext uri="{BB962C8B-B14F-4D97-AF65-F5344CB8AC3E}">
        <p14:creationId xmlns:p14="http://schemas.microsoft.com/office/powerpoint/2010/main" val="257412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2916F-7AA2-420A-8319-2F4B70C9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Ми знаємо, що за такою ознакою, як зміна числа вихідних і кінцевих речовин всі хімічні реакції ділять на 4 типи: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D1DB7F2C-E14A-4D78-A4A8-EE73917BC1CD}"/>
              </a:ext>
            </a:extLst>
          </p:cNvPr>
          <p:cNvSpPr>
            <a:spLocks noGrp="1"/>
          </p:cNvSpPr>
          <p:nvPr/>
        </p:nvSpPr>
        <p:spPr>
          <a:xfrm>
            <a:off x="4280512" y="2468082"/>
            <a:ext cx="707328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+ В = АВ</a:t>
            </a:r>
          </a:p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 = А + В</a:t>
            </a:r>
          </a:p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+ ВС = АС + В</a:t>
            </a:r>
          </a:p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 + 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=</a:t>
            </a:r>
            <a:r>
              <a:rPr lang="ru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СВ</a:t>
            </a:r>
          </a:p>
        </p:txBody>
      </p:sp>
      <p:pic>
        <p:nvPicPr>
          <p:cNvPr id="8" name="Місце для вмісту 3">
            <a:extLst>
              <a:ext uri="{FF2B5EF4-FFF2-40B4-BE49-F238E27FC236}">
                <a16:creationId xmlns:a16="http://schemas.microsoft.com/office/drawing/2014/main" id="{CD24763F-75C2-448B-8B28-F83BAB57C30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1107" t="41778" r="59770" b="42680"/>
          <a:stretch/>
        </p:blipFill>
        <p:spPr bwMode="auto">
          <a:xfrm>
            <a:off x="1270000" y="2611120"/>
            <a:ext cx="2865120" cy="3302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725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45EF12-81A1-4D69-9AE9-BCE68219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233680"/>
            <a:ext cx="10154920" cy="5943283"/>
          </a:xfrm>
        </p:spPr>
        <p:txBody>
          <a:bodyPr>
            <a:normAutofit/>
          </a:bodyPr>
          <a:lstStyle/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+ В = АВ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 = А + В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76A52-D8E1-4890-8C05-ABB6180F8CEA}"/>
              </a:ext>
            </a:extLst>
          </p:cNvPr>
          <p:cNvSpPr txBox="1"/>
          <p:nvPr/>
        </p:nvSpPr>
        <p:spPr>
          <a:xfrm>
            <a:off x="5664200" y="1125357"/>
            <a:ext cx="510032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 w="139700" h="139700" prst="divot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Book Antiqua" panose="02040602050305030304" pitchFamily="18" charset="0"/>
              </a:rPr>
              <a:t>Mg + O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 → 2MgO</a:t>
            </a:r>
          </a:p>
          <a:p>
            <a:pPr marL="0" indent="0" algn="ctr">
              <a:buNone/>
            </a:pPr>
            <a:r>
              <a:rPr lang="en-US" sz="3600" dirty="0" err="1">
                <a:latin typeface="Book Antiqua" panose="02040602050305030304" pitchFamily="18" charset="0"/>
              </a:rPr>
              <a:t>CaO</a:t>
            </a:r>
            <a:r>
              <a:rPr lang="en-US" sz="3600" dirty="0">
                <a:latin typeface="Book Antiqua" panose="02040602050305030304" pitchFamily="18" charset="0"/>
              </a:rPr>
              <a:t> + CO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 → CaCO</a:t>
            </a:r>
            <a:r>
              <a:rPr lang="en-US" sz="3600" baseline="-25000" dirty="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62ED8-93EA-44E0-9894-7FA13CB6EC4C}"/>
              </a:ext>
            </a:extLst>
          </p:cNvPr>
          <p:cNvSpPr txBox="1"/>
          <p:nvPr/>
        </p:nvSpPr>
        <p:spPr>
          <a:xfrm>
            <a:off x="3967480" y="3651160"/>
            <a:ext cx="7752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 w="139700" h="139700" prst="divot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Book Antiqua" panose="02040602050305030304" pitchFamily="18" charset="0"/>
              </a:rPr>
              <a:t>2HgO → 2Hg + O2</a:t>
            </a:r>
          </a:p>
          <a:p>
            <a:pPr algn="ctr"/>
            <a:r>
              <a:rPr lang="en-US" sz="3600" dirty="0">
                <a:latin typeface="Book Antiqua" panose="02040602050305030304" pitchFamily="18" charset="0"/>
              </a:rPr>
              <a:t>2KMnO</a:t>
            </a:r>
            <a:r>
              <a:rPr lang="en-US" sz="3600" baseline="-25000" dirty="0">
                <a:latin typeface="Book Antiqua" panose="02040602050305030304" pitchFamily="18" charset="0"/>
              </a:rPr>
              <a:t>4</a:t>
            </a:r>
            <a:r>
              <a:rPr lang="en-US" sz="3600" dirty="0">
                <a:latin typeface="Book Antiqua" panose="02040602050305030304" pitchFamily="18" charset="0"/>
              </a:rPr>
              <a:t> → K2MnO</a:t>
            </a:r>
            <a:r>
              <a:rPr lang="en-US" sz="3600" baseline="-25000" dirty="0">
                <a:latin typeface="Book Antiqua" panose="02040602050305030304" pitchFamily="18" charset="0"/>
              </a:rPr>
              <a:t>4</a:t>
            </a:r>
            <a:r>
              <a:rPr lang="en-US" sz="3600" dirty="0">
                <a:latin typeface="Book Antiqua" panose="02040602050305030304" pitchFamily="18" charset="0"/>
              </a:rPr>
              <a:t> +</a:t>
            </a:r>
            <a:r>
              <a:rPr lang="en-US" sz="3600" baseline="-25000" dirty="0">
                <a:latin typeface="Book Antiqua" panose="02040602050305030304" pitchFamily="18" charset="0"/>
              </a:rPr>
              <a:t> </a:t>
            </a:r>
            <a:r>
              <a:rPr lang="en-US" sz="3600" dirty="0">
                <a:latin typeface="Book Antiqua" panose="02040602050305030304" pitchFamily="18" charset="0"/>
              </a:rPr>
              <a:t>MnO</a:t>
            </a:r>
            <a:r>
              <a:rPr lang="en-US" sz="3600" baseline="-25000" dirty="0">
                <a:latin typeface="Book Antiqua" panose="02040602050305030304" pitchFamily="18" charset="0"/>
              </a:rPr>
              <a:t>2 </a:t>
            </a:r>
            <a:r>
              <a:rPr lang="en-US" sz="3600" dirty="0">
                <a:latin typeface="Book Antiqua" panose="02040602050305030304" pitchFamily="18" charset="0"/>
              </a:rPr>
              <a:t>+O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868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45EF12-81A1-4D69-9AE9-BCE68219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243840"/>
            <a:ext cx="10764520" cy="5933123"/>
          </a:xfrm>
        </p:spPr>
        <p:txBody>
          <a:bodyPr>
            <a:normAutofit/>
          </a:bodyPr>
          <a:lstStyle/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+ ВС = АС + В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 + 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=</a:t>
            </a:r>
            <a:r>
              <a:rPr lang="ru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СВ</a:t>
            </a:r>
          </a:p>
          <a:p>
            <a:pPr marL="0" indent="0">
              <a:buNone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76A52-D8E1-4890-8C05-ABB6180F8CEA}"/>
              </a:ext>
            </a:extLst>
          </p:cNvPr>
          <p:cNvSpPr txBox="1"/>
          <p:nvPr/>
        </p:nvSpPr>
        <p:spPr>
          <a:xfrm>
            <a:off x="5664200" y="1125357"/>
            <a:ext cx="593852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 w="139700" h="139700" prst="divot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 Antiqua" panose="02040602050305030304" pitchFamily="18" charset="0"/>
              </a:rPr>
              <a:t>Zn + 2HCl → ZnCl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 + H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↑</a:t>
            </a:r>
          </a:p>
          <a:p>
            <a:pPr algn="ctr"/>
            <a:endParaRPr lang="en-US" sz="3600" dirty="0">
              <a:latin typeface="Book Antiqua" panose="02040602050305030304" pitchFamily="18" charset="0"/>
            </a:endParaRPr>
          </a:p>
          <a:p>
            <a:pPr algn="ctr"/>
            <a:r>
              <a:rPr lang="en-US" sz="3600" dirty="0">
                <a:latin typeface="Book Antiqua" panose="02040602050305030304" pitchFamily="18" charset="0"/>
              </a:rPr>
              <a:t> Cl</a:t>
            </a:r>
            <a:r>
              <a:rPr lang="en-US" sz="3600" baseline="-25000" dirty="0">
                <a:latin typeface="Book Antiqua" panose="02040602050305030304" pitchFamily="18" charset="0"/>
              </a:rPr>
              <a:t>2  </a:t>
            </a:r>
            <a:r>
              <a:rPr lang="en-US" sz="3600" dirty="0">
                <a:latin typeface="Book Antiqua" panose="02040602050305030304" pitchFamily="18" charset="0"/>
              </a:rPr>
              <a:t>+ 2KI → I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↓ + 2KCl</a:t>
            </a:r>
            <a:endParaRPr lang="en-US" sz="3600" baseline="-25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62ED8-93EA-44E0-9894-7FA13CB6EC4C}"/>
              </a:ext>
            </a:extLst>
          </p:cNvPr>
          <p:cNvSpPr txBox="1"/>
          <p:nvPr/>
        </p:nvSpPr>
        <p:spPr>
          <a:xfrm>
            <a:off x="3967480" y="3651160"/>
            <a:ext cx="7752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 w="139700" h="139700" prst="divot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Book Antiqua" panose="02040602050305030304" pitchFamily="18" charset="0"/>
              </a:rPr>
              <a:t>AgNO3 + NaCl→ NaNO3 + AgCl↓</a:t>
            </a:r>
          </a:p>
          <a:p>
            <a:pPr marL="0" indent="0" algn="ctr">
              <a:buNone/>
            </a:pPr>
            <a:endParaRPr lang="en-US" sz="3600" dirty="0">
              <a:latin typeface="Book Antiqua" panose="02040602050305030304" pitchFamily="18" charset="0"/>
            </a:endParaRPr>
          </a:p>
          <a:p>
            <a:pPr algn="ctr"/>
            <a:r>
              <a:rPr lang="en-US" sz="3600" dirty="0">
                <a:latin typeface="Book Antiqua" panose="02040602050305030304" pitchFamily="18" charset="0"/>
              </a:rPr>
              <a:t>KOH + HCl → </a:t>
            </a:r>
            <a:r>
              <a:rPr lang="en-US" sz="3600" dirty="0" err="1">
                <a:latin typeface="Book Antiqua" panose="02040602050305030304" pitchFamily="18" charset="0"/>
              </a:rPr>
              <a:t>KCl</a:t>
            </a:r>
            <a:r>
              <a:rPr lang="en-US" sz="3600" dirty="0">
                <a:latin typeface="Book Antiqua" panose="02040602050305030304" pitchFamily="18" charset="0"/>
              </a:rPr>
              <a:t> +</a:t>
            </a:r>
            <a:r>
              <a:rPr lang="en-US" sz="3600" baseline="-25000" dirty="0">
                <a:latin typeface="Book Antiqua" panose="02040602050305030304" pitchFamily="18" charset="0"/>
              </a:rPr>
              <a:t> </a:t>
            </a:r>
            <a:r>
              <a:rPr lang="en-US" sz="3600" dirty="0">
                <a:latin typeface="Book Antiqua" panose="02040602050305030304" pitchFamily="18" charset="0"/>
              </a:rPr>
              <a:t>H</a:t>
            </a:r>
            <a:r>
              <a:rPr lang="en-US" sz="3600" baseline="-25000" dirty="0">
                <a:latin typeface="Book Antiqua" panose="02040602050305030304" pitchFamily="18" charset="0"/>
              </a:rPr>
              <a:t>2</a:t>
            </a:r>
            <a:r>
              <a:rPr lang="en-US" sz="3600" dirty="0">
                <a:latin typeface="Book Antiqua" panose="02040602050305030304" pitchFamily="18" charset="0"/>
              </a:rPr>
              <a:t>O</a:t>
            </a:r>
            <a:endParaRPr lang="en-US" sz="3600" baseline="-25000" dirty="0">
              <a:latin typeface="Book Antiqua" panose="02040602050305030304" pitchFamily="18" charset="0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DAAEE63B-7421-4393-B7EC-992686145B62}"/>
              </a:ext>
            </a:extLst>
          </p:cNvPr>
          <p:cNvSpPr/>
          <p:nvPr/>
        </p:nvSpPr>
        <p:spPr>
          <a:xfrm>
            <a:off x="6187440" y="812111"/>
            <a:ext cx="1310640" cy="346129"/>
          </a:xfrm>
          <a:custGeom>
            <a:avLst/>
            <a:gdLst>
              <a:gd name="connsiteX0" fmla="*/ 0 w 1310640"/>
              <a:gd name="connsiteY0" fmla="*/ 346129 h 346129"/>
              <a:gd name="connsiteX1" fmla="*/ 690880 w 1310640"/>
              <a:gd name="connsiteY1" fmla="*/ 689 h 346129"/>
              <a:gd name="connsiteX2" fmla="*/ 1310640 w 1310640"/>
              <a:gd name="connsiteY2" fmla="*/ 275009 h 3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346129">
                <a:moveTo>
                  <a:pt x="0" y="346129"/>
                </a:moveTo>
                <a:cubicBezTo>
                  <a:pt x="236220" y="179335"/>
                  <a:pt x="472440" y="12542"/>
                  <a:pt x="690880" y="689"/>
                </a:cubicBezTo>
                <a:cubicBezTo>
                  <a:pt x="909320" y="-11164"/>
                  <a:pt x="1109980" y="131922"/>
                  <a:pt x="1310640" y="27500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B2F7277-DEC2-48D3-B243-017B0530571D}"/>
              </a:ext>
            </a:extLst>
          </p:cNvPr>
          <p:cNvSpPr/>
          <p:nvPr/>
        </p:nvSpPr>
        <p:spPr>
          <a:xfrm>
            <a:off x="6664960" y="2002520"/>
            <a:ext cx="1503680" cy="346129"/>
          </a:xfrm>
          <a:custGeom>
            <a:avLst/>
            <a:gdLst>
              <a:gd name="connsiteX0" fmla="*/ 0 w 1310640"/>
              <a:gd name="connsiteY0" fmla="*/ 346129 h 346129"/>
              <a:gd name="connsiteX1" fmla="*/ 690880 w 1310640"/>
              <a:gd name="connsiteY1" fmla="*/ 689 h 346129"/>
              <a:gd name="connsiteX2" fmla="*/ 1310640 w 1310640"/>
              <a:gd name="connsiteY2" fmla="*/ 275009 h 3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346129">
                <a:moveTo>
                  <a:pt x="0" y="346129"/>
                </a:moveTo>
                <a:cubicBezTo>
                  <a:pt x="236220" y="179335"/>
                  <a:pt x="472440" y="12542"/>
                  <a:pt x="690880" y="689"/>
                </a:cubicBezTo>
                <a:cubicBezTo>
                  <a:pt x="909320" y="-11164"/>
                  <a:pt x="1109980" y="131922"/>
                  <a:pt x="1310640" y="27500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AAD98C53-F34C-4051-BAB8-D82CDB766BBE}"/>
              </a:ext>
            </a:extLst>
          </p:cNvPr>
          <p:cNvSpPr/>
          <p:nvPr/>
        </p:nvSpPr>
        <p:spPr>
          <a:xfrm>
            <a:off x="4480560" y="3251122"/>
            <a:ext cx="2174240" cy="508078"/>
          </a:xfrm>
          <a:custGeom>
            <a:avLst/>
            <a:gdLst>
              <a:gd name="connsiteX0" fmla="*/ 0 w 2174240"/>
              <a:gd name="connsiteY0" fmla="*/ 508078 h 508078"/>
              <a:gd name="connsiteX1" fmla="*/ 1026160 w 2174240"/>
              <a:gd name="connsiteY1" fmla="*/ 78 h 508078"/>
              <a:gd name="connsiteX2" fmla="*/ 2174240 w 2174240"/>
              <a:gd name="connsiteY2" fmla="*/ 477598 h 5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4240" h="508078">
                <a:moveTo>
                  <a:pt x="0" y="508078"/>
                </a:moveTo>
                <a:cubicBezTo>
                  <a:pt x="331893" y="256618"/>
                  <a:pt x="663787" y="5158"/>
                  <a:pt x="1026160" y="78"/>
                </a:cubicBezTo>
                <a:cubicBezTo>
                  <a:pt x="1388533" y="-5002"/>
                  <a:pt x="1781386" y="236298"/>
                  <a:pt x="2174240" y="477598"/>
                </a:cubicBez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6DA69D8E-657A-4287-A409-F59951661FA5}"/>
              </a:ext>
            </a:extLst>
          </p:cNvPr>
          <p:cNvSpPr/>
          <p:nvPr/>
        </p:nvSpPr>
        <p:spPr>
          <a:xfrm>
            <a:off x="5317490" y="4307984"/>
            <a:ext cx="1621790" cy="508078"/>
          </a:xfrm>
          <a:custGeom>
            <a:avLst/>
            <a:gdLst>
              <a:gd name="connsiteX0" fmla="*/ 0 w 2174240"/>
              <a:gd name="connsiteY0" fmla="*/ 508078 h 508078"/>
              <a:gd name="connsiteX1" fmla="*/ 1026160 w 2174240"/>
              <a:gd name="connsiteY1" fmla="*/ 78 h 508078"/>
              <a:gd name="connsiteX2" fmla="*/ 2174240 w 2174240"/>
              <a:gd name="connsiteY2" fmla="*/ 477598 h 5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4240" h="508078">
                <a:moveTo>
                  <a:pt x="0" y="508078"/>
                </a:moveTo>
                <a:cubicBezTo>
                  <a:pt x="331893" y="256618"/>
                  <a:pt x="663787" y="5158"/>
                  <a:pt x="1026160" y="78"/>
                </a:cubicBezTo>
                <a:cubicBezTo>
                  <a:pt x="1388533" y="-5002"/>
                  <a:pt x="1781386" y="236298"/>
                  <a:pt x="2174240" y="477598"/>
                </a:cubicBez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55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A3397-FA18-4838-B859-C645BD8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Реакції обміну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це реакції між двома складними речовинами, які обмінюються своїми складовими частинами –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йонами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Тому ці реакції ще називають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реакціями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йонного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обміну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B73BE0-75E5-4EC5-A52C-0205AB74C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440" y="2282825"/>
            <a:ext cx="9629120" cy="435133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965135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950D03-1DC8-4F0F-82BC-10C0D68E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93052"/>
            <a:ext cx="10515600" cy="62718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Електроліти у водних розчинах розпадаються (дисоціюють) на </a:t>
            </a:r>
            <a:r>
              <a:rPr lang="uk-UA" sz="2400" dirty="0" err="1">
                <a:latin typeface="Book Antiqua" panose="02040602050305030304" pitchFamily="18" charset="0"/>
              </a:rPr>
              <a:t>йони</a:t>
            </a:r>
            <a:r>
              <a:rPr lang="uk-UA" sz="2400" dirty="0">
                <a:latin typeface="Book Antiqua" panose="0204060205030503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Якщо в результаті реакції між </a:t>
            </a:r>
            <a:r>
              <a:rPr lang="uk-UA" sz="2400" dirty="0" err="1">
                <a:latin typeface="Book Antiqua" panose="02040602050305030304" pitchFamily="18" charset="0"/>
              </a:rPr>
              <a:t>йонами</a:t>
            </a:r>
            <a:r>
              <a:rPr lang="uk-UA" sz="2400" dirty="0">
                <a:latin typeface="Book Antiqua" panose="02040602050305030304" pitchFamily="18" charset="0"/>
              </a:rPr>
              <a:t>  - утворюється слабкий електроліт (осад /газ/вода чи інший оксид) , то реакція </a:t>
            </a:r>
            <a:r>
              <a:rPr lang="uk-UA" sz="2400" dirty="0" err="1">
                <a:latin typeface="Book Antiqua" panose="02040602050305030304" pitchFamily="18" charset="0"/>
              </a:rPr>
              <a:t>йонного</a:t>
            </a:r>
            <a:r>
              <a:rPr lang="uk-UA" sz="2400" dirty="0">
                <a:latin typeface="Book Antiqua" panose="02040602050305030304" pitchFamily="18" charset="0"/>
              </a:rPr>
              <a:t> обміну проходить до кінця (в бік утворення продуктів реакції).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Реакції </a:t>
            </a:r>
            <a:r>
              <a:rPr lang="uk-UA" sz="2400" dirty="0" err="1">
                <a:latin typeface="Book Antiqua" panose="02040602050305030304" pitchFamily="18" charset="0"/>
              </a:rPr>
              <a:t>йонного</a:t>
            </a:r>
            <a:r>
              <a:rPr lang="uk-UA" sz="2400" dirty="0">
                <a:latin typeface="Book Antiqua" panose="02040602050305030304" pitchFamily="18" charset="0"/>
              </a:rPr>
              <a:t> обміну описуються як молекулярними так і </a:t>
            </a:r>
            <a:r>
              <a:rPr lang="uk-UA" sz="2400" dirty="0" err="1">
                <a:latin typeface="Book Antiqua" panose="02040602050305030304" pitchFamily="18" charset="0"/>
              </a:rPr>
              <a:t>йонними</a:t>
            </a:r>
            <a:r>
              <a:rPr lang="uk-UA" sz="2400" dirty="0">
                <a:latin typeface="Book Antiqua" panose="02040602050305030304" pitchFamily="18" charset="0"/>
              </a:rPr>
              <a:t> рівняннями.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err="1">
                <a:latin typeface="Book Antiqua" panose="02040602050305030304" pitchFamily="18" charset="0"/>
              </a:rPr>
              <a:t>Йонні</a:t>
            </a:r>
            <a:r>
              <a:rPr lang="uk-UA" sz="2400" dirty="0">
                <a:latin typeface="Book Antiqua" panose="02040602050305030304" pitchFamily="18" charset="0"/>
              </a:rPr>
              <a:t> рівняння складаються на основі молекулярних з урахуванням коефіцієнтів.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На </a:t>
            </a:r>
            <a:r>
              <a:rPr lang="uk-UA" sz="2400" dirty="0" err="1">
                <a:latin typeface="Book Antiqua" panose="02040602050305030304" pitchFamily="18" charset="0"/>
              </a:rPr>
              <a:t>йони</a:t>
            </a:r>
            <a:r>
              <a:rPr lang="uk-UA" sz="2400" dirty="0">
                <a:latin typeface="Book Antiqua" panose="02040602050305030304" pitchFamily="18" charset="0"/>
              </a:rPr>
              <a:t> не розписують слабкі електроліти : нерозчинні сполуки, гази, оксиди.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Малорозчинні сполуки, якщо вони містяться у складі реагентів – розписуються на </a:t>
            </a:r>
            <a:r>
              <a:rPr lang="uk-UA" sz="2400" dirty="0" err="1">
                <a:latin typeface="Book Antiqua" panose="02040602050305030304" pitchFamily="18" charset="0"/>
              </a:rPr>
              <a:t>йони</a:t>
            </a:r>
            <a:r>
              <a:rPr lang="uk-UA" sz="2400" dirty="0">
                <a:latin typeface="Book Antiqua" panose="02040602050305030304" pitchFamily="18" charset="0"/>
              </a:rPr>
              <a:t>, а якщо у складі продуктів, то не розписуються на </a:t>
            </a:r>
            <a:r>
              <a:rPr lang="uk-UA" sz="2400" dirty="0" err="1">
                <a:latin typeface="Book Antiqua" panose="02040602050305030304" pitchFamily="18" charset="0"/>
              </a:rPr>
              <a:t>йони</a:t>
            </a:r>
            <a:r>
              <a:rPr lang="uk-UA" sz="2400" dirty="0"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Book Antiqua" panose="02040602050305030304" pitchFamily="18" charset="0"/>
              </a:rPr>
              <a:t>Скорочені </a:t>
            </a:r>
            <a:r>
              <a:rPr lang="uk-UA" sz="2400" dirty="0" err="1">
                <a:latin typeface="Book Antiqua" panose="02040602050305030304" pitchFamily="18" charset="0"/>
              </a:rPr>
              <a:t>йонні</a:t>
            </a:r>
            <a:r>
              <a:rPr lang="uk-UA" sz="2400" dirty="0">
                <a:latin typeface="Book Antiqua" panose="02040602050305030304" pitchFamily="18" charset="0"/>
              </a:rPr>
              <a:t> рівняння показують суть реакції  обміну (які саме </a:t>
            </a:r>
            <a:r>
              <a:rPr lang="uk-UA" sz="2400" dirty="0" err="1">
                <a:latin typeface="Book Antiqua" panose="02040602050305030304" pitchFamily="18" charset="0"/>
              </a:rPr>
              <a:t>йони</a:t>
            </a:r>
            <a:r>
              <a:rPr lang="uk-UA" sz="2400" dirty="0">
                <a:latin typeface="Book Antiqua" panose="02040602050305030304" pitchFamily="18" charset="0"/>
              </a:rPr>
              <a:t> взаємодіють з утворенням слабкого електроліту).</a:t>
            </a:r>
          </a:p>
        </p:txBody>
      </p:sp>
    </p:spTree>
    <p:extLst>
      <p:ext uri="{BB962C8B-B14F-4D97-AF65-F5344CB8AC3E}">
        <p14:creationId xmlns:p14="http://schemas.microsoft.com/office/powerpoint/2010/main" val="238127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9BB04C-0FBE-417D-9A33-2C80915B73EA}"/>
              </a:ext>
            </a:extLst>
          </p:cNvPr>
          <p:cNvSpPr>
            <a:spLocks noGrp="1"/>
          </p:cNvSpPr>
          <p:nvPr/>
        </p:nvSpPr>
        <p:spPr>
          <a:xfrm>
            <a:off x="135987" y="0"/>
            <a:ext cx="1209352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складання йонних рівнянь реакцій</a:t>
            </a:r>
          </a:p>
        </p:txBody>
      </p:sp>
      <p:pic>
        <p:nvPicPr>
          <p:cNvPr id="5" name="Місце для вмісту 5">
            <a:extLst>
              <a:ext uri="{FF2B5EF4-FFF2-40B4-BE49-F238E27FC236}">
                <a16:creationId xmlns:a16="http://schemas.microsoft.com/office/drawing/2014/main" id="{3EA74751-D9FD-4110-9405-9DE422F6D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99" t="29155" r="27193" b="18507"/>
          <a:stretch/>
        </p:blipFill>
        <p:spPr>
          <a:xfrm>
            <a:off x="1266092" y="773723"/>
            <a:ext cx="9833317" cy="6084277"/>
          </a:xfrm>
        </p:spPr>
      </p:pic>
    </p:spTree>
    <p:extLst>
      <p:ext uri="{BB962C8B-B14F-4D97-AF65-F5344CB8AC3E}">
        <p14:creationId xmlns:p14="http://schemas.microsoft.com/office/powerpoint/2010/main" val="1271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5DD10F-395D-4F11-BCE6-2010ADC6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51" y="0"/>
            <a:ext cx="10364098" cy="1085182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62373CC-4A37-40BD-92AC-95148BD8E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056" t="35638" r="17509" b="23286"/>
          <a:stretch/>
        </p:blipFill>
        <p:spPr>
          <a:xfrm>
            <a:off x="-1" y="1358761"/>
            <a:ext cx="12192001" cy="51347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7E094-6CD3-4034-8136-034376026EED}"/>
              </a:ext>
            </a:extLst>
          </p:cNvPr>
          <p:cNvSpPr txBox="1"/>
          <p:nvPr/>
        </p:nvSpPr>
        <p:spPr>
          <a:xfrm>
            <a:off x="10210800" y="2489200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7DA1B-2907-4781-BDD2-05E732D51425}"/>
              </a:ext>
            </a:extLst>
          </p:cNvPr>
          <p:cNvSpPr txBox="1"/>
          <p:nvPr/>
        </p:nvSpPr>
        <p:spPr>
          <a:xfrm>
            <a:off x="9479280" y="5149334"/>
            <a:ext cx="20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-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17C8D79-5EE2-4E35-9BFC-E66EDED3B8D2}"/>
              </a:ext>
            </a:extLst>
          </p:cNvPr>
          <p:cNvCxnSpPr/>
          <p:nvPr/>
        </p:nvCxnSpPr>
        <p:spPr>
          <a:xfrm flipH="1">
            <a:off x="7334250" y="2671017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44C7CC4-078A-4945-A4CA-6D31D5B12C8D}"/>
              </a:ext>
            </a:extLst>
          </p:cNvPr>
          <p:cNvCxnSpPr/>
          <p:nvPr/>
        </p:nvCxnSpPr>
        <p:spPr>
          <a:xfrm flipH="1">
            <a:off x="8836660" y="3121799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8448569-6D91-4851-99CA-B07423A06BC9}"/>
              </a:ext>
            </a:extLst>
          </p:cNvPr>
          <p:cNvCxnSpPr/>
          <p:nvPr/>
        </p:nvCxnSpPr>
        <p:spPr>
          <a:xfrm flipH="1">
            <a:off x="8105140" y="2667276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76D4BD2-968B-4EC5-81F3-F35AE2DDF49D}"/>
              </a:ext>
            </a:extLst>
          </p:cNvPr>
          <p:cNvCxnSpPr/>
          <p:nvPr/>
        </p:nvCxnSpPr>
        <p:spPr>
          <a:xfrm flipH="1">
            <a:off x="8039100" y="3099567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F1AED4B-A8A9-4B74-B534-196CD9B47037}"/>
              </a:ext>
            </a:extLst>
          </p:cNvPr>
          <p:cNvCxnSpPr/>
          <p:nvPr/>
        </p:nvCxnSpPr>
        <p:spPr>
          <a:xfrm flipH="1">
            <a:off x="7345680" y="4895442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BF42366-DBE6-43DD-ACCF-3222F058D3EF}"/>
              </a:ext>
            </a:extLst>
          </p:cNvPr>
          <p:cNvCxnSpPr/>
          <p:nvPr/>
        </p:nvCxnSpPr>
        <p:spPr>
          <a:xfrm flipH="1">
            <a:off x="9098597" y="5273848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665BA38-04B7-4F35-9933-1686F7CD3027}"/>
              </a:ext>
            </a:extLst>
          </p:cNvPr>
          <p:cNvCxnSpPr/>
          <p:nvPr/>
        </p:nvCxnSpPr>
        <p:spPr>
          <a:xfrm flipH="1">
            <a:off x="8127365" y="4936921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1664D31-6195-4B96-A305-3E95BC8D3B59}"/>
              </a:ext>
            </a:extLst>
          </p:cNvPr>
          <p:cNvCxnSpPr/>
          <p:nvPr/>
        </p:nvCxnSpPr>
        <p:spPr>
          <a:xfrm flipH="1">
            <a:off x="8350250" y="5264414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13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2FD06-F85F-4A14-9D8E-6076297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1" y="541962"/>
            <a:ext cx="10364098" cy="1182727"/>
          </a:xfrm>
          <a:prstGeom prst="rect">
            <a:avLst/>
          </a:prstGeom>
        </p:spPr>
      </p:pic>
      <p:pic>
        <p:nvPicPr>
          <p:cNvPr id="7" name="Місце для вмісту 4">
            <a:extLst>
              <a:ext uri="{FF2B5EF4-FFF2-40B4-BE49-F238E27FC236}">
                <a16:creationId xmlns:a16="http://schemas.microsoft.com/office/drawing/2014/main" id="{1AD95C89-C57F-44E8-AF45-DC96F6814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20" t="52895" r="17744" b="15839"/>
          <a:stretch/>
        </p:blipFill>
        <p:spPr>
          <a:xfrm>
            <a:off x="-74405" y="1903501"/>
            <a:ext cx="12266405" cy="39108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6690F-CA73-4B24-889E-C29609418E1D}"/>
              </a:ext>
            </a:extLst>
          </p:cNvPr>
          <p:cNvSpPr txBox="1"/>
          <p:nvPr/>
        </p:nvSpPr>
        <p:spPr>
          <a:xfrm>
            <a:off x="7691120" y="2322264"/>
            <a:ext cx="345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D3A36-FE05-4134-9B53-4BA691B2C2BE}"/>
              </a:ext>
            </a:extLst>
          </p:cNvPr>
          <p:cNvSpPr txBox="1"/>
          <p:nvPr/>
        </p:nvSpPr>
        <p:spPr>
          <a:xfrm>
            <a:off x="7863840" y="2420530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uk-UA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612211-DD56-4C4B-AD98-2A319CEB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55" y="2952750"/>
            <a:ext cx="619125" cy="47625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7147DB3-6871-4DCD-BB46-963E1E310B81}"/>
              </a:ext>
            </a:extLst>
          </p:cNvPr>
          <p:cNvCxnSpPr/>
          <p:nvPr/>
        </p:nvCxnSpPr>
        <p:spPr>
          <a:xfrm flipH="1">
            <a:off x="8855710" y="2420530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182143-8CD0-4496-A603-FB431F775C9E}"/>
              </a:ext>
            </a:extLst>
          </p:cNvPr>
          <p:cNvCxnSpPr/>
          <p:nvPr/>
        </p:nvCxnSpPr>
        <p:spPr>
          <a:xfrm flipH="1">
            <a:off x="7584440" y="2952750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055585-DFB5-4A32-82DB-0F3842670B50}"/>
              </a:ext>
            </a:extLst>
          </p:cNvPr>
          <p:cNvCxnSpPr/>
          <p:nvPr/>
        </p:nvCxnSpPr>
        <p:spPr>
          <a:xfrm flipH="1">
            <a:off x="6659245" y="4393747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F2E9559-A8D4-49BC-AEF4-238BA419230C}"/>
              </a:ext>
            </a:extLst>
          </p:cNvPr>
          <p:cNvCxnSpPr/>
          <p:nvPr/>
        </p:nvCxnSpPr>
        <p:spPr>
          <a:xfrm flipH="1">
            <a:off x="7025640" y="4844528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E7C126C-36C8-4737-B994-6D2E146AC780}"/>
              </a:ext>
            </a:extLst>
          </p:cNvPr>
          <p:cNvCxnSpPr/>
          <p:nvPr/>
        </p:nvCxnSpPr>
        <p:spPr>
          <a:xfrm flipH="1">
            <a:off x="8683625" y="4393747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52651A9-F52D-4835-B9B0-A8344E054F80}"/>
              </a:ext>
            </a:extLst>
          </p:cNvPr>
          <p:cNvCxnSpPr/>
          <p:nvPr/>
        </p:nvCxnSpPr>
        <p:spPr>
          <a:xfrm flipH="1">
            <a:off x="7701280" y="4844527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D94C0EB-A9AD-4D3A-8EC2-4BD0A6B3F176}"/>
              </a:ext>
            </a:extLst>
          </p:cNvPr>
          <p:cNvCxnSpPr/>
          <p:nvPr/>
        </p:nvCxnSpPr>
        <p:spPr>
          <a:xfrm flipH="1">
            <a:off x="6624955" y="2464253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F30BD35-A4C5-4BD4-AA1B-1B2895376A96}"/>
              </a:ext>
            </a:extLst>
          </p:cNvPr>
          <p:cNvCxnSpPr/>
          <p:nvPr/>
        </p:nvCxnSpPr>
        <p:spPr>
          <a:xfrm flipH="1">
            <a:off x="6904355" y="2882830"/>
            <a:ext cx="558800" cy="450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74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597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Wingdings</vt:lpstr>
      <vt:lpstr>Wingdings 3</vt:lpstr>
      <vt:lpstr>Тема Office</vt:lpstr>
      <vt:lpstr>Реакції йонного обміну. Йонно-молекулярні рівняння.</vt:lpstr>
      <vt:lpstr>Ми знаємо, що за такою ознакою, як зміна числа вихідних і кінцевих речовин всі хімічні реакції ділять на 4 типи:</vt:lpstr>
      <vt:lpstr>Презентация PowerPoint</vt:lpstr>
      <vt:lpstr>Презентация PowerPoint</vt:lpstr>
      <vt:lpstr>Реакції обміну – це реакції між двома складними речовинами, які обмінюються своїми складовими частинами – йонами. Тому ці реакції ще називають реакціями йонного обміну.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основі скороченого йонного рівняння  можно скласти повне йонне рівняння і молекулярне рівняння.</vt:lpstr>
      <vt:lpstr>Розв’язування вправ</vt:lpstr>
      <vt:lpstr>Презентация PowerPoint</vt:lpstr>
      <vt:lpstr>Презентация PowerPoint</vt:lpstr>
      <vt:lpstr>Уроку нашому – кінець, а хто слухав МОЛОДЕЦЬ!!!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brodeckaya.anastasiya@gmail.com</dc:creator>
  <cp:lastModifiedBy>brodeckaya.anastasiya@gmail.com</cp:lastModifiedBy>
  <cp:revision>28</cp:revision>
  <dcterms:created xsi:type="dcterms:W3CDTF">2022-10-23T15:43:13Z</dcterms:created>
  <dcterms:modified xsi:type="dcterms:W3CDTF">2022-10-23T20:28:34Z</dcterms:modified>
</cp:coreProperties>
</file>