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57" r:id="rId5"/>
    <p:sldId id="258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8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6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2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4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8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3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C87C-B6D4-4CFB-824B-03E75EADDA98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F8CD-237B-4525-8FA4-F8648E8C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4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f.1gb.ua/f/0378f7545b/" TargetMode="External"/><Relationship Id="rId2" Type="http://schemas.openxmlformats.org/officeDocument/2006/relationships/hyperlink" Target="https://vseosvita.ua/blogs/m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4469" y="1122363"/>
            <a:ext cx="6716110" cy="895623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  <a:t> Прилуцький заклад дошкільної освіти (ясла-садок )</a:t>
            </a:r>
            <a:b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</a:br>
            <a: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  <a:t>            </a:t>
            </a:r>
            <a:r>
              <a:rPr lang="uk-UA" sz="1800" b="1" dirty="0" smtClean="0">
                <a:solidFill>
                  <a:srgbClr val="2C3C43"/>
                </a:solidFill>
                <a:latin typeface="Trebuchet MS" panose="020B0603020202020204"/>
              </a:rPr>
              <a:t> </a:t>
            </a:r>
            <a: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  <a:t>комбінованого типу № 26  </a:t>
            </a:r>
            <a:b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</a:br>
            <a: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  <a:t>                           Прилуцької міської ради Чернігівської області</a:t>
            </a:r>
            <a:br>
              <a:rPr lang="uk-UA" sz="1800" b="1" dirty="0">
                <a:solidFill>
                  <a:srgbClr val="2C3C43"/>
                </a:solidFill>
                <a:latin typeface="Trebuchet MS" panose="020B0603020202020204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39613"/>
            <a:ext cx="9144000" cy="452470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МАРАФОН ІННОВАЦІЙ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( з досвіду роботи)</a:t>
            </a:r>
          </a:p>
          <a:p>
            <a:r>
              <a:rPr lang="uk-UA" sz="1600" b="1" dirty="0" smtClean="0">
                <a:solidFill>
                  <a:schemeClr val="bg1"/>
                </a:solidFill>
              </a:rPr>
              <a:t> </a:t>
            </a:r>
            <a:br>
              <a:rPr lang="uk-UA" sz="1600" b="1" dirty="0" smtClean="0">
                <a:solidFill>
                  <a:schemeClr val="bg1"/>
                </a:solidFill>
              </a:rPr>
            </a:br>
            <a:r>
              <a:rPr lang="uk-UA" sz="1600" b="1" dirty="0" smtClean="0">
                <a:solidFill>
                  <a:schemeClr val="bg1"/>
                </a:solidFill>
              </a:rPr>
              <a:t>ПЕДАГОГІЧНИЙ ВЕКТОР : ЛОГІКО-МАТЕМАТИЧНА ІНТЕГРАЦІЯ В ДІЇ</a:t>
            </a:r>
          </a:p>
          <a:p>
            <a:r>
              <a:rPr lang="uk-UA" sz="1600" b="1" dirty="0" smtClean="0">
                <a:solidFill>
                  <a:schemeClr val="bg1"/>
                </a:solidFill>
              </a:rPr>
              <a:t>З ВИКОРИСТАННЯМ «ВІЛЬНИХ МАТЕРІАЛІВ».</a:t>
            </a:r>
          </a:p>
          <a:p>
            <a:endParaRPr lang="uk-UA" sz="1600" b="1" dirty="0">
              <a:solidFill>
                <a:schemeClr val="bg1"/>
              </a:solidFill>
            </a:endParaRPr>
          </a:p>
          <a:p>
            <a:endParaRPr lang="uk-UA" sz="1600" b="1" dirty="0" smtClean="0">
              <a:solidFill>
                <a:schemeClr val="bg1"/>
              </a:solidFill>
            </a:endParaRPr>
          </a:p>
          <a:p>
            <a:endParaRPr lang="uk-UA" sz="1600" b="1" dirty="0">
              <a:solidFill>
                <a:schemeClr val="bg1"/>
              </a:solidFill>
            </a:endParaRPr>
          </a:p>
          <a:p>
            <a:endParaRPr lang="uk-UA" sz="1600" b="1" dirty="0" smtClean="0">
              <a:solidFill>
                <a:schemeClr val="bg1"/>
              </a:solidFill>
            </a:endParaRPr>
          </a:p>
          <a:p>
            <a:endParaRPr lang="uk-UA" sz="1600" b="1" dirty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                                                                      </a:t>
            </a:r>
            <a:r>
              <a:rPr lang="uk-UA" sz="1800" b="1" dirty="0" smtClean="0">
                <a:solidFill>
                  <a:schemeClr val="bg1"/>
                </a:solidFill>
              </a:rPr>
              <a:t>Підготувала і провела : вихователь </a:t>
            </a:r>
            <a:r>
              <a:rPr lang="uk-UA" sz="1800" b="1" dirty="0" err="1" smtClean="0">
                <a:solidFill>
                  <a:schemeClr val="bg1"/>
                </a:solidFill>
              </a:rPr>
              <a:t>Крисенко</a:t>
            </a:r>
            <a:r>
              <a:rPr lang="uk-UA" sz="1800" b="1" dirty="0" smtClean="0">
                <a:solidFill>
                  <a:schemeClr val="bg1"/>
                </a:solidFill>
              </a:rPr>
              <a:t> .М.</a:t>
            </a:r>
          </a:p>
          <a:p>
            <a:endParaRPr lang="uk-UA" sz="1600" b="1" dirty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Листопад 2024рік</a:t>
            </a:r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3960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АЛГОР</a:t>
            </a:r>
            <a:r>
              <a:rPr lang="uk-UA" sz="3600" b="1" dirty="0" smtClean="0">
                <a:solidFill>
                  <a:schemeClr val="bg1"/>
                </a:solidFill>
              </a:rPr>
              <a:t>ИТМ ПРОВЕДЕННЯ МАРАФОНУ ІННОВАЦІЙ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1</a:t>
            </a:r>
            <a:r>
              <a:rPr lang="uk-UA" sz="2400" dirty="0" smtClean="0">
                <a:solidFill>
                  <a:schemeClr val="bg1"/>
                </a:solidFill>
              </a:rPr>
              <a:t>. Презентація досвіду роботи.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2</a:t>
            </a:r>
            <a:r>
              <a:rPr lang="uk-UA" sz="2400" dirty="0" smtClean="0">
                <a:solidFill>
                  <a:schemeClr val="bg1"/>
                </a:solidFill>
              </a:rPr>
              <a:t>. Методичний супровід досвіду роботи.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3.Практична діяльність з педагогами.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4. Анкетування педагогів з питання: логіко-математична інтеграція в дії з        використанням «вільних» матеріалів.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5. Чек-лист для педагогів.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4041" y="346841"/>
            <a:ext cx="104840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        ПОШИ</a:t>
            </a:r>
            <a:r>
              <a:rPr kumimoji="0" lang="uk-UA" sz="2400" b="1" i="0" u="none" strike="noStrike" kern="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РЕННЯ ТВОРЧОГО ДОРОБКУ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kern="0" spc="-5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/>
            <a:r>
              <a:rPr lang="uk-UA" sz="2000" b="1" kern="0" spc="-50" noProof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Методичні розробки, інтегрована діяльність, заняття   - </a:t>
            </a:r>
            <a:r>
              <a:rPr lang="en-US" sz="2000" b="1" kern="0" spc="-50" noProof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hlinkClick r:id="rId2"/>
              </a:rPr>
              <a:t>https://vseosvita.ua/blogs/my</a:t>
            </a:r>
            <a:endParaRPr lang="uk-UA" sz="2000" b="1" kern="0" spc="-50" noProof="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/>
            <a:endParaRPr lang="uk-UA" sz="2000" b="1" kern="0" spc="-5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/>
            <a:r>
              <a:rPr lang="uk-UA" sz="2000" b="1" kern="0" spc="-50" noProof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Електронна газета : «Педагогічний вектор» ,</a:t>
            </a:r>
            <a:r>
              <a:rPr lang="uk-UA" dirty="0">
                <a:solidFill>
                  <a:prstClr val="black"/>
                </a:solidFill>
              </a:rPr>
              <a:t> Теорія «вільних матеріалів» як основа всебічного розвитку дітей дошкільного віку, з досвіду роботи. 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  <a:hlinkClick r:id="rId3"/>
              </a:rPr>
              <a:t>https://sf.1gb.ua/f/0378f7545b</a:t>
            </a:r>
            <a:r>
              <a:rPr lang="ru-RU" dirty="0" smtClean="0">
                <a:solidFill>
                  <a:prstClr val="black"/>
                </a:solidFill>
                <a:hlinkClick r:id="rId3"/>
              </a:rPr>
              <a:t>/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</a:rPr>
              <a:t>Участь</a:t>
            </a:r>
            <a:r>
              <a:rPr lang="uk-UA" b="1" dirty="0" smtClean="0">
                <a:solidFill>
                  <a:prstClr val="black"/>
                </a:solidFill>
              </a:rPr>
              <a:t> у методичній службі дошкільного закладу.</a:t>
            </a:r>
          </a:p>
          <a:p>
            <a:pPr lvl="0"/>
            <a:endParaRPr lang="uk-UA" b="1" dirty="0">
              <a:solidFill>
                <a:prstClr val="black"/>
              </a:solidFill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</a:rPr>
              <a:t>Участь у міжнародних конкурсах творчих робіт та навчально-методичних розробок:</a:t>
            </a:r>
          </a:p>
          <a:p>
            <a:pPr lvl="0"/>
            <a:r>
              <a:rPr lang="uk-UA" sz="2000" b="1" dirty="0" smtClean="0">
                <a:solidFill>
                  <a:prstClr val="black"/>
                </a:solidFill>
              </a:rPr>
              <a:t>19.02.2024р.; 24.03.2024р..  </a:t>
            </a:r>
          </a:p>
          <a:p>
            <a:pPr lvl="0"/>
            <a:endParaRPr lang="uk-UA" sz="2000" b="1" dirty="0">
              <a:solidFill>
                <a:prstClr val="black"/>
              </a:solidFill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</a:rPr>
              <a:t>Друкування методичних розробок на освітній платформі «НА УРОК».</a:t>
            </a:r>
          </a:p>
          <a:p>
            <a:pPr lvl="0"/>
            <a:endParaRPr lang="uk-UA" sz="2000" b="1" dirty="0">
              <a:solidFill>
                <a:prstClr val="black"/>
              </a:solidFill>
            </a:endParaRPr>
          </a:p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Особистий блог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https://vseosvita.ua/user/id892549</a:t>
            </a:r>
            <a:r>
              <a:rPr lang="uk-UA" sz="2000" dirty="0" smtClean="0">
                <a:solidFill>
                  <a:srgbClr val="00B0F0"/>
                </a:solidFill>
              </a:rPr>
              <a:t/>
            </a:r>
            <a:br>
              <a:rPr lang="uk-UA" sz="2000" dirty="0" smtClean="0">
                <a:solidFill>
                  <a:srgbClr val="00B0F0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Мій освітянський сайт :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://vseosvita.ua/user/id892549</a:t>
            </a:r>
            <a:r>
              <a:rPr lang="uk-UA" sz="2000" dirty="0" smtClean="0">
                <a:solidFill>
                  <a:srgbClr val="00B0F0"/>
                </a:solidFill>
              </a:rPr>
              <a:t/>
            </a:r>
            <a:br>
              <a:rPr lang="uk-UA" sz="2000" dirty="0" smtClean="0">
                <a:solidFill>
                  <a:srgbClr val="00B0F0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Група ЗДО КТ №26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https://www.facebook.com/groups/469566153599151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kumimoji="0" lang="uk-UA" sz="2000" b="1" i="0" u="none" strike="noStrike" kern="0" cap="none" spc="-5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lvl="0"/>
            <a:endParaRPr kumimoji="0" lang="uk-UA" sz="2000" b="1" i="0" u="none" strike="noStrike" kern="0" cap="none" spc="-5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476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24" y="500062"/>
            <a:ext cx="10515600" cy="1325563"/>
          </a:xfrm>
        </p:spPr>
        <p:txBody>
          <a:bodyPr/>
          <a:lstStyle/>
          <a:p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«Вільні матеріали» це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гудзики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стрічки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намистинки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мушлі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камінці</a:t>
            </a:r>
            <a:r>
              <a:rPr lang="ru-RU" dirty="0" smtClean="0">
                <a:solidFill>
                  <a:schemeClr val="bg1"/>
                </a:solidFill>
              </a:rPr>
              <a:t>, корки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пляшок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жолуді</a:t>
            </a:r>
            <a:r>
              <a:rPr lang="ru-RU" dirty="0" smtClean="0">
                <a:solidFill>
                  <a:schemeClr val="bg1"/>
                </a:solidFill>
              </a:rPr>
              <a:t>, шишки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...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об’єкти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стимулюють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дітей</a:t>
            </a:r>
            <a:r>
              <a:rPr lang="ru-RU" dirty="0" smtClean="0">
                <a:solidFill>
                  <a:schemeClr val="bg1"/>
                </a:solidFill>
              </a:rPr>
              <a:t>  до 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dirty="0" smtClean="0">
                <a:solidFill>
                  <a:schemeClr val="bg1"/>
                </a:solidFill>
              </a:rPr>
              <a:t> і 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,  </a:t>
            </a:r>
            <a:r>
              <a:rPr lang="ru-RU" dirty="0" err="1" smtClean="0">
                <a:solidFill>
                  <a:schemeClr val="bg1"/>
                </a:solidFill>
              </a:rPr>
              <a:t>заохочують</a:t>
            </a:r>
            <a:r>
              <a:rPr lang="ru-RU" dirty="0" smtClean="0">
                <a:solidFill>
                  <a:schemeClr val="bg1"/>
                </a:solidFill>
              </a:rPr>
              <a:t>  до  </a:t>
            </a:r>
            <a:r>
              <a:rPr lang="ru-RU" dirty="0" err="1" smtClean="0">
                <a:solidFill>
                  <a:schemeClr val="bg1"/>
                </a:solidFill>
              </a:rPr>
              <a:t>об’єднання</a:t>
            </a:r>
            <a:r>
              <a:rPr lang="ru-RU" dirty="0" smtClean="0">
                <a:solidFill>
                  <a:schemeClr val="bg1"/>
                </a:solidFill>
              </a:rPr>
              <a:t>  і  </a:t>
            </a:r>
            <a:r>
              <a:rPr lang="ru-RU" dirty="0" err="1" smtClean="0">
                <a:solidFill>
                  <a:schemeClr val="bg1"/>
                </a:solidFill>
              </a:rPr>
              <a:t>групової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r>
              <a:rPr lang="ru-RU" dirty="0" err="1" smtClean="0">
                <a:solidFill>
                  <a:schemeClr val="bg1"/>
                </a:solidFill>
              </a:rPr>
              <a:t>Інакше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кажучи</a:t>
            </a:r>
            <a:r>
              <a:rPr lang="ru-RU" dirty="0" smtClean="0">
                <a:solidFill>
                  <a:schemeClr val="bg1"/>
                </a:solidFill>
              </a:rPr>
              <a:t>,  “</a:t>
            </a:r>
            <a:r>
              <a:rPr lang="ru-RU" dirty="0" err="1" smtClean="0">
                <a:solidFill>
                  <a:schemeClr val="bg1"/>
                </a:solidFill>
              </a:rPr>
              <a:t>вільні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”  </a:t>
            </a:r>
            <a:r>
              <a:rPr lang="ru-RU" dirty="0" err="1" smtClean="0">
                <a:solidFill>
                  <a:schemeClr val="bg1"/>
                </a:solidFill>
              </a:rPr>
              <a:t>допомагають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формувати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соціальну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компетентність</a:t>
            </a:r>
            <a:r>
              <a:rPr lang="ru-RU" dirty="0" smtClean="0">
                <a:solidFill>
                  <a:schemeClr val="bg1"/>
                </a:solidFill>
              </a:rPr>
              <a:t>, 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підтримують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креативність</a:t>
            </a:r>
            <a:r>
              <a:rPr lang="ru-RU" dirty="0" smtClean="0">
                <a:solidFill>
                  <a:schemeClr val="bg1"/>
                </a:solidFill>
              </a:rPr>
              <a:t>  й  </a:t>
            </a:r>
            <a:r>
              <a:rPr lang="ru-RU" dirty="0" err="1" smtClean="0">
                <a:solidFill>
                  <a:schemeClr val="bg1"/>
                </a:solidFill>
              </a:rPr>
              <a:t>інноваційність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r>
              <a:rPr lang="ru-RU" dirty="0" err="1" smtClean="0">
                <a:solidFill>
                  <a:schemeClr val="bg1"/>
                </a:solidFill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навички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дорослому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освітньому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просторі</a:t>
            </a:r>
            <a:r>
              <a:rPr lang="ru-RU" dirty="0" smtClean="0">
                <a:solidFill>
                  <a:schemeClr val="bg1"/>
                </a:solidFill>
              </a:rPr>
              <a:t> “</a:t>
            </a:r>
            <a:r>
              <a:rPr lang="ru-RU" dirty="0" err="1" smtClean="0">
                <a:solidFill>
                  <a:schemeClr val="bg1"/>
                </a:solidFill>
              </a:rPr>
              <a:t>відкритих</a:t>
            </a:r>
            <a:r>
              <a:rPr lang="ru-RU" dirty="0" smtClean="0">
                <a:solidFill>
                  <a:schemeClr val="bg1"/>
                </a:solidFill>
              </a:rPr>
              <a:t>”, “</a:t>
            </a:r>
            <a:r>
              <a:rPr lang="ru-RU" dirty="0" err="1" smtClean="0">
                <a:solidFill>
                  <a:schemeClr val="bg1"/>
                </a:solidFill>
              </a:rPr>
              <a:t>вільних</a:t>
            </a:r>
            <a:r>
              <a:rPr lang="ru-RU" dirty="0" smtClean="0">
                <a:solidFill>
                  <a:schemeClr val="bg1"/>
                </a:solidFill>
              </a:rPr>
              <a:t>” </a:t>
            </a:r>
            <a:r>
              <a:rPr lang="ru-RU" dirty="0" err="1" smtClean="0">
                <a:solidFill>
                  <a:schemeClr val="bg1"/>
                </a:solidFill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можливостей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з ними.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придумати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корисніші</a:t>
            </a:r>
            <a:r>
              <a:rPr lang="ru-RU" dirty="0" smtClean="0">
                <a:solidFill>
                  <a:schemeClr val="bg1"/>
                </a:solidFill>
              </a:rPr>
              <a:t> вони для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дитини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Малюки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грі</a:t>
            </a:r>
            <a:r>
              <a:rPr lang="ru-RU" dirty="0" smtClean="0">
                <a:solidFill>
                  <a:schemeClr val="bg1"/>
                </a:solidFill>
              </a:rPr>
              <a:t>, яка </a:t>
            </a:r>
            <a:r>
              <a:rPr lang="ru-RU" dirty="0" err="1" smtClean="0">
                <a:solidFill>
                  <a:schemeClr val="bg1"/>
                </a:solidFill>
              </a:rPr>
              <a:t>задовольняє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допитливість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свободу </a:t>
            </a:r>
            <a:r>
              <a:rPr lang="ru-RU" dirty="0" err="1" smtClean="0">
                <a:solidFill>
                  <a:schemeClr val="bg1"/>
                </a:solidFill>
              </a:rPr>
              <a:t>уяві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креативності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вчаться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шукати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варіанти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з одним і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 самим предметом,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. Так,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картонна</a:t>
            </a:r>
            <a:r>
              <a:rPr lang="ru-RU" dirty="0" smtClean="0">
                <a:solidFill>
                  <a:schemeClr val="bg1"/>
                </a:solidFill>
              </a:rPr>
              <a:t> коробка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стати в </a:t>
            </a:r>
            <a:r>
              <a:rPr lang="ru-RU" dirty="0" err="1" smtClean="0">
                <a:solidFill>
                  <a:schemeClr val="bg1"/>
                </a:solidFill>
              </a:rPr>
              <a:t>грі</a:t>
            </a:r>
            <a:r>
              <a:rPr lang="ru-RU" dirty="0" smtClean="0">
                <a:solidFill>
                  <a:schemeClr val="bg1"/>
                </a:solidFill>
              </a:rPr>
              <a:t> й роботом, і </a:t>
            </a:r>
            <a:r>
              <a:rPr lang="ru-RU" dirty="0" err="1" smtClean="0">
                <a:solidFill>
                  <a:schemeClr val="bg1"/>
                </a:solidFill>
              </a:rPr>
              <a:t>кошиком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повітряної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кулі</a:t>
            </a:r>
            <a:r>
              <a:rPr lang="ru-RU" dirty="0" smtClean="0">
                <a:solidFill>
                  <a:schemeClr val="bg1"/>
                </a:solidFill>
              </a:rPr>
              <a:t>, й </a:t>
            </a:r>
            <a:r>
              <a:rPr lang="ru-RU" dirty="0" err="1" smtClean="0">
                <a:solidFill>
                  <a:schemeClr val="bg1"/>
                </a:solidFill>
              </a:rPr>
              <a:t>гоночним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автомобілем</a:t>
            </a:r>
            <a:r>
              <a:rPr lang="ru-RU" dirty="0" smtClean="0">
                <a:solidFill>
                  <a:schemeClr val="bg1"/>
                </a:solidFill>
              </a:rPr>
              <a:t>, і </a:t>
            </a:r>
            <a:r>
              <a:rPr lang="ru-RU" dirty="0" err="1" smtClean="0">
                <a:solidFill>
                  <a:schemeClr val="bg1"/>
                </a:solidFill>
              </a:rPr>
              <a:t>будиночком</a:t>
            </a:r>
            <a:r>
              <a:rPr lang="ru-RU" dirty="0" smtClean="0">
                <a:solidFill>
                  <a:schemeClr val="bg1"/>
                </a:solidFill>
              </a:rPr>
              <a:t>, і столиком…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3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2551" y="0"/>
            <a:ext cx="3704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Вільна гра – запорука гармонійного розвитку особистості.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717" y="1198179"/>
            <a:ext cx="3421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Я щодня </a:t>
            </a:r>
            <a:r>
              <a:rPr lang="uk-UA" dirty="0" smtClean="0">
                <a:solidFill>
                  <a:schemeClr val="bg1"/>
                </a:solidFill>
              </a:rPr>
              <a:t>«планувала» </a:t>
            </a:r>
            <a:r>
              <a:rPr lang="uk-UA" dirty="0">
                <a:solidFill>
                  <a:schemeClr val="bg1"/>
                </a:solidFill>
              </a:rPr>
              <a:t>кілька годин вільної гри. Така діяльність </a:t>
            </a:r>
            <a:r>
              <a:rPr lang="uk-UA" dirty="0" err="1">
                <a:solidFill>
                  <a:schemeClr val="bg1"/>
                </a:solidFill>
              </a:rPr>
              <a:t>емоційно</a:t>
            </a:r>
            <a:r>
              <a:rPr lang="uk-UA" dirty="0">
                <a:solidFill>
                  <a:schemeClr val="bg1"/>
                </a:solidFill>
              </a:rPr>
              <a:t> забарвлена, захоплююча, непередбачувана. Це прекрасний засіб впоратися з емоційними складнощами, вчитися розуміти інших. Діти з задоволенням занурювалися в атмосферу гри, бо це джерело справжньої радості та свободи дій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198" y="1568671"/>
            <a:ext cx="4051742" cy="331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9812" y="2080502"/>
            <a:ext cx="4613168" cy="34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970" y="299544"/>
            <a:ext cx="8261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 в </a:t>
            </a:r>
            <a:r>
              <a:rPr lang="ru-RU" sz="2000" dirty="0" err="1" smtClean="0">
                <a:solidFill>
                  <a:schemeClr val="bg1"/>
                </a:solidFill>
              </a:rPr>
              <a:t>своїй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групі</a:t>
            </a:r>
            <a:r>
              <a:rPr lang="ru-RU" sz="2000" dirty="0" smtClean="0">
                <a:solidFill>
                  <a:schemeClr val="bg1"/>
                </a:solidFill>
              </a:rPr>
              <a:t> провела  </a:t>
            </a:r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цікавий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незвичайний</a:t>
            </a:r>
            <a:r>
              <a:rPr lang="ru-RU" sz="2000" dirty="0" smtClean="0">
                <a:solidFill>
                  <a:schemeClr val="bg1"/>
                </a:solidFill>
              </a:rPr>
              <a:t> день </a:t>
            </a:r>
            <a:r>
              <a:rPr lang="ru-RU" sz="2000" b="1" dirty="0" smtClean="0">
                <a:solidFill>
                  <a:schemeClr val="bg1"/>
                </a:solidFill>
              </a:rPr>
              <a:t>«День без </a:t>
            </a:r>
            <a:r>
              <a:rPr lang="ru-RU" sz="2000" b="1" dirty="0" err="1" smtClean="0">
                <a:solidFill>
                  <a:schemeClr val="bg1"/>
                </a:solidFill>
              </a:rPr>
              <a:t>іграшок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день </a:t>
            </a:r>
            <a:r>
              <a:rPr lang="ru-RU" sz="2000" dirty="0" err="1" smtClean="0">
                <a:solidFill>
                  <a:schemeClr val="bg1"/>
                </a:solidFill>
              </a:rPr>
              <a:t>іграшки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зникли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садочка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залишивши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пусті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полички</a:t>
            </a:r>
            <a:r>
              <a:rPr lang="ru-RU" sz="2000" dirty="0" smtClean="0">
                <a:solidFill>
                  <a:schemeClr val="bg1"/>
                </a:solidFill>
              </a:rPr>
              <a:t> і лист про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</a:rPr>
              <a:t> вони взяли </a:t>
            </a:r>
            <a:r>
              <a:rPr lang="ru-RU" sz="2000" dirty="0" err="1" smtClean="0">
                <a:solidFill>
                  <a:schemeClr val="bg1"/>
                </a:solidFill>
              </a:rPr>
              <a:t>вихідний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В </a:t>
            </a: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день </a:t>
            </a:r>
            <a:r>
              <a:rPr lang="ru-RU" sz="2000" dirty="0" err="1" smtClean="0">
                <a:solidFill>
                  <a:schemeClr val="bg1"/>
                </a:solidFill>
              </a:rPr>
              <a:t>діти</a:t>
            </a:r>
            <a:r>
              <a:rPr lang="ru-RU" sz="2000" dirty="0" smtClean="0">
                <a:solidFill>
                  <a:schemeClr val="bg1"/>
                </a:solidFill>
              </a:rPr>
              <a:t> і я обходились без </a:t>
            </a:r>
            <a:r>
              <a:rPr lang="ru-RU" sz="2000" dirty="0" err="1" smtClean="0">
                <a:solidFill>
                  <a:schemeClr val="bg1"/>
                </a:solidFill>
              </a:rPr>
              <a:t>іграшок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заміняючи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підручним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покидьковим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природними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матеріалом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прищіпками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резиночками</a:t>
            </a:r>
            <a:r>
              <a:rPr lang="ru-RU" sz="2000" dirty="0" smtClean="0">
                <a:solidFill>
                  <a:schemeClr val="bg1"/>
                </a:solidFill>
              </a:rPr>
              <a:t>, каштанами, шишками, клубочками, коробками, </a:t>
            </a:r>
            <a:r>
              <a:rPr lang="ru-RU" sz="2000" dirty="0" err="1" smtClean="0">
                <a:solidFill>
                  <a:schemeClr val="bg1"/>
                </a:solidFill>
              </a:rPr>
              <a:t>кольоровими</a:t>
            </a:r>
            <a:r>
              <a:rPr lang="ru-RU" sz="2000" dirty="0" smtClean="0">
                <a:solidFill>
                  <a:schemeClr val="bg1"/>
                </a:solidFill>
              </a:rPr>
              <a:t> кульками, </a:t>
            </a:r>
            <a:r>
              <a:rPr lang="ru-RU" sz="2000" dirty="0" err="1" smtClean="0">
                <a:solidFill>
                  <a:schemeClr val="bg1"/>
                </a:solidFill>
              </a:rPr>
              <a:t>пластиковими</a:t>
            </a:r>
            <a:r>
              <a:rPr lang="ru-RU" sz="2000" dirty="0" smtClean="0">
                <a:solidFill>
                  <a:schemeClr val="bg1"/>
                </a:solidFill>
              </a:rPr>
              <a:t> стаканчиками і </a:t>
            </a:r>
            <a:r>
              <a:rPr lang="ru-RU" sz="2000" dirty="0" err="1" smtClean="0">
                <a:solidFill>
                  <a:schemeClr val="bg1"/>
                </a:solidFill>
              </a:rPr>
              <a:t>тарілочками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ганчірочками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сірниковими</a:t>
            </a:r>
            <a:r>
              <a:rPr lang="ru-RU" sz="2000" dirty="0" smtClean="0">
                <a:solidFill>
                  <a:schemeClr val="bg1"/>
                </a:solidFill>
              </a:rPr>
              <a:t> коробками, </a:t>
            </a:r>
            <a:r>
              <a:rPr lang="ru-RU" sz="2000" dirty="0" err="1" smtClean="0">
                <a:solidFill>
                  <a:schemeClr val="bg1"/>
                </a:solidFill>
              </a:rPr>
              <a:t>коктельними</a:t>
            </a:r>
            <a:r>
              <a:rPr lang="ru-RU" sz="2000" dirty="0" smtClean="0">
                <a:solidFill>
                  <a:schemeClr val="bg1"/>
                </a:solidFill>
              </a:rPr>
              <a:t> трубочками </a:t>
            </a:r>
            <a:r>
              <a:rPr lang="ru-RU" sz="2000" dirty="0" err="1" smtClean="0">
                <a:solidFill>
                  <a:schemeClr val="bg1"/>
                </a:solidFill>
              </a:rPr>
              <a:t>тощо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І тут на </a:t>
            </a:r>
            <a:r>
              <a:rPr lang="ru-RU" sz="2000" dirty="0" err="1" smtClean="0">
                <a:solidFill>
                  <a:schemeClr val="bg1"/>
                </a:solidFill>
              </a:rPr>
              <a:t>допомогу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прийшла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фантазія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креативність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дітей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адже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весело </a:t>
            </a:r>
            <a:r>
              <a:rPr lang="ru-RU" sz="2000" dirty="0" err="1" smtClean="0">
                <a:solidFill>
                  <a:schemeClr val="bg1"/>
                </a:solidFill>
              </a:rPr>
              <a:t>проводити</a:t>
            </a:r>
            <a:r>
              <a:rPr lang="ru-RU" sz="2000" dirty="0" smtClean="0">
                <a:solidFill>
                  <a:schemeClr val="bg1"/>
                </a:solidFill>
              </a:rPr>
              <a:t> час без </a:t>
            </a:r>
            <a:r>
              <a:rPr lang="ru-RU" sz="2000" dirty="0" err="1" smtClean="0">
                <a:solidFill>
                  <a:schemeClr val="bg1"/>
                </a:solidFill>
              </a:rPr>
              <a:t>куплених</a:t>
            </a:r>
            <a:r>
              <a:rPr lang="ru-RU" sz="2000" dirty="0" smtClean="0">
                <a:solidFill>
                  <a:schemeClr val="bg1"/>
                </a:solidFill>
              </a:rPr>
              <a:t> дорогих </a:t>
            </a:r>
            <a:r>
              <a:rPr lang="ru-RU" sz="2000" dirty="0" err="1" smtClean="0">
                <a:solidFill>
                  <a:schemeClr val="bg1"/>
                </a:solidFill>
              </a:rPr>
              <a:t>іграшок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Малюки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халабуди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покривал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ліпили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пластиліну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солоного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тіста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малювали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плівці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будували</a:t>
            </a:r>
            <a:r>
              <a:rPr lang="ru-RU" sz="2000" dirty="0" smtClean="0">
                <a:solidFill>
                  <a:schemeClr val="bg1"/>
                </a:solidFill>
              </a:rPr>
              <a:t> вежу з </a:t>
            </a:r>
            <a:r>
              <a:rPr lang="ru-RU" sz="2000" dirty="0" err="1" smtClean="0">
                <a:solidFill>
                  <a:schemeClr val="bg1"/>
                </a:solidFill>
              </a:rPr>
              <a:t>картонних</a:t>
            </a:r>
            <a:r>
              <a:rPr lang="ru-RU" sz="2000" dirty="0" smtClean="0">
                <a:solidFill>
                  <a:schemeClr val="bg1"/>
                </a:solidFill>
              </a:rPr>
              <a:t> коробок та </a:t>
            </a:r>
            <a:r>
              <a:rPr lang="ru-RU" sz="2000" dirty="0" err="1" smtClean="0">
                <a:solidFill>
                  <a:schemeClr val="bg1"/>
                </a:solidFill>
              </a:rPr>
              <a:t>випробовували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міцність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матеріали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День </a:t>
            </a:r>
            <a:r>
              <a:rPr lang="ru-RU" sz="2000" dirty="0" err="1" smtClean="0">
                <a:solidFill>
                  <a:schemeClr val="bg1"/>
                </a:solidFill>
              </a:rPr>
              <a:t>видався</a:t>
            </a:r>
            <a:r>
              <a:rPr lang="ru-RU" sz="2000" dirty="0" smtClean="0">
                <a:solidFill>
                  <a:schemeClr val="bg1"/>
                </a:solidFill>
              </a:rPr>
              <a:t> веселим, </a:t>
            </a:r>
            <a:r>
              <a:rPr lang="ru-RU" sz="2000" dirty="0" err="1" smtClean="0">
                <a:solidFill>
                  <a:schemeClr val="bg1"/>
                </a:solidFill>
              </a:rPr>
              <a:t>насиченим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емоційним</a:t>
            </a:r>
            <a:r>
              <a:rPr lang="ru-RU" sz="2000" dirty="0" smtClean="0">
                <a:solidFill>
                  <a:schemeClr val="bg1"/>
                </a:solidFill>
              </a:rPr>
              <a:t>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976528" y="2379771"/>
            <a:ext cx="4840012" cy="30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</a:t>
            </a:r>
            <a:r>
              <a:rPr lang="uk-UA" b="1" dirty="0" smtClean="0">
                <a:solidFill>
                  <a:schemeClr val="bg1"/>
                </a:solidFill>
              </a:rPr>
              <a:t>ФОТОКОЛАЖ</a:t>
            </a: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                                                       «ВЕСЕЛІ КВАСОЛИНКИ</a:t>
            </a:r>
            <a:r>
              <a:rPr lang="uk-UA" sz="2000" b="1" dirty="0" smtClean="0">
                <a:solidFill>
                  <a:schemeClr val="bg1"/>
                </a:solidFill>
              </a:rPr>
              <a:t>»      2023 – 2024р.</a:t>
            </a: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4" y="1745072"/>
            <a:ext cx="3058511" cy="4431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45476"/>
            <a:ext cx="3749566" cy="5612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6" y="3011214"/>
            <a:ext cx="3247697" cy="38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2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</a:t>
            </a:r>
            <a:r>
              <a:rPr lang="uk-UA" sz="2400" b="1" dirty="0" smtClean="0">
                <a:solidFill>
                  <a:schemeClr val="bg1"/>
                </a:solidFill>
              </a:rPr>
              <a:t>Інтегрована діяльність : «В гостях у </a:t>
            </a:r>
            <a:r>
              <a:rPr lang="uk-UA" sz="2400" b="1" dirty="0" err="1" smtClean="0">
                <a:solidFill>
                  <a:schemeClr val="bg1"/>
                </a:solidFill>
              </a:rPr>
              <a:t>пісчаної</a:t>
            </a:r>
            <a:r>
              <a:rPr lang="uk-UA" sz="2400" b="1" dirty="0" smtClean="0">
                <a:solidFill>
                  <a:schemeClr val="bg1"/>
                </a:solidFill>
              </a:rPr>
              <a:t> феї</a:t>
            </a:r>
            <a:r>
              <a:rPr lang="uk-UA" sz="2400" b="1" dirty="0" smtClean="0">
                <a:solidFill>
                  <a:schemeClr val="bg1"/>
                </a:solidFill>
              </a:rPr>
              <a:t>»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                                          2024рік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2" y="1825625"/>
            <a:ext cx="4824249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80139"/>
            <a:ext cx="3263462" cy="4177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175640"/>
            <a:ext cx="3626069" cy="46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dirty="0"/>
              <a:t> </a:t>
            </a:r>
            <a:r>
              <a:rPr lang="uk-UA" dirty="0" smtClean="0"/>
              <a:t>            </a:t>
            </a:r>
            <a:r>
              <a:rPr lang="uk-UA" b="1" dirty="0" smtClean="0">
                <a:solidFill>
                  <a:schemeClr val="bg1"/>
                </a:solidFill>
              </a:rPr>
              <a:t>ФОТОКОЛАЖ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uk-UA" sz="2400" b="1" dirty="0" smtClean="0">
                <a:solidFill>
                  <a:schemeClr val="bg1"/>
                </a:solidFill>
              </a:rPr>
              <a:t>2024рік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3" y="1690688"/>
            <a:ext cx="3247696" cy="3969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7" y="1690688"/>
            <a:ext cx="4725754" cy="4855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690688"/>
            <a:ext cx="3440412" cy="4865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6177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538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Office Theme</vt:lpstr>
      <vt:lpstr> Прилуцький заклад дошкільної освіти (ясла-садок )              комбінованого типу № 26                              Прилуцької міської ради Чернігівської області </vt:lpstr>
      <vt:lpstr>АЛГОРИТМ ПРОВЕДЕННЯ МАРАФОНУ ІННОВАЦІЙ</vt:lpstr>
      <vt:lpstr>Презентация PowerPoint</vt:lpstr>
      <vt:lpstr>«Вільні матеріали» це :</vt:lpstr>
      <vt:lpstr>Презентация PowerPoint</vt:lpstr>
      <vt:lpstr>Презентация PowerPoint</vt:lpstr>
      <vt:lpstr>                         ФОТОКОЛАЖ                                                              «ВЕСЕЛІ КВАСОЛИНКИ»      2023 – 2024р. </vt:lpstr>
      <vt:lpstr>                        Інтегрована діяльність : «В гостях у пісчаної феї»                                            2024рік</vt:lpstr>
      <vt:lpstr>                          ФОТОКОЛАЖ                                  2024рік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Прилуцький заклад дошкільної освіти (ясла-садок )                                            комбінованого типу № 26                              Прилуцької міської ради Чернігівської області</dc:title>
  <dc:creator>Asus</dc:creator>
  <cp:lastModifiedBy>Asus</cp:lastModifiedBy>
  <cp:revision>17</cp:revision>
  <dcterms:created xsi:type="dcterms:W3CDTF">2024-10-19T09:44:01Z</dcterms:created>
  <dcterms:modified xsi:type="dcterms:W3CDTF">2024-11-04T17:48:02Z</dcterms:modified>
</cp:coreProperties>
</file>