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73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12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836712"/>
            <a:ext cx="7920880" cy="1944216"/>
          </a:xfrm>
        </p:spPr>
        <p:txBody>
          <a:bodyPr>
            <a:noAutofit/>
          </a:bodyPr>
          <a:lstStyle/>
          <a:p>
            <a:r>
              <a:rPr lang="uk-UA" sz="72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Огляд будови травної системи</a:t>
            </a:r>
            <a:endParaRPr lang="uk-UA" sz="7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8647720" cy="34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12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Autofit/>
          </a:bodyPr>
          <a:lstStyle/>
          <a:p>
            <a:r>
              <a:rPr lang="uk-UA" sz="5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Функції травної системи</a:t>
            </a:r>
            <a:endParaRPr lang="uk-UA" sz="5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4536504" cy="72008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 Секреторна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1328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Рухова</a:t>
            </a:r>
            <a:endParaRPr lang="uk-UA" sz="36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0160" y="284421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b="1" dirty="0">
                <a:solidFill>
                  <a:srgbClr val="001848"/>
                </a:solidFill>
                <a:latin typeface="Comic Sans MS" panose="030F0702030302020204" pitchFamily="66" charset="0"/>
              </a:rPr>
              <a:t>Всмоктувальна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36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8780" y="364502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Захисна</a:t>
            </a:r>
            <a:endParaRPr lang="uk-UA" sz="36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1823" y="44371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Видільна</a:t>
            </a:r>
            <a:endParaRPr lang="uk-UA" sz="36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1823" y="5218731"/>
            <a:ext cx="35205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b="1" dirty="0">
                <a:solidFill>
                  <a:srgbClr val="001848"/>
                </a:solidFill>
                <a:latin typeface="Comic Sans MS" panose="030F0702030302020204" pitchFamily="66" charset="0"/>
              </a:rPr>
              <a:t>Регуляторна</a:t>
            </a:r>
            <a:endParaRPr lang="uk-UA" sz="36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639"/>
            <a:ext cx="4034492" cy="26627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741" y="3879850"/>
            <a:ext cx="4034493" cy="267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9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Autofit/>
          </a:bodyPr>
          <a:lstStyle/>
          <a:p>
            <a:r>
              <a:rPr lang="uk-UA" sz="5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Функції травної системи</a:t>
            </a:r>
            <a:endParaRPr lang="uk-UA" sz="5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258" y="1251908"/>
            <a:ext cx="4536504" cy="72008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 Секреторна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84" t="18257" r="6833" b="9693"/>
          <a:stretch/>
        </p:blipFill>
        <p:spPr>
          <a:xfrm>
            <a:off x="5568753" y="4005064"/>
            <a:ext cx="3356558" cy="2139345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308112" y="2780928"/>
            <a:ext cx="7488832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400" b="1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Протеази</a:t>
            </a:r>
            <a:r>
              <a:rPr lang="uk-UA" sz="24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 </a:t>
            </a:r>
            <a:r>
              <a:rPr lang="uk-UA" sz="2400" b="1" dirty="0" smtClean="0">
                <a:solidFill>
                  <a:srgbClr val="001848"/>
                </a:solidFill>
                <a:latin typeface="Comic Sans MS" panose="030F0702030302020204" pitchFamily="66" charset="0"/>
                <a:cs typeface="Times New Roman"/>
              </a:rPr>
              <a:t>→ Б → Амінокислоти</a:t>
            </a:r>
          </a:p>
          <a:p>
            <a:pPr marL="0" indent="0">
              <a:buNone/>
            </a:pPr>
            <a:endParaRPr lang="uk-UA" sz="2400" b="1" dirty="0" smtClean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5312" y="3284984"/>
            <a:ext cx="54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/>
              </a:rPr>
              <a:t>Ліпази</a:t>
            </a:r>
            <a:r>
              <a:rPr lang="uk-UA" sz="2400" b="1" dirty="0">
                <a:solidFill>
                  <a:srgbClr val="001848"/>
                </a:solidFill>
                <a:latin typeface="Comic Sans MS" panose="030F0702030302020204" pitchFamily="66" charset="0"/>
                <a:cs typeface="Times New Roman"/>
              </a:rPr>
              <a:t> → Ж → Жирні кислоти, </a:t>
            </a:r>
          </a:p>
          <a:p>
            <a:r>
              <a:rPr lang="uk-UA" sz="2400" b="1" dirty="0">
                <a:solidFill>
                  <a:srgbClr val="001848"/>
                </a:solidFill>
                <a:latin typeface="Comic Sans MS" panose="030F0702030302020204" pitchFamily="66" charset="0"/>
                <a:cs typeface="Times New Roman"/>
              </a:rPr>
              <a:t>                  </a:t>
            </a:r>
            <a:r>
              <a:rPr lang="uk-UA" sz="2400" b="1" dirty="0" err="1" smtClean="0">
                <a:solidFill>
                  <a:srgbClr val="001848"/>
                </a:solidFill>
                <a:latin typeface="Comic Sans MS" panose="030F0702030302020204" pitchFamily="66" charset="0"/>
                <a:cs typeface="Times New Roman"/>
              </a:rPr>
              <a:t>гліцерол</a:t>
            </a:r>
            <a:endParaRPr lang="uk-UA" sz="2400" b="1" dirty="0">
              <a:solidFill>
                <a:srgbClr val="001848"/>
              </a:solidFill>
              <a:latin typeface="Comic Sans MS" panose="030F0702030302020204" pitchFamily="66" charset="0"/>
              <a:cs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4906" y="4115980"/>
            <a:ext cx="4995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/>
              </a:rPr>
              <a:t>Амілази</a:t>
            </a:r>
            <a:r>
              <a:rPr lang="uk-UA" sz="2400" b="1" dirty="0">
                <a:solidFill>
                  <a:srgbClr val="001848"/>
                </a:solidFill>
                <a:latin typeface="Comic Sans MS" panose="030F0702030302020204" pitchFamily="66" charset="0"/>
                <a:cs typeface="Times New Roman"/>
              </a:rPr>
              <a:t> → В → Моносахариди</a:t>
            </a:r>
            <a:endParaRPr lang="uk-UA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95536" y="2204864"/>
            <a:ext cx="1752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u="sng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/>
              </a:rPr>
              <a:t>Ферменти:</a:t>
            </a:r>
            <a:endParaRPr lang="uk-UA" sz="2400" u="sng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57089"/>
            <a:ext cx="3282677" cy="267840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95536" y="4843903"/>
            <a:ext cx="50866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001848"/>
                </a:solidFill>
                <a:latin typeface="Comic Sans MS" panose="030F0702030302020204" pitchFamily="66" charset="0"/>
                <a:cs typeface="Times New Roman"/>
              </a:rPr>
              <a:t>Активність ферментів залежить: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1848"/>
                </a:solidFill>
                <a:latin typeface="Comic Sans MS" panose="030F0702030302020204" pitchFamily="66" charset="0"/>
                <a:cs typeface="Times New Roman"/>
              </a:rPr>
              <a:t>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1848"/>
                </a:solidFill>
                <a:latin typeface="Comic Sans MS" panose="030F0702030302020204" pitchFamily="66" charset="0"/>
                <a:cs typeface="Times New Roman"/>
              </a:rPr>
              <a:t>pH</a:t>
            </a:r>
          </a:p>
          <a:p>
            <a:endParaRPr lang="uk-UA" sz="2400" dirty="0">
              <a:solidFill>
                <a:srgbClr val="0018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3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Autofit/>
          </a:bodyPr>
          <a:lstStyle/>
          <a:p>
            <a:r>
              <a:rPr lang="uk-UA" sz="5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Функції травної системи</a:t>
            </a:r>
            <a:endParaRPr lang="uk-UA" sz="5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268760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Рухова</a:t>
            </a:r>
            <a:endParaRPr lang="uk-UA" sz="36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ковтання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7984" y="1098812"/>
            <a:ext cx="4516763" cy="251363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51345" y="1974031"/>
            <a:ext cx="33313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/>
              </a:rPr>
              <a:t>Забезпечують м’язи:</a:t>
            </a:r>
            <a:endParaRPr lang="uk-UA" sz="2400" dirty="0"/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323528" y="2435696"/>
            <a:ext cx="3960440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нижньої щелепи;</a:t>
            </a:r>
            <a:endParaRPr lang="uk-UA" sz="2400" b="1" dirty="0" smtClean="0">
              <a:solidFill>
                <a:srgbClr val="001848"/>
              </a:solidFill>
              <a:latin typeface="Comic Sans MS" panose="030F0702030302020204" pitchFamily="66" charset="0"/>
              <a:cs typeface="Times New Roman"/>
            </a:endParaRPr>
          </a:p>
          <a:p>
            <a:pPr marL="0" indent="0">
              <a:buNone/>
            </a:pPr>
            <a:endParaRPr lang="uk-UA" sz="2400" b="1" dirty="0" smtClean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325759" y="2915412"/>
            <a:ext cx="3960440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язика;</a:t>
            </a:r>
            <a:endParaRPr lang="uk-UA" sz="2400" b="1" dirty="0" smtClean="0">
              <a:solidFill>
                <a:srgbClr val="001848"/>
              </a:solidFill>
              <a:latin typeface="Comic Sans MS" panose="030F0702030302020204" pitchFamily="66" charset="0"/>
              <a:cs typeface="Times New Roman"/>
            </a:endParaRPr>
          </a:p>
          <a:p>
            <a:pPr marL="0" indent="0">
              <a:buNone/>
            </a:pPr>
            <a:endParaRPr lang="uk-UA" sz="2400" b="1" dirty="0" smtClean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342594" y="3406150"/>
            <a:ext cx="3960440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м’якого піднебіння;</a:t>
            </a:r>
            <a:endParaRPr lang="uk-UA" sz="2400" b="1" dirty="0" smtClean="0">
              <a:solidFill>
                <a:srgbClr val="001848"/>
              </a:solidFill>
              <a:latin typeface="Comic Sans MS" panose="030F0702030302020204" pitchFamily="66" charset="0"/>
              <a:cs typeface="Times New Roman"/>
            </a:endParaRPr>
          </a:p>
          <a:p>
            <a:pPr marL="0" indent="0">
              <a:buNone/>
            </a:pPr>
            <a:endParaRPr lang="uk-UA" sz="2400" b="1" dirty="0" smtClean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342594" y="3910206"/>
            <a:ext cx="4157398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стінок травного каналу</a:t>
            </a:r>
            <a:endParaRPr lang="uk-UA" sz="2400" b="1" dirty="0" smtClean="0">
              <a:solidFill>
                <a:srgbClr val="001848"/>
              </a:solidFill>
              <a:latin typeface="Comic Sans MS" panose="030F0702030302020204" pitchFamily="66" charset="0"/>
              <a:cs typeface="Times New Roman"/>
            </a:endParaRPr>
          </a:p>
          <a:p>
            <a:pPr marL="0" indent="0">
              <a:buNone/>
            </a:pPr>
            <a:endParaRPr lang="uk-UA" sz="2400" b="1" dirty="0" smtClean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3568" y="4496548"/>
            <a:ext cx="24609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/>
              </a:rPr>
              <a:t>Здійснюються:</a:t>
            </a:r>
            <a:endParaRPr lang="uk-UA" sz="2400" dirty="0"/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382638" y="5052496"/>
            <a:ext cx="2761860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жування;</a:t>
            </a:r>
            <a:endParaRPr lang="uk-UA" sz="2400" b="1" dirty="0" smtClean="0">
              <a:solidFill>
                <a:srgbClr val="001848"/>
              </a:solidFill>
              <a:latin typeface="Comic Sans MS" panose="030F0702030302020204" pitchFamily="66" charset="0"/>
              <a:cs typeface="Times New Roman"/>
            </a:endParaRPr>
          </a:p>
          <a:p>
            <a:pPr marL="0" indent="0">
              <a:buNone/>
            </a:pPr>
            <a:endParaRPr lang="uk-UA" sz="2400" b="1" dirty="0" smtClean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342594" y="5553236"/>
            <a:ext cx="2541714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ковтання;</a:t>
            </a:r>
            <a:endParaRPr lang="uk-UA" sz="2400" b="1" dirty="0" smtClean="0">
              <a:solidFill>
                <a:srgbClr val="001848"/>
              </a:solidFill>
              <a:latin typeface="Comic Sans MS" panose="030F0702030302020204" pitchFamily="66" charset="0"/>
              <a:cs typeface="Times New Roman"/>
            </a:endParaRPr>
          </a:p>
          <a:p>
            <a:pPr marL="0" indent="0">
              <a:buNone/>
            </a:pPr>
            <a:endParaRPr lang="uk-UA" sz="2400" b="1" dirty="0" smtClean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342594" y="6044381"/>
            <a:ext cx="2956520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рухи кишечнику</a:t>
            </a:r>
            <a:endParaRPr lang="uk-UA" sz="2400" b="1" dirty="0" smtClean="0">
              <a:solidFill>
                <a:srgbClr val="001848"/>
              </a:solidFill>
              <a:latin typeface="Comic Sans MS" panose="030F0702030302020204" pitchFamily="66" charset="0"/>
              <a:cs typeface="Times New Roman"/>
            </a:endParaRPr>
          </a:p>
          <a:p>
            <a:pPr marL="0" indent="0">
              <a:buNone/>
            </a:pPr>
            <a:endParaRPr lang="uk-UA" sz="2400" b="1" dirty="0" smtClean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Что такое розетка кардии; недостаточность розетки кардии — www.wday.r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3658178"/>
            <a:ext cx="4516762" cy="292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19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Autofit/>
          </a:bodyPr>
          <a:lstStyle/>
          <a:p>
            <a:r>
              <a:rPr lang="uk-UA" sz="5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Функції травної системи</a:t>
            </a:r>
            <a:endParaRPr lang="uk-UA" sz="5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268760"/>
            <a:ext cx="4680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Всмоктувальна</a:t>
            </a:r>
            <a:endParaRPr lang="uk-UA" sz="36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51345" y="1974031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/>
              </a:rPr>
              <a:t>Слизова оболонка</a:t>
            </a:r>
            <a:endParaRPr lang="uk-UA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51345" y="2435696"/>
            <a:ext cx="3044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/>
              </a:rPr>
              <a:t>Кровоносні судини</a:t>
            </a:r>
            <a:endParaRPr lang="uk-UA" sz="2400" dirty="0"/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571020" y="2996952"/>
            <a:ext cx="5153108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4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в кров і лімфу потрапляють;</a:t>
            </a:r>
            <a:endParaRPr lang="uk-UA" sz="2400" b="1" dirty="0" smtClean="0">
              <a:solidFill>
                <a:srgbClr val="001848"/>
              </a:solidFill>
              <a:latin typeface="Comic Sans MS" panose="030F0702030302020204" pitchFamily="66" charset="0"/>
              <a:cs typeface="Times New Roman"/>
            </a:endParaRPr>
          </a:p>
          <a:p>
            <a:pPr marL="0" indent="0">
              <a:buNone/>
            </a:pPr>
            <a:endParaRPr lang="uk-UA" sz="2400" b="1" dirty="0" smtClean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585624" y="3513381"/>
            <a:ext cx="4058384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вода, </a:t>
            </a:r>
            <a:endParaRPr lang="uk-UA" sz="2400" b="1" dirty="0" smtClean="0">
              <a:solidFill>
                <a:srgbClr val="001848"/>
              </a:solidFill>
              <a:latin typeface="Comic Sans MS" panose="030F0702030302020204" pitchFamily="66" charset="0"/>
              <a:cs typeface="Times New Roman"/>
            </a:endParaRPr>
          </a:p>
          <a:p>
            <a:pPr marL="0" indent="0">
              <a:buNone/>
            </a:pPr>
            <a:endParaRPr lang="uk-UA" sz="2400" b="1" dirty="0" smtClean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1345" y="4017437"/>
            <a:ext cx="4600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rgbClr val="001848"/>
                </a:solidFill>
                <a:latin typeface="Comic Sans MS" panose="030F0702030302020204" pitchFamily="66" charset="0"/>
              </a:rPr>
              <a:t>прості поживні </a:t>
            </a:r>
            <a:r>
              <a:rPr lang="uk-UA" sz="24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речовини, </a:t>
            </a:r>
            <a:endParaRPr lang="uk-UA" sz="2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85624" y="4581128"/>
            <a:ext cx="2694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розчинні солі,</a:t>
            </a:r>
            <a:endParaRPr lang="uk-UA" sz="2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85624" y="5175854"/>
            <a:ext cx="1768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вітаміни</a:t>
            </a:r>
            <a:endParaRPr lang="uk-UA" sz="24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092" y="1268760"/>
            <a:ext cx="3744092" cy="249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13"/>
          <a:stretch/>
        </p:blipFill>
        <p:spPr bwMode="auto">
          <a:xfrm>
            <a:off x="5181092" y="3841957"/>
            <a:ext cx="3728270" cy="274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979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Autofit/>
          </a:bodyPr>
          <a:lstStyle/>
          <a:p>
            <a:r>
              <a:rPr lang="uk-UA" sz="5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Функції травної системи</a:t>
            </a:r>
            <a:endParaRPr lang="uk-UA" sz="5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268760"/>
            <a:ext cx="4680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Захисна</a:t>
            </a:r>
            <a:endParaRPr lang="uk-UA" sz="36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1974031"/>
            <a:ext cx="45365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/>
              </a:rPr>
              <a:t>Знешкодження мікроорганізмів та шкідливих сполук</a:t>
            </a:r>
            <a:endParaRPr lang="uk-UA" sz="2800" dirty="0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363318" y="3513381"/>
            <a:ext cx="4058384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мигдалики глотки; </a:t>
            </a:r>
            <a:endParaRPr lang="uk-UA" sz="2400" b="1" dirty="0" smtClean="0">
              <a:solidFill>
                <a:srgbClr val="001848"/>
              </a:solidFill>
              <a:latin typeface="Comic Sans MS" panose="030F0702030302020204" pitchFamily="66" charset="0"/>
              <a:cs typeface="Times New Roman"/>
            </a:endParaRPr>
          </a:p>
          <a:p>
            <a:pPr marL="0" indent="0">
              <a:buNone/>
            </a:pPr>
            <a:endParaRPr lang="uk-UA" sz="2400" b="1" dirty="0" smtClean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3319" y="4017437"/>
            <a:ext cx="46407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err="1" smtClean="0">
                <a:solidFill>
                  <a:srgbClr val="001848"/>
                </a:solidFill>
                <a:latin typeface="Comic Sans MS" panose="030F0702030302020204" pitchFamily="66" charset="0"/>
              </a:rPr>
              <a:t>лімфовузлики</a:t>
            </a:r>
            <a:r>
              <a:rPr lang="uk-UA" sz="24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 стінок травного каналу;</a:t>
            </a:r>
            <a:endParaRPr lang="uk-UA" sz="2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33466" y="4848433"/>
            <a:ext cx="46232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бактерицидні речовини порожнин травних органів;</a:t>
            </a:r>
            <a:endParaRPr lang="uk-UA" sz="2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33466" y="6048763"/>
            <a:ext cx="1646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печінка</a:t>
            </a:r>
            <a:endParaRPr lang="uk-UA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8" r="21375" b="5887"/>
          <a:stretch/>
        </p:blipFill>
        <p:spPr bwMode="auto">
          <a:xfrm>
            <a:off x="4478463" y="1186395"/>
            <a:ext cx="4482717" cy="280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462" y="4077072"/>
            <a:ext cx="4482717" cy="251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5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Autofit/>
          </a:bodyPr>
          <a:lstStyle/>
          <a:p>
            <a:r>
              <a:rPr lang="uk-UA" sz="5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Функції травної системи</a:t>
            </a:r>
            <a:endParaRPr lang="uk-UA" sz="5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268760"/>
            <a:ext cx="4680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Видільна</a:t>
            </a:r>
            <a:endParaRPr lang="uk-UA" sz="36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2614" y="1988840"/>
            <a:ext cx="37444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/>
              </a:rPr>
              <a:t>Виведення неперетравлених решток та продуктів обміну речовин</a:t>
            </a:r>
            <a:endParaRPr lang="uk-UA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34" y="4005064"/>
            <a:ext cx="3941576" cy="26277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0" r="6488"/>
          <a:stretch/>
        </p:blipFill>
        <p:spPr>
          <a:xfrm flipH="1">
            <a:off x="4355976" y="1268759"/>
            <a:ext cx="4626330" cy="536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3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Autofit/>
          </a:bodyPr>
          <a:lstStyle/>
          <a:p>
            <a:r>
              <a:rPr lang="uk-UA" sz="5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Функції травної системи</a:t>
            </a:r>
            <a:endParaRPr lang="uk-UA" sz="5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268760"/>
            <a:ext cx="4680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6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Регуляторна</a:t>
            </a:r>
            <a:endParaRPr lang="uk-UA" sz="36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2614" y="1988840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/>
              </a:rPr>
              <a:t>Дія гормонів</a:t>
            </a:r>
            <a:endParaRPr lang="uk-UA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7548" y="2624452"/>
            <a:ext cx="40224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 err="1" smtClean="0">
                <a:solidFill>
                  <a:srgbClr val="001848"/>
                </a:solidFill>
                <a:latin typeface="Comic Sans MS" panose="030F0702030302020204" pitchFamily="66" charset="0"/>
                <a:cs typeface="Times New Roman"/>
              </a:rPr>
              <a:t>гастрин</a:t>
            </a:r>
            <a:r>
              <a:rPr lang="uk-UA" sz="2800" b="1" dirty="0" smtClean="0">
                <a:solidFill>
                  <a:srgbClr val="001848"/>
                </a:solidFill>
                <a:latin typeface="Comic Sans MS" panose="030F0702030302020204" pitchFamily="66" charset="0"/>
                <a:cs typeface="Times New Roman"/>
              </a:rPr>
              <a:t> -  виділення шлункового соку;</a:t>
            </a:r>
            <a:endParaRPr lang="uk-UA" sz="2800" dirty="0">
              <a:solidFill>
                <a:srgbClr val="001848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7548" y="4009447"/>
            <a:ext cx="40224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rgbClr val="001848"/>
                </a:solidFill>
                <a:latin typeface="Comic Sans MS" panose="030F0702030302020204" pitchFamily="66" charset="0"/>
                <a:cs typeface="Times New Roman"/>
              </a:rPr>
              <a:t>печінка - теплорегуляція;</a:t>
            </a:r>
            <a:endParaRPr lang="uk-UA" sz="2800" dirty="0">
              <a:solidFill>
                <a:srgbClr val="001848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9556" y="4963554"/>
            <a:ext cx="40224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b="1" dirty="0" smtClean="0">
                <a:solidFill>
                  <a:srgbClr val="001848"/>
                </a:solidFill>
                <a:latin typeface="Comic Sans MS" panose="030F0702030302020204" pitchFamily="66" charset="0"/>
                <a:cs typeface="Times New Roman"/>
              </a:rPr>
              <a:t>апендикс -  імунна регуляція</a:t>
            </a:r>
            <a:endParaRPr lang="uk-UA" sz="2800" dirty="0">
              <a:solidFill>
                <a:srgbClr val="001848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5" t="8242" r="1" b="16502"/>
          <a:stretch/>
        </p:blipFill>
        <p:spPr>
          <a:xfrm>
            <a:off x="4464089" y="3501008"/>
            <a:ext cx="4492815" cy="30619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1269" y="1284378"/>
            <a:ext cx="4456529" cy="217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736"/>
            <a:ext cx="8568952" cy="1143000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Висновки</a:t>
            </a:r>
            <a:endParaRPr lang="uk-UA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496944" cy="1152128"/>
          </a:xfrm>
        </p:spPr>
        <p:txBody>
          <a:bodyPr>
            <a:normAutofit/>
          </a:bodyPr>
          <a:lstStyle/>
          <a:p>
            <a:r>
              <a:rPr lang="uk-UA" sz="27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Травлення – початковий етап обміну речовин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700808"/>
            <a:ext cx="87849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700" b="1" dirty="0">
                <a:solidFill>
                  <a:srgbClr val="001848"/>
                </a:solidFill>
                <a:latin typeface="Comic Sans MS" panose="030F0702030302020204" pitchFamily="66" charset="0"/>
              </a:rPr>
              <a:t>Під час травлення відбуваються фізична обробка та хімічні перетворення, всмоктування та переміщення їжі, видалення неперетравлених решток</a:t>
            </a:r>
          </a:p>
          <a:p>
            <a:endParaRPr lang="uk-UA" sz="28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1195" y="3429000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700" b="1" dirty="0">
                <a:solidFill>
                  <a:srgbClr val="001848"/>
                </a:solidFill>
                <a:latin typeface="Comic Sans MS" panose="030F0702030302020204" pitchFamily="66" charset="0"/>
              </a:rPr>
              <a:t>В межах </a:t>
            </a:r>
            <a:r>
              <a:rPr lang="uk-UA" sz="2700" b="1" dirty="0" err="1">
                <a:solidFill>
                  <a:srgbClr val="001848"/>
                </a:solidFill>
                <a:latin typeface="Comic Sans MS" panose="030F0702030302020204" pitchFamily="66" charset="0"/>
              </a:rPr>
              <a:t>внутрішньорганізмового</a:t>
            </a:r>
            <a:r>
              <a:rPr lang="uk-UA" sz="2700" b="1" dirty="0">
                <a:solidFill>
                  <a:srgbClr val="001848"/>
                </a:solidFill>
                <a:latin typeface="Comic Sans MS" panose="030F0702030302020204" pitchFamily="66" charset="0"/>
              </a:rPr>
              <a:t> травлення </a:t>
            </a:r>
            <a:r>
              <a:rPr lang="uk-UA" sz="2700" b="1" dirty="0" err="1">
                <a:solidFill>
                  <a:srgbClr val="001848"/>
                </a:solidFill>
                <a:latin typeface="Comic Sans MS" panose="030F0702030302020204" pitchFamily="66" charset="0"/>
              </a:rPr>
              <a:t>здйснюєтьсч</a:t>
            </a:r>
            <a:r>
              <a:rPr lang="uk-UA" sz="2700" b="1" dirty="0">
                <a:solidFill>
                  <a:srgbClr val="001848"/>
                </a:solidFill>
                <a:latin typeface="Comic Sans MS" panose="030F0702030302020204" pitchFamily="66" charset="0"/>
              </a:rPr>
              <a:t> </a:t>
            </a:r>
            <a:r>
              <a:rPr lang="uk-UA" sz="2700" b="1" dirty="0" err="1">
                <a:solidFill>
                  <a:srgbClr val="001848"/>
                </a:solidFill>
                <a:latin typeface="Comic Sans MS" panose="030F0702030302020204" pitchFamily="66" charset="0"/>
              </a:rPr>
              <a:t>автолітичне</a:t>
            </a:r>
            <a:r>
              <a:rPr lang="uk-UA" sz="2700" b="1" dirty="0">
                <a:solidFill>
                  <a:srgbClr val="001848"/>
                </a:solidFill>
                <a:latin typeface="Comic Sans MS" panose="030F0702030302020204" pitchFamily="66" charset="0"/>
              </a:rPr>
              <a:t>, порожнинне, </a:t>
            </a:r>
            <a:r>
              <a:rPr lang="uk-UA" sz="2700" b="1" dirty="0" err="1">
                <a:solidFill>
                  <a:srgbClr val="001848"/>
                </a:solidFill>
                <a:latin typeface="Comic Sans MS" panose="030F0702030302020204" pitchFamily="66" charset="0"/>
              </a:rPr>
              <a:t>симбіонтне</a:t>
            </a:r>
            <a:r>
              <a:rPr lang="uk-UA" sz="2700" b="1" dirty="0">
                <a:solidFill>
                  <a:srgbClr val="001848"/>
                </a:solidFill>
                <a:latin typeface="Comic Sans MS" panose="030F0702030302020204" pitchFamily="66" charset="0"/>
              </a:rPr>
              <a:t> </a:t>
            </a:r>
            <a:r>
              <a:rPr lang="uk-UA" sz="27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травлення</a:t>
            </a:r>
            <a:endParaRPr lang="uk-UA" sz="27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1195" y="4725144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700" b="1" dirty="0">
                <a:solidFill>
                  <a:srgbClr val="001848"/>
                </a:solidFill>
                <a:latin typeface="Comic Sans MS" panose="030F0702030302020204" pitchFamily="66" charset="0"/>
              </a:rPr>
              <a:t>Травна система людини має складну будову та виконує секреторну, рухову, всмоктувальну, захисну, видільну та регуляторну функції</a:t>
            </a:r>
            <a:endParaRPr lang="uk-UA" sz="27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93" y="50774"/>
            <a:ext cx="1100388" cy="100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7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74638"/>
            <a:ext cx="8291264" cy="1858218"/>
          </a:xfrm>
        </p:spPr>
        <p:txBody>
          <a:bodyPr/>
          <a:lstStyle/>
          <a:p>
            <a:r>
              <a:rPr lang="uk-UA" altLang="uk-UA" sz="7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Дякую за увагу!</a:t>
            </a:r>
            <a:endParaRPr lang="ru-RU" altLang="uk-UA" sz="7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40" name="Picture 4" descr="975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864" y="1988840"/>
            <a:ext cx="4392489" cy="439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07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6540581" cy="3082354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Потрібно не тільки знати що з’їсти, </a:t>
            </a:r>
            <a:br>
              <a:rPr lang="uk-UA" sz="4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uk-UA" sz="4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але й коли і як</a:t>
            </a:r>
            <a:r>
              <a:rPr lang="uk-UA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br>
              <a:rPr lang="uk-UA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endParaRPr lang="uk-UA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4725144"/>
            <a:ext cx="8229600" cy="1656184"/>
          </a:xfrm>
        </p:spPr>
        <p:txBody>
          <a:bodyPr/>
          <a:lstStyle/>
          <a:p>
            <a:pPr marL="0" indent="0" algn="ctr">
              <a:buNone/>
            </a:pPr>
            <a:r>
              <a:rPr lang="uk-UA" sz="40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Які знання про травлення необхідні, щоб бути здоровим?</a:t>
            </a:r>
            <a:endParaRPr lang="uk-UA" sz="40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2957601"/>
            <a:ext cx="49685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М.Булгаков, </a:t>
            </a:r>
            <a:endParaRPr lang="uk-UA" sz="28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r"/>
            <a:r>
              <a:rPr lang="uk-UA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лікар</a:t>
            </a:r>
            <a:r>
              <a:rPr lang="uk-UA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, письменник,  </a:t>
            </a:r>
            <a:br>
              <a:rPr lang="uk-UA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uk-UA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роман «Собаче серце»</a:t>
            </a:r>
            <a:endParaRPr lang="uk-UA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"/>
          <a:stretch/>
        </p:blipFill>
        <p:spPr bwMode="auto">
          <a:xfrm>
            <a:off x="6414024" y="620688"/>
            <a:ext cx="2522818" cy="372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84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1143000"/>
          </a:xfrm>
        </p:spPr>
        <p:txBody>
          <a:bodyPr>
            <a:normAutofit/>
          </a:bodyPr>
          <a:lstStyle/>
          <a:p>
            <a:r>
              <a:rPr lang="uk-UA" sz="6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План</a:t>
            </a:r>
            <a:endParaRPr lang="uk-UA" sz="6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896" y="1312214"/>
            <a:ext cx="5400600" cy="1252690"/>
          </a:xfrm>
        </p:spPr>
        <p:txBody>
          <a:bodyPr>
            <a:normAutofit/>
          </a:bodyPr>
          <a:lstStyle/>
          <a:p>
            <a:r>
              <a:rPr lang="uk-UA" sz="35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Значення травлення для організму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00498"/>
            <a:ext cx="3384376" cy="52067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35896" y="2492896"/>
            <a:ext cx="53285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Особливості травлення у </a:t>
            </a:r>
            <a:r>
              <a:rPr lang="uk-UA" sz="35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людини</a:t>
            </a:r>
            <a:endParaRPr lang="uk-UA" sz="35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4149080"/>
            <a:ext cx="532859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Будова травної системи людини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uk-UA" sz="35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07904" y="5301208"/>
            <a:ext cx="52565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5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Функції травної системи </a:t>
            </a:r>
            <a:r>
              <a:rPr lang="uk-UA" sz="35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людини</a:t>
            </a:r>
            <a:endParaRPr lang="uk-UA" sz="3500" dirty="0"/>
          </a:p>
        </p:txBody>
      </p:sp>
    </p:spTree>
    <p:extLst>
      <p:ext uri="{BB962C8B-B14F-4D97-AF65-F5344CB8AC3E}">
        <p14:creationId xmlns:p14="http://schemas.microsoft.com/office/powerpoint/2010/main" val="109432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9960" y="7302"/>
            <a:ext cx="6994527" cy="1786210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Значення травлення для організму</a:t>
            </a:r>
            <a:endParaRPr lang="uk-UA" sz="4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060848"/>
            <a:ext cx="8593481" cy="1152128"/>
          </a:xfrm>
        </p:spPr>
        <p:txBody>
          <a:bodyPr>
            <a:normAutofit/>
          </a:bodyPr>
          <a:lstStyle/>
          <a:p>
            <a:r>
              <a:rPr lang="uk-UA" sz="25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початковий етап обміну речовин, енергії та інформації</a:t>
            </a:r>
            <a:endParaRPr lang="uk-UA" sz="25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51520" y="2924944"/>
            <a:ext cx="8712968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5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складні компоненти їжі перетворюються на прості сполуки й стають придатними для засвоєння</a:t>
            </a:r>
            <a:endParaRPr lang="uk-UA" sz="25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51520" y="3836302"/>
            <a:ext cx="8593481" cy="978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5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прості сполуки всмоктуються у кров або лімфу й транспортуються до клітин</a:t>
            </a:r>
            <a:endParaRPr lang="uk-UA" sz="25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51521" y="4797154"/>
            <a:ext cx="8593480" cy="944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5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прості сполуки всмоктуються у кров або лімфу й транспортуються до клітин</a:t>
            </a:r>
            <a:endParaRPr lang="uk-UA" sz="25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51520" y="5741981"/>
            <a:ext cx="8514281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5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видалення неперетравлених решток</a:t>
            </a:r>
            <a:endParaRPr lang="uk-UA" sz="25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" y="8925"/>
            <a:ext cx="2118251" cy="192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5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920" y="7302"/>
            <a:ext cx="8752568" cy="1333466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Основні процеси травлення</a:t>
            </a:r>
            <a:endParaRPr lang="uk-UA" sz="4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7942" y="1412776"/>
            <a:ext cx="8593481" cy="72008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Фізична обробка їжі</a:t>
            </a:r>
            <a:endParaRPr lang="uk-UA" sz="36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01732" y="2276872"/>
            <a:ext cx="5551807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Хімічні перетворення їжі</a:t>
            </a:r>
            <a:endParaRPr lang="uk-UA" sz="36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73740" y="3602833"/>
            <a:ext cx="8593481" cy="978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Всмоктування їжі</a:t>
            </a:r>
            <a:endParaRPr lang="uk-UA" sz="36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41894" y="4403644"/>
            <a:ext cx="5746663" cy="9448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Переміщення їжі</a:t>
            </a:r>
            <a:endParaRPr lang="uk-UA" sz="36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73740" y="5229200"/>
            <a:ext cx="5714817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Видалення решток</a:t>
            </a:r>
            <a:endParaRPr lang="uk-UA" sz="36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1" r="50000"/>
          <a:stretch/>
        </p:blipFill>
        <p:spPr>
          <a:xfrm>
            <a:off x="5888557" y="1359567"/>
            <a:ext cx="2996732" cy="505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6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920" y="7302"/>
            <a:ext cx="8752568" cy="1333466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Особливості травлення</a:t>
            </a:r>
            <a:endParaRPr lang="uk-UA" sz="4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673" y="1647866"/>
            <a:ext cx="6177438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u="sng" dirty="0" err="1" smtClean="0">
                <a:solidFill>
                  <a:srgbClr val="001848"/>
                </a:solidFill>
                <a:latin typeface="Comic Sans MS" panose="030F0702030302020204" pitchFamily="66" charset="0"/>
              </a:rPr>
              <a:t>Внутрішньоорганізмове</a:t>
            </a:r>
            <a:r>
              <a:rPr lang="uk-UA" b="1" u="sng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:</a:t>
            </a:r>
            <a:endParaRPr lang="uk-UA" b="1" u="sng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35567" y="1071802"/>
            <a:ext cx="5551807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гетеротрофне</a:t>
            </a:r>
            <a:endParaRPr lang="uk-UA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35566" y="2235492"/>
            <a:ext cx="5488561" cy="978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 err="1" smtClean="0">
                <a:solidFill>
                  <a:srgbClr val="001848"/>
                </a:solidFill>
                <a:latin typeface="Comic Sans MS" panose="030F0702030302020204" pitchFamily="66" charset="0"/>
              </a:rPr>
              <a:t>автолітичне</a:t>
            </a:r>
            <a:r>
              <a:rPr lang="uk-UA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 у новонароджених;</a:t>
            </a:r>
            <a:endParaRPr lang="uk-UA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44897" y="3213787"/>
            <a:ext cx="5738473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порожнинне у порожнинах тіла;</a:t>
            </a:r>
            <a:endParaRPr lang="uk-UA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44897" y="4227985"/>
            <a:ext cx="5714817" cy="1045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пристінкове у тонкому кишечнику;</a:t>
            </a:r>
            <a:endParaRPr lang="uk-UA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244897" y="5259627"/>
            <a:ext cx="8594401" cy="700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 err="1" smtClean="0">
                <a:solidFill>
                  <a:srgbClr val="001848"/>
                </a:solidFill>
                <a:latin typeface="Comic Sans MS" panose="030F0702030302020204" pitchFamily="66" charset="0"/>
              </a:rPr>
              <a:t>симбіонтне</a:t>
            </a:r>
            <a:r>
              <a:rPr lang="uk-UA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 у товстому кишечнику;</a:t>
            </a:r>
            <a:endParaRPr lang="uk-UA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235566" y="5807700"/>
            <a:ext cx="8594401" cy="7002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внутрішньоклітинне у </a:t>
            </a:r>
            <a:r>
              <a:rPr lang="uk-UA" b="1" dirty="0" err="1" smtClean="0">
                <a:solidFill>
                  <a:srgbClr val="001848"/>
                </a:solidFill>
                <a:latin typeface="Comic Sans MS" panose="030F0702030302020204" pitchFamily="66" charset="0"/>
              </a:rPr>
              <a:t>лізосомах</a:t>
            </a:r>
            <a:endParaRPr lang="uk-UA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210920"/>
            <a:ext cx="3508672" cy="400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9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920" y="7302"/>
            <a:ext cx="8752568" cy="1333466"/>
          </a:xfrm>
        </p:spPr>
        <p:txBody>
          <a:bodyPr>
            <a:normAutofit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Травлення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75860" y="1124744"/>
            <a:ext cx="8584905" cy="5003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сукупність фізичних та хімічних процесів, що здійснюють переміщення та перетворення складних речовин на прості з подальшим їх всмоктування у кров і лімфу та видалення неперетравлених решток</a:t>
            </a:r>
            <a:endParaRPr lang="uk-UA" sz="28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3" b="10249"/>
          <a:stretch/>
        </p:blipFill>
        <p:spPr>
          <a:xfrm>
            <a:off x="852588" y="3459832"/>
            <a:ext cx="7670800" cy="319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1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85"/>
          <a:stretch/>
        </p:blipFill>
        <p:spPr>
          <a:xfrm>
            <a:off x="3449816" y="1052736"/>
            <a:ext cx="3409992" cy="55984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7302"/>
            <a:ext cx="8752568" cy="1333466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Будова травної системи</a:t>
            </a:r>
            <a:endParaRPr lang="uk-U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67544" y="1556792"/>
            <a:ext cx="396044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Ротова порожнина </a:t>
            </a:r>
            <a:r>
              <a:rPr lang="uk-UA" sz="2800" b="1" dirty="0" smtClean="0">
                <a:solidFill>
                  <a:srgbClr val="001848"/>
                </a:solidFill>
                <a:latin typeface="Times New Roman"/>
                <a:cs typeface="Times New Roman"/>
              </a:rPr>
              <a:t>→</a:t>
            </a:r>
            <a:endParaRPr lang="uk-UA" sz="28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2758869" y="1876872"/>
            <a:ext cx="2916324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Глотка </a:t>
            </a:r>
            <a:r>
              <a:rPr lang="uk-UA" sz="2800" b="1" dirty="0" smtClean="0">
                <a:solidFill>
                  <a:srgbClr val="001848"/>
                </a:solidFill>
                <a:latin typeface="Times New Roman"/>
                <a:cs typeface="Times New Roman"/>
              </a:rPr>
              <a:t>→</a:t>
            </a:r>
            <a:endParaRPr lang="uk-UA" sz="28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uk-UA" sz="28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416625" y="2420888"/>
            <a:ext cx="3744416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1848"/>
                </a:solidFill>
                <a:latin typeface="Times New Roman"/>
                <a:cs typeface="Times New Roman"/>
              </a:rPr>
              <a:t>← </a:t>
            </a:r>
            <a:r>
              <a:rPr lang="uk-UA" sz="28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Стравохід</a:t>
            </a:r>
            <a:endParaRPr lang="uk-UA" sz="28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5280721" y="3803799"/>
            <a:ext cx="288032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1848"/>
                </a:solidFill>
                <a:latin typeface="Times New Roman"/>
                <a:cs typeface="Times New Roman"/>
              </a:rPr>
              <a:t>← </a:t>
            </a:r>
            <a:r>
              <a:rPr lang="uk-UA" sz="28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Шлунок</a:t>
            </a:r>
            <a:endParaRPr lang="uk-UA" sz="28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755576" y="4606969"/>
            <a:ext cx="4005775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Товстий кишечник </a:t>
            </a:r>
            <a:r>
              <a:rPr lang="uk-UA" sz="2800" b="1" dirty="0" smtClean="0">
                <a:solidFill>
                  <a:srgbClr val="001848"/>
                </a:solidFill>
                <a:latin typeface="Times New Roman"/>
                <a:cs typeface="Times New Roman"/>
              </a:rPr>
              <a:t>→</a:t>
            </a:r>
            <a:endParaRPr lang="uk-UA" sz="28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uk-UA" sz="28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132800" y="5383686"/>
            <a:ext cx="3980369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800" b="1" dirty="0" smtClean="0">
                <a:solidFill>
                  <a:srgbClr val="001848"/>
                </a:solidFill>
                <a:latin typeface="Times New Roman"/>
                <a:cs typeface="Times New Roman"/>
              </a:rPr>
              <a:t>← </a:t>
            </a:r>
            <a:r>
              <a:rPr lang="uk-UA" sz="28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Тонкий кишечник</a:t>
            </a:r>
            <a:endParaRPr lang="uk-UA" sz="28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493606" y="5661248"/>
            <a:ext cx="4005775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Пряма кишка </a:t>
            </a:r>
            <a:r>
              <a:rPr lang="uk-UA" sz="2800" b="1" dirty="0" smtClean="0">
                <a:solidFill>
                  <a:srgbClr val="001848"/>
                </a:solidFill>
                <a:latin typeface="Times New Roman"/>
                <a:cs typeface="Times New Roman"/>
              </a:rPr>
              <a:t>→</a:t>
            </a:r>
            <a:endParaRPr lang="uk-UA" sz="28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uk-UA" sz="28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602532" y="6080498"/>
            <a:ext cx="3530268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Анальний отвір</a:t>
            </a:r>
            <a:r>
              <a:rPr lang="uk-UA" sz="2800" b="1" dirty="0">
                <a:solidFill>
                  <a:srgbClr val="001848"/>
                </a:solidFill>
                <a:latin typeface="Times New Roman"/>
                <a:cs typeface="Times New Roman"/>
              </a:rPr>
              <a:t> →</a:t>
            </a:r>
            <a:endParaRPr lang="uk-UA" sz="28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2038332" y="3756586"/>
            <a:ext cx="2916324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Печінка </a:t>
            </a:r>
            <a:r>
              <a:rPr lang="uk-UA" sz="28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→</a:t>
            </a:r>
            <a:endParaRPr lang="uk-UA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uk-UA" sz="28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4495381" y="1628800"/>
            <a:ext cx="366566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← </a:t>
            </a:r>
            <a:r>
              <a:rPr lang="uk-UA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Слинні залози</a:t>
            </a:r>
            <a:endParaRPr lang="uk-UA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4900043" y="4404658"/>
            <a:ext cx="408184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← </a:t>
            </a:r>
            <a:r>
              <a:rPr lang="uk-UA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Підшлункова залоза</a:t>
            </a:r>
            <a:endParaRPr lang="uk-UA" sz="28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5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08504" cy="1844824"/>
          </a:xfrm>
        </p:spPr>
        <p:txBody>
          <a:bodyPr>
            <a:noAutofit/>
          </a:bodyPr>
          <a:lstStyle/>
          <a:p>
            <a:r>
              <a:rPr lang="uk-UA" sz="5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Будова стінок травного каналу</a:t>
            </a:r>
            <a:endParaRPr lang="uk-UA" sz="5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556792"/>
            <a:ext cx="3456384" cy="936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4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Оболонки</a:t>
            </a:r>
            <a:endParaRPr lang="uk-UA" sz="44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8840"/>
            <a:ext cx="3831292" cy="4638868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239449" y="2342929"/>
            <a:ext cx="396044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Зовнішня, сполучнотканинна </a:t>
            </a:r>
            <a:r>
              <a:rPr lang="uk-UA" sz="2800" b="1" dirty="0" smtClean="0">
                <a:solidFill>
                  <a:srgbClr val="001848"/>
                </a:solidFill>
                <a:latin typeface="Times New Roman"/>
                <a:cs typeface="Times New Roman"/>
              </a:rPr>
              <a:t>→</a:t>
            </a:r>
            <a:endParaRPr lang="uk-UA" sz="28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418149" y="3804218"/>
            <a:ext cx="4608512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Внутрішня, слизова </a:t>
            </a:r>
            <a:r>
              <a:rPr lang="uk-UA" sz="2800" b="1" dirty="0" smtClean="0">
                <a:solidFill>
                  <a:srgbClr val="001848"/>
                </a:solidFill>
                <a:latin typeface="Times New Roman"/>
                <a:cs typeface="Times New Roman"/>
              </a:rPr>
              <a:t>→</a:t>
            </a:r>
            <a:endParaRPr lang="uk-UA" sz="28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884479" y="3275618"/>
            <a:ext cx="3816424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Середня,м’язова </a:t>
            </a:r>
            <a:r>
              <a:rPr lang="uk-UA" sz="2800" b="1" dirty="0" smtClean="0">
                <a:solidFill>
                  <a:srgbClr val="001848"/>
                </a:solidFill>
                <a:latin typeface="Times New Roman"/>
                <a:cs typeface="Times New Roman"/>
              </a:rPr>
              <a:t>→</a:t>
            </a:r>
            <a:endParaRPr lang="uk-UA" sz="28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164093" y="4365104"/>
            <a:ext cx="5116625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Внутрішня підслизова </a:t>
            </a:r>
            <a:r>
              <a:rPr lang="uk-UA" sz="2800" b="1" dirty="0" smtClean="0">
                <a:solidFill>
                  <a:srgbClr val="001848"/>
                </a:solidFill>
                <a:latin typeface="Times New Roman"/>
                <a:cs typeface="Times New Roman"/>
              </a:rPr>
              <a:t>→</a:t>
            </a:r>
            <a:endParaRPr lang="uk-UA" sz="28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884479" y="4981258"/>
            <a:ext cx="2448272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 </a:t>
            </a:r>
            <a:r>
              <a:rPr lang="uk-UA" sz="2800" b="1" dirty="0" smtClean="0">
                <a:solidFill>
                  <a:srgbClr val="001848"/>
                </a:solidFill>
                <a:latin typeface="Times New Roman"/>
                <a:cs typeface="Times New Roman"/>
              </a:rPr>
              <a:t>← </a:t>
            </a:r>
            <a:r>
              <a:rPr lang="uk-UA" sz="2800" b="1" dirty="0" smtClean="0">
                <a:solidFill>
                  <a:srgbClr val="001848"/>
                </a:solidFill>
                <a:latin typeface="Comic Sans MS" panose="030F0702030302020204" pitchFamily="66" charset="0"/>
              </a:rPr>
              <a:t>Сфінктер</a:t>
            </a:r>
            <a:endParaRPr lang="uk-UA" sz="2800" b="1" dirty="0">
              <a:solidFill>
                <a:srgbClr val="001848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5122" r="8796" b="9870"/>
          <a:stretch/>
        </p:blipFill>
        <p:spPr>
          <a:xfrm>
            <a:off x="462358" y="4981258"/>
            <a:ext cx="1422121" cy="154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6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424</Words>
  <Application>Microsoft Office PowerPoint</Application>
  <PresentationFormat>Экран (4:3)</PresentationFormat>
  <Paragraphs>110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Огляд будови травної системи</vt:lpstr>
      <vt:lpstr>Потрібно не тільки знати що з’їсти,  але й коли і як. </vt:lpstr>
      <vt:lpstr>План</vt:lpstr>
      <vt:lpstr>Значення травлення для організму</vt:lpstr>
      <vt:lpstr>Основні процеси травлення</vt:lpstr>
      <vt:lpstr>Особливості травлення</vt:lpstr>
      <vt:lpstr>Травлення</vt:lpstr>
      <vt:lpstr>Будова травної системи</vt:lpstr>
      <vt:lpstr>Будова стінок травного каналу</vt:lpstr>
      <vt:lpstr>Функції травної системи</vt:lpstr>
      <vt:lpstr>Функції травної системи</vt:lpstr>
      <vt:lpstr>Функції травної системи</vt:lpstr>
      <vt:lpstr>Функції травної системи</vt:lpstr>
      <vt:lpstr>Функції травної системи</vt:lpstr>
      <vt:lpstr>Функції травної системи</vt:lpstr>
      <vt:lpstr>Функції травної системи</vt:lpstr>
      <vt:lpstr>Висновки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Огляд будови травної системи</dc:title>
  <dc:creator>Ольга</dc:creator>
  <cp:lastModifiedBy>Ольга</cp:lastModifiedBy>
  <cp:revision>31</cp:revision>
  <dcterms:created xsi:type="dcterms:W3CDTF">2020-11-13T19:05:35Z</dcterms:created>
  <dcterms:modified xsi:type="dcterms:W3CDTF">2020-11-14T10:35:08Z</dcterms:modified>
</cp:coreProperties>
</file>