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  <p:sldId id="271" r:id="rId3"/>
    <p:sldId id="272" r:id="rId4"/>
    <p:sldId id="273" r:id="rId5"/>
    <p:sldId id="274" r:id="rId6"/>
    <p:sldId id="27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FCBB-5471-4DCF-82A0-BE31A76D40A0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0A10-AA50-4E74-9C08-073F26685ACC}" type="slidenum">
              <a:rPr lang="ru-RU" smtClean="0"/>
              <a:t>‹№›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6638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FCBB-5471-4DCF-82A0-BE31A76D40A0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0A10-AA50-4E74-9C08-073F26685AC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358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FCBB-5471-4DCF-82A0-BE31A76D40A0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0A10-AA50-4E74-9C08-073F26685AC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376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FCBB-5471-4DCF-82A0-BE31A76D40A0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0A10-AA50-4E74-9C08-073F26685AC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568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FCBB-5471-4DCF-82A0-BE31A76D40A0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0A10-AA50-4E74-9C08-073F26685ACC}" type="slidenum">
              <a:rPr lang="ru-RU" smtClean="0"/>
              <a:t>‹№›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487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FCBB-5471-4DCF-82A0-BE31A76D40A0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0A10-AA50-4E74-9C08-073F26685AC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981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FCBB-5471-4DCF-82A0-BE31A76D40A0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0A10-AA50-4E74-9C08-073F26685AC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623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FCBB-5471-4DCF-82A0-BE31A76D40A0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0A10-AA50-4E74-9C08-073F26685AC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088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FCBB-5471-4DCF-82A0-BE31A76D40A0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0A10-AA50-4E74-9C08-073F26685AC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492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46BFCBB-5471-4DCF-82A0-BE31A76D40A0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5F60A10-AA50-4E74-9C08-073F26685AC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30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FCBB-5471-4DCF-82A0-BE31A76D40A0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0A10-AA50-4E74-9C08-073F26685AC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936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46BFCBB-5471-4DCF-82A0-BE31A76D40A0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5F60A10-AA50-4E74-9C08-073F26685ACC}" type="slidenum">
              <a:rPr lang="ru-RU" smtClean="0"/>
              <a:t>‹№›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78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B3E55-E045-C91A-A27D-EC3DA05E4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F9BAD251-154E-89AB-C238-4CDAE454F9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593B51-4E3F-D08C-38C3-ED4929808E7E}"/>
              </a:ext>
            </a:extLst>
          </p:cNvPr>
          <p:cNvSpPr txBox="1"/>
          <p:nvPr/>
        </p:nvSpPr>
        <p:spPr>
          <a:xfrm>
            <a:off x="1648326" y="625642"/>
            <a:ext cx="94463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/>
              <a:t>Тема. Повстанський рух. Другий зимовий похід армії УНР</a:t>
            </a:r>
          </a:p>
        </p:txBody>
      </p:sp>
    </p:spTree>
    <p:extLst>
      <p:ext uri="{BB962C8B-B14F-4D97-AF65-F5344CB8AC3E}">
        <p14:creationId xmlns:p14="http://schemas.microsoft.com/office/powerpoint/2010/main" val="3553943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B3E55-E045-C91A-A27D-EC3DA05E4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F9BAD251-154E-89AB-C238-4CDAE454F9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BECEA8-C9F9-5E7D-B5FF-1E61D7D8DEBB}"/>
              </a:ext>
            </a:extLst>
          </p:cNvPr>
          <p:cNvSpPr txBox="1"/>
          <p:nvPr/>
        </p:nvSpPr>
        <p:spPr>
          <a:xfrm>
            <a:off x="902368" y="577516"/>
            <a:ext cx="99501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u="sng" dirty="0"/>
              <a:t>Другий зимовий похід армії УНР (жовтень-листопад 1921 р.)             (ЗНО!!!)</a:t>
            </a:r>
          </a:p>
          <a:p>
            <a:r>
              <a:rPr lang="uk-UA" b="1" u="sng" dirty="0"/>
              <a:t>Мета: </a:t>
            </a:r>
            <a:r>
              <a:rPr lang="uk-UA" dirty="0"/>
              <a:t>об’єднати розрізнені повстанські загони і підняти антибільшовицьке повстання в Україні</a:t>
            </a:r>
          </a:p>
          <a:p>
            <a:r>
              <a:rPr lang="uk-UA" b="1" u="sng" dirty="0"/>
              <a:t>Керівник: </a:t>
            </a:r>
            <a:r>
              <a:rPr lang="uk-UA" dirty="0"/>
              <a:t>Юрій Тютюнник</a:t>
            </a:r>
          </a:p>
          <a:p>
            <a:r>
              <a:rPr lang="uk-UA" b="1" u="sng" dirty="0"/>
              <a:t>Результат походу:</a:t>
            </a:r>
          </a:p>
          <a:p>
            <a:pPr marL="342900" indent="-342900">
              <a:buAutoNum type="arabicPeriod"/>
            </a:pPr>
            <a:r>
              <a:rPr lang="uk-UA" dirty="0"/>
              <a:t>Оточення учасників походу під м. Базар на Житомирщині</a:t>
            </a:r>
          </a:p>
          <a:p>
            <a:pPr marL="342900" indent="-342900">
              <a:buAutoNum type="arabicPeriod"/>
            </a:pPr>
            <a:r>
              <a:rPr lang="uk-UA" dirty="0"/>
              <a:t>Остання спроба війська УНР відновити незалежність України (завершилась провалом)</a:t>
            </a:r>
          </a:p>
          <a:p>
            <a:pPr marL="342900" indent="-342900">
              <a:buAutoNum type="arabicPeriod"/>
            </a:pPr>
            <a:r>
              <a:rPr lang="uk-UA" dirty="0"/>
              <a:t>Припинення організованої боротьби регулярних українських військ за незалежну Україну</a:t>
            </a:r>
          </a:p>
        </p:txBody>
      </p:sp>
    </p:spTree>
    <p:extLst>
      <p:ext uri="{BB962C8B-B14F-4D97-AF65-F5344CB8AC3E}">
        <p14:creationId xmlns:p14="http://schemas.microsoft.com/office/powerpoint/2010/main" val="459484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B3E55-E045-C91A-A27D-EC3DA05E4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F9BAD251-154E-89AB-C238-4CDAE454F9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B69E9B-094B-0047-F7AD-D55CDD12E06C}"/>
              </a:ext>
            </a:extLst>
          </p:cNvPr>
          <p:cNvSpPr txBox="1"/>
          <p:nvPr/>
        </p:nvSpPr>
        <p:spPr>
          <a:xfrm>
            <a:off x="1395663" y="433137"/>
            <a:ext cx="9699057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u="sng" dirty="0"/>
              <a:t>Розгром війська барона Врангеля   (ЗНО!!!)</a:t>
            </a:r>
          </a:p>
          <a:p>
            <a:r>
              <a:rPr lang="uk-UA" b="1" u="sng" dirty="0"/>
              <a:t>Перебіг подій:</a:t>
            </a:r>
          </a:p>
          <a:p>
            <a:pPr marL="342900" indent="-342900">
              <a:buAutoNum type="arabicPeriod"/>
            </a:pPr>
            <a:r>
              <a:rPr lang="uk-UA" dirty="0"/>
              <a:t>Існування у Петлюри і Врангеля спільного ворога – більшовиків</a:t>
            </a:r>
          </a:p>
          <a:p>
            <a:pPr marL="342900" indent="-342900">
              <a:buAutoNum type="arabicPeriod"/>
            </a:pPr>
            <a:r>
              <a:rPr lang="uk-UA" dirty="0"/>
              <a:t>Вересень 1920 р. – зустріч делегації УНР (Петлюра) із Врангелем з метою визнання незалежної України і координації дій проти більшовиків; обіцянка Врангеля політично порозумітися з Україною, визнати Директорію і УНР</a:t>
            </a:r>
          </a:p>
          <a:p>
            <a:pPr marL="342900" indent="-342900">
              <a:buAutoNum type="arabicPeriod"/>
            </a:pPr>
            <a:r>
              <a:rPr lang="uk-UA" dirty="0"/>
              <a:t>Намагання Врангеля залучити на свій бік Нестора Махна, який відмовився від переговорів</a:t>
            </a:r>
          </a:p>
          <a:p>
            <a:r>
              <a:rPr lang="uk-UA" dirty="0"/>
              <a:t>______________________________________________________________________________</a:t>
            </a:r>
          </a:p>
          <a:p>
            <a:r>
              <a:rPr lang="uk-UA" b="1" dirty="0"/>
              <a:t>Вересень 1920 р. – підписання Старобільської угоди, за якою Нестор Махно припиняв збройну боротьбу проти радянської влади; передбачалося ведення спільної боротьби більшовиків і махновців проти Врангеля. </a:t>
            </a:r>
          </a:p>
          <a:p>
            <a:r>
              <a:rPr lang="uk-UA" dirty="0"/>
              <a:t>Висунення Махном низки вимог до більшовиків:</a:t>
            </a:r>
          </a:p>
          <a:p>
            <a:pPr marL="342900" indent="-342900">
              <a:buAutoNum type="arabicPeriod"/>
            </a:pPr>
            <a:r>
              <a:rPr lang="uk-UA" dirty="0"/>
              <a:t>Надання після розгрому Врангеля автономії </a:t>
            </a:r>
            <a:r>
              <a:rPr lang="uk-UA" dirty="0" err="1"/>
              <a:t>Гуляйпольському</a:t>
            </a:r>
            <a:r>
              <a:rPr lang="uk-UA" dirty="0"/>
              <a:t> району</a:t>
            </a:r>
          </a:p>
          <a:p>
            <a:pPr marL="342900" indent="-342900">
              <a:buAutoNum type="arabicPeriod"/>
            </a:pPr>
            <a:r>
              <a:rPr lang="uk-UA" dirty="0"/>
              <a:t>Дозвіл на пропаганду анархістських ідей</a:t>
            </a:r>
          </a:p>
          <a:p>
            <a:pPr marL="342900" indent="-342900">
              <a:buAutoNum type="arabicPeriod"/>
            </a:pPr>
            <a:r>
              <a:rPr lang="uk-UA" dirty="0"/>
              <a:t>Звільнення з радянських в’язниць анархістів і монархістів</a:t>
            </a:r>
          </a:p>
          <a:p>
            <a:pPr marL="342900" indent="-342900">
              <a:buAutoNum type="arabicPeriod"/>
            </a:pPr>
            <a:r>
              <a:rPr lang="uk-UA" dirty="0"/>
              <a:t>Надання махновцям допомоги боєприпасами і спорядженням</a:t>
            </a:r>
          </a:p>
          <a:p>
            <a:r>
              <a:rPr lang="uk-UA" b="1" dirty="0"/>
              <a:t>Листопад 1920 р. – перехід Криму під контроль більшовиків</a:t>
            </a:r>
          </a:p>
          <a:p>
            <a:pPr marL="342900" indent="-342900"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715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B3E55-E045-C91A-A27D-EC3DA05E4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F9BAD251-154E-89AB-C238-4CDAE454F9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BB1800-77F6-9EB3-E917-7BE422A06DF9}"/>
              </a:ext>
            </a:extLst>
          </p:cNvPr>
          <p:cNvSpPr txBox="1"/>
          <p:nvPr/>
        </p:nvSpPr>
        <p:spPr>
          <a:xfrm>
            <a:off x="782053" y="286603"/>
            <a:ext cx="1037362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u="sng" dirty="0"/>
              <a:t>Розгром армії Нестора Махна  (ЗНО!!!)</a:t>
            </a:r>
          </a:p>
          <a:p>
            <a:r>
              <a:rPr lang="uk-UA" b="1" u="sng" dirty="0"/>
              <a:t>Перебіг подій: </a:t>
            </a:r>
          </a:p>
          <a:p>
            <a:pPr marL="342900" indent="-342900">
              <a:buAutoNum type="arabicPeriod"/>
            </a:pPr>
            <a:r>
              <a:rPr lang="uk-UA" dirty="0"/>
              <a:t>Розгортання боротьби радянської влади проти махновців після встановлення контролю над Кримом</a:t>
            </a:r>
          </a:p>
          <a:p>
            <a:pPr marL="342900" indent="-342900">
              <a:buAutoNum type="arabicPeriod"/>
            </a:pPr>
            <a:r>
              <a:rPr lang="uk-UA" dirty="0"/>
              <a:t>Арешт і розстріл командирів армії Махна (</a:t>
            </a:r>
            <a:r>
              <a:rPr lang="uk-UA" dirty="0" err="1"/>
              <a:t>Каретніков</a:t>
            </a:r>
            <a:r>
              <a:rPr lang="uk-UA" dirty="0"/>
              <a:t> і Гавриленко)</a:t>
            </a:r>
          </a:p>
          <a:p>
            <a:pPr marL="342900" indent="-342900">
              <a:buAutoNum type="arabicPeriod"/>
            </a:pPr>
            <a:r>
              <a:rPr lang="uk-UA" dirty="0"/>
              <a:t>Оточення махновських частин у Криму</a:t>
            </a:r>
          </a:p>
          <a:p>
            <a:pPr marL="342900" indent="-342900">
              <a:buAutoNum type="arabicPeriod"/>
            </a:pPr>
            <a:r>
              <a:rPr lang="uk-UA" dirty="0"/>
              <a:t>«Наказую: військам фронту вважати Махна та всі його загони ворогами Радянської республіки і Революції… командирам червоних частин махновські загони роззброювати, а ті, що будуть чинити опір, - знищувати…»</a:t>
            </a:r>
          </a:p>
        </p:txBody>
      </p:sp>
    </p:spTree>
    <p:extLst>
      <p:ext uri="{BB962C8B-B14F-4D97-AF65-F5344CB8AC3E}">
        <p14:creationId xmlns:p14="http://schemas.microsoft.com/office/powerpoint/2010/main" val="814367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B3E55-E045-C91A-A27D-EC3DA05E4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F9BAD251-154E-89AB-C238-4CDAE454F9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5C0947-F0D1-80DF-2A56-15C91AFC4E48}"/>
              </a:ext>
            </a:extLst>
          </p:cNvPr>
          <p:cNvSpPr txBox="1"/>
          <p:nvPr/>
        </p:nvSpPr>
        <p:spPr>
          <a:xfrm>
            <a:off x="1239253" y="409074"/>
            <a:ext cx="907181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u="sng" dirty="0" err="1"/>
              <a:t>Холодноярська</a:t>
            </a:r>
            <a:r>
              <a:rPr lang="uk-UA" sz="2800" b="1" u="sng" dirty="0"/>
              <a:t> республіка (ЗНО!!!)</a:t>
            </a:r>
          </a:p>
          <a:p>
            <a:r>
              <a:rPr lang="uk-UA" dirty="0" err="1"/>
              <a:t>Холодноярська</a:t>
            </a:r>
            <a:r>
              <a:rPr lang="uk-UA" dirty="0"/>
              <a:t> республіка – самопроголошене державне утворення у Чигиринському повіті Київської губернії в районі лісового урочища Холодний Яр із столицею в с. Мельники.</a:t>
            </a:r>
          </a:p>
          <a:p>
            <a:r>
              <a:rPr lang="uk-UA" dirty="0"/>
              <a:t>Голова </a:t>
            </a:r>
            <a:r>
              <a:rPr lang="uk-UA" dirty="0" err="1"/>
              <a:t>Холодноярської</a:t>
            </a:r>
            <a:r>
              <a:rPr lang="uk-UA" dirty="0"/>
              <a:t> республіки – </a:t>
            </a:r>
            <a:r>
              <a:rPr lang="uk-UA" dirty="0" err="1"/>
              <a:t>Чучупака</a:t>
            </a:r>
            <a:r>
              <a:rPr lang="uk-UA" dirty="0"/>
              <a:t>.</a:t>
            </a:r>
          </a:p>
          <a:p>
            <a:r>
              <a:rPr lang="uk-UA" dirty="0"/>
              <a:t>Формування </a:t>
            </a:r>
            <a:r>
              <a:rPr lang="uk-UA" dirty="0" err="1"/>
              <a:t>Холодноярської</a:t>
            </a:r>
            <a:r>
              <a:rPr lang="uk-UA" dirty="0"/>
              <a:t> республіки сприяло тому, що територія Черкащини довше за всі інші регіони України залишалася вільною від більшовицької окупації</a:t>
            </a:r>
          </a:p>
        </p:txBody>
      </p:sp>
    </p:spTree>
    <p:extLst>
      <p:ext uri="{BB962C8B-B14F-4D97-AF65-F5344CB8AC3E}">
        <p14:creationId xmlns:p14="http://schemas.microsoft.com/office/powerpoint/2010/main" val="4194352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B3E55-E045-C91A-A27D-EC3DA05E4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F9BAD251-154E-89AB-C238-4CDAE454F9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037212-6974-37C6-83C8-3B0C7EE4244D}"/>
              </a:ext>
            </a:extLst>
          </p:cNvPr>
          <p:cNvSpPr txBox="1"/>
          <p:nvPr/>
        </p:nvSpPr>
        <p:spPr>
          <a:xfrm>
            <a:off x="2598821" y="938463"/>
            <a:ext cx="8109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Домашнє завдання:</a:t>
            </a:r>
          </a:p>
          <a:p>
            <a:r>
              <a:rPr lang="uk-UA" dirty="0"/>
              <a:t>Створити історичний портрет Нестора Махна</a:t>
            </a:r>
          </a:p>
        </p:txBody>
      </p:sp>
    </p:spTree>
    <p:extLst>
      <p:ext uri="{BB962C8B-B14F-4D97-AF65-F5344CB8AC3E}">
        <p14:creationId xmlns:p14="http://schemas.microsoft.com/office/powerpoint/2010/main" val="2055215944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191</TotalTime>
  <Words>346</Words>
  <Application>Microsoft Office PowerPoint</Application>
  <PresentationFormat>Широкий екран</PresentationFormat>
  <Paragraphs>33</Paragraphs>
  <Slides>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9" baseType="lpstr">
      <vt:lpstr>Calibri</vt:lpstr>
      <vt:lpstr>Calibri Light</vt:lpstr>
      <vt:lpstr>Ретро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«Довге» ХІХ століття: основні ідеї, здобутки, виклики. </dc:title>
  <dc:creator>Майнаев Фарид</dc:creator>
  <cp:lastModifiedBy>Юлия Новохацкая</cp:lastModifiedBy>
  <cp:revision>61</cp:revision>
  <dcterms:created xsi:type="dcterms:W3CDTF">2021-04-19T22:48:41Z</dcterms:created>
  <dcterms:modified xsi:type="dcterms:W3CDTF">2023-01-17T16:11:28Z</dcterms:modified>
</cp:coreProperties>
</file>