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8" r:id="rId3"/>
    <p:sldId id="271" r:id="rId4"/>
    <p:sldId id="270" r:id="rId5"/>
    <p:sldId id="269" r:id="rId6"/>
    <p:sldId id="272" r:id="rId7"/>
    <p:sldId id="273" r:id="rId8"/>
    <p:sldId id="275" r:id="rId9"/>
    <p:sldId id="279" r:id="rId10"/>
    <p:sldId id="274" r:id="rId11"/>
    <p:sldId id="280" r:id="rId12"/>
    <p:sldId id="281" r:id="rId13"/>
    <p:sldId id="277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" initials="S" lastIdx="1" clrIdx="0">
    <p:extLst>
      <p:ext uri="{19B8F6BF-5375-455C-9EA6-DF929625EA0E}">
        <p15:presenceInfo xmlns:p15="http://schemas.microsoft.com/office/powerpoint/2012/main" userId="Svetl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3T16:36:18.705" idx="1">
    <p:pos x="6651" y="233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8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25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4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29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6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3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F6D70A-01EF-4F33-BCEF-E9133BA39915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53941-C174-46C8-B5DB-72264111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2ahUKEwjRhfvOqqXgAhXKlIsKHZ37Dy4QjRx6BAgBEAU&amp;url=https://ua.depositphotos.com/7062728/stock-photo-girls-playing-volleyball-indoor-game.html&amp;psig=AOvVaw00vqhsjt6AzKk9aNivGgtq&amp;ust=154948138259446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source=images&amp;cd=&amp;cad=rja&amp;uact=8&amp;ved=2ahUKEwiv5d3zmKXgAhVloosKHdFQCysQjRx6BAgBEAU&amp;url=https://sites.google.com/site/volejbol011/home/pravila&amp;psig=AOvVaw3vSy87_9j2OuKKcd0LEKO5&amp;ust=15494758080519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9" y="1685482"/>
            <a:ext cx="4534676" cy="279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5" y="1549831"/>
            <a:ext cx="5916642" cy="3064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волейболу. </a:t>
            </a:r>
          </a:p>
          <a:p>
            <a:pPr marL="0" indent="0" algn="ctr">
              <a:buNone/>
            </a:pPr>
            <a:r>
              <a:rPr lang="uk-UA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правила гри. </a:t>
            </a:r>
            <a:endParaRPr lang="ru-RU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935" y="906083"/>
            <a:ext cx="11756571" cy="235963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- це гра 12 осіб, тобто це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6, при цьому ще стільки перебувають 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м’яч залишається у грі, то приймаюча команда повинна перекинути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назад;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F94D1-267F-4573-8B6B-4B401A62464C}"/>
              </a:ext>
            </a:extLst>
          </p:cNvPr>
          <p:cNvSpPr txBox="1"/>
          <p:nvPr/>
        </p:nvSpPr>
        <p:spPr>
          <a:xfrm>
            <a:off x="2876162" y="259752"/>
            <a:ext cx="610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Основні правила гри</a:t>
            </a:r>
            <a:r>
              <a:rPr lang="ru-RU" sz="4400" dirty="0"/>
              <a:t> </a:t>
            </a:r>
            <a:endParaRPr lang="uk-UA" sz="4400" dirty="0"/>
          </a:p>
        </p:txBody>
      </p:sp>
      <p:pic>
        <p:nvPicPr>
          <p:cNvPr id="6146" name="Picture 2" descr="Історія волейболу. Правила гри - Dovidka.biz.ua">
            <a:extLst>
              <a:ext uri="{FF2B5EF4-FFF2-40B4-BE49-F238E27FC236}">
                <a16:creationId xmlns:a16="http://schemas.microsoft.com/office/drawing/2014/main" id="{E8225772-BFAE-43F2-905E-E38D7549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4" y="3041120"/>
            <a:ext cx="4411921" cy="336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5FF50-0FD4-4177-ADAE-ED48A615A5EA}"/>
              </a:ext>
            </a:extLst>
          </p:cNvPr>
          <p:cNvSpPr txBox="1"/>
          <p:nvPr/>
        </p:nvSpPr>
        <p:spPr>
          <a:xfrm>
            <a:off x="5106176" y="3708812"/>
            <a:ext cx="69583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волейболу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підряд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доторкнутися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–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арна гра - волейбол!">
            <a:extLst>
              <a:ext uri="{FF2B5EF4-FFF2-40B4-BE49-F238E27FC236}">
                <a16:creationId xmlns:a16="http://schemas.microsoft.com/office/drawing/2014/main" id="{47FBA4DC-4873-4048-B57E-76DDA529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7" y="2426619"/>
            <a:ext cx="4425549" cy="302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86896-9EA4-40F5-8D99-D6DE22181D18}"/>
              </a:ext>
            </a:extLst>
          </p:cNvPr>
          <p:cNvSpPr txBox="1"/>
          <p:nvPr/>
        </p:nvSpPr>
        <p:spPr>
          <a:xfrm>
            <a:off x="828837" y="367661"/>
            <a:ext cx="105871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доторкатися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принести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очко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супротивників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ru-RU" sz="28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21428EA1-3323-4977-84FD-9C5A6A0E8B7A}"/>
              </a:ext>
            </a:extLst>
          </p:cNvPr>
          <p:cNvSpPr txBox="1">
            <a:spLocks/>
          </p:cNvSpPr>
          <p:nvPr/>
        </p:nvSpPr>
        <p:spPr>
          <a:xfrm>
            <a:off x="684212" y="1921933"/>
            <a:ext cx="10232604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uk-UA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0C7929B-5842-4153-B369-4E30CF987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5111" y="3639538"/>
            <a:ext cx="3721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яча</a:t>
            </a:r>
            <a:r>
              <a:rPr lang="uk-UA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перелетів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сітку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вилитів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чергова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подача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суперникові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зараховується</a:t>
            </a:r>
            <a: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очко;</a:t>
            </a:r>
            <a:b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434D7-1A74-44AE-AAF8-73ACFA01F1EF}"/>
              </a:ext>
            </a:extLst>
          </p:cNvPr>
          <p:cNvSpPr txBox="1"/>
          <p:nvPr/>
        </p:nvSpPr>
        <p:spPr>
          <a:xfrm>
            <a:off x="5835111" y="2132471"/>
            <a:ext cx="3652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матчу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яча</a:t>
            </a:r>
            <a:r>
              <a:rPr lang="uk-UA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суперником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міняються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годинниковою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стрілкою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ru-RU" b="1" i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547" y="578498"/>
            <a:ext cx="8248261" cy="57461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волейболі може бути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зіграно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партій, тому серія триває до 3 перемог (2,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Кожна грається до 25 очок. Дуже важливо знати, що виграна партія закінчується тільки в разі розриву в рахунку в 2 очки. Тому рахунок може бути як 28-26 так і 32-30;</a:t>
            </a:r>
          </a:p>
          <a:p>
            <a:pPr algn="just"/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серії зафіксований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2-2 (1-1), то проводиться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15 очок.</a:t>
            </a:r>
            <a:endParaRPr lang="uk-UA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5" name="Picture 4" descr="Картинки по запросу гра у волейбо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9140" y="726164"/>
            <a:ext cx="2915816" cy="437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3054" y="1518444"/>
            <a:ext cx="6307494" cy="29257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подачу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м'яча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секунд;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подачу,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тих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подачу.</a:t>
            </a:r>
            <a:endParaRPr lang="uk-UA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C5C65-074C-4CB1-8577-B69D3820E7B3}"/>
              </a:ext>
            </a:extLst>
          </p:cNvPr>
          <p:cNvSpPr txBox="1"/>
          <p:nvPr/>
        </p:nvSpPr>
        <p:spPr>
          <a:xfrm>
            <a:off x="3042558" y="125276"/>
            <a:ext cx="610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Правила подачі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C5C65A0C-AB2A-4AAC-B1E2-A009D1D75DA7}"/>
              </a:ext>
            </a:extLst>
          </p:cNvPr>
          <p:cNvSpPr txBox="1">
            <a:spLocks/>
          </p:cNvSpPr>
          <p:nvPr/>
        </p:nvSpPr>
        <p:spPr>
          <a:xfrm>
            <a:off x="709114" y="4922247"/>
            <a:ext cx="5570376" cy="183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 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торкання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помилкою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uk-UA" dirty="0"/>
          </a:p>
        </p:txBody>
      </p:sp>
      <p:pic>
        <p:nvPicPr>
          <p:cNvPr id="8196" name="Picture 4" descr="Подача в волейболе - 5 полезных лайфхаков">
            <a:extLst>
              <a:ext uri="{FF2B5EF4-FFF2-40B4-BE49-F238E27FC236}">
                <a16:creationId xmlns:a16="http://schemas.microsoft.com/office/drawing/2014/main" id="{C0389476-FA7A-476C-9C1F-8A3BD8C5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81" y="4011138"/>
            <a:ext cx="3355910" cy="227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Прийом м'яча | Тест з фізичної культури – «На Урок»">
            <a:extLst>
              <a:ext uri="{FF2B5EF4-FFF2-40B4-BE49-F238E27FC236}">
                <a16:creationId xmlns:a16="http://schemas.microsoft.com/office/drawing/2014/main" id="{70D64543-039A-4384-AE13-DD746886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7" y="600350"/>
            <a:ext cx="3355910" cy="432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1E997A-D39B-47C1-8E90-16A277C3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42" y="685800"/>
            <a:ext cx="6563714" cy="5453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Завдяки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своїй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емоційності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гра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у волейбол є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засобом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не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тільки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фізичного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розвитку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а й активного </a:t>
            </a:r>
            <a:r>
              <a:rPr lang="ru-RU" sz="4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відпочинку</a:t>
            </a:r>
            <a:r>
              <a:rPr lang="ru-RU" sz="4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uk-UA" dirty="0"/>
          </a:p>
        </p:txBody>
      </p:sp>
      <p:pic>
        <p:nvPicPr>
          <p:cNvPr id="4" name="Picture 2" descr="C:\Users\Ekaterina\Downloads\____8417_650x410.jpg">
            <a:extLst>
              <a:ext uri="{FF2B5EF4-FFF2-40B4-BE49-F238E27FC236}">
                <a16:creationId xmlns:a16="http://schemas.microsoft.com/office/drawing/2014/main" id="{17FAFC40-4AA7-4B0A-843C-3190ED55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356" y="371457"/>
            <a:ext cx="5189002" cy="545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90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A149-DAAC-4162-8850-31542916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2" y="1236652"/>
            <a:ext cx="11383315" cy="1147666"/>
          </a:xfrm>
        </p:spPr>
        <p:txBody>
          <a:bodyPr anchor="t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b="1" i="1" cap="non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volleyball </a:t>
            </a:r>
            <a:r>
              <a:rPr lang="uk-UA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en-US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volley - «</a:t>
            </a:r>
            <a:r>
              <a:rPr lang="uk-UA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ударяти м'яч з літа» (також перекладають як «літаючий», «повітряним») і </a:t>
            </a:r>
            <a:r>
              <a:rPr lang="en-US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ball - «</a:t>
            </a:r>
            <a:r>
              <a:rPr lang="uk-UA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uk-UA" sz="2400" b="1" i="0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uk-UA" sz="2400" b="1" i="0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0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E1E50E2-5A5C-4F27-8DF0-EFD90AE02094}"/>
              </a:ext>
            </a:extLst>
          </p:cNvPr>
          <p:cNvSpPr txBox="1">
            <a:spLocks/>
          </p:cNvSpPr>
          <p:nvPr/>
        </p:nvSpPr>
        <p:spPr>
          <a:xfrm>
            <a:off x="93306" y="462211"/>
            <a:ext cx="12098694" cy="11476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Волейбол:</a:t>
            </a:r>
            <a:b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F7A0B1-3367-4AE2-A9A6-A7A1A07F920D}"/>
              </a:ext>
            </a:extLst>
          </p:cNvPr>
          <p:cNvSpPr txBox="1">
            <a:spLocks/>
          </p:cNvSpPr>
          <p:nvPr/>
        </p:nvSpPr>
        <p:spPr>
          <a:xfrm>
            <a:off x="3959258" y="3825551"/>
            <a:ext cx="7750628" cy="22529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численні варіанти волейболу, відгалузилися від основного виду - пляжний волейбол (олімпійський вид з 1996 року), міні-волейбол, </a:t>
            </a:r>
            <a:r>
              <a:rPr lang="uk-UA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піонербол</a:t>
            </a:r>
            <a:r>
              <a:rPr lang="uk-UA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парковий волейбол.</a:t>
            </a:r>
            <a:b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29BA1A6-B051-430B-8DC4-021E53BFE1A5}"/>
              </a:ext>
            </a:extLst>
          </p:cNvPr>
          <p:cNvSpPr txBox="1">
            <a:spLocks/>
          </p:cNvSpPr>
          <p:nvPr/>
        </p:nvSpPr>
        <p:spPr>
          <a:xfrm>
            <a:off x="326571" y="2561599"/>
            <a:ext cx="11383315" cy="234630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неконтактний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комбінаційний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спорту, де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строгу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спеціалізацію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ернополяни – срібні призери всеукраїнської &quot;Дитячої ліги&quot; з волейболу -  Новини спорту Тернопіль Волейбол">
            <a:extLst>
              <a:ext uri="{FF2B5EF4-FFF2-40B4-BE49-F238E27FC236}">
                <a16:creationId xmlns:a16="http://schemas.microsoft.com/office/drawing/2014/main" id="{84834371-DACE-4B5A-A17D-6E899CF31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587430"/>
            <a:ext cx="2729237" cy="272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15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4D60D-1E5B-4658-8834-C8B81A06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91" y="4750900"/>
            <a:ext cx="9507894" cy="1507067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еякі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родоначальником волейболу 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американця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u="sng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i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алстед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прінгфілда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1866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пропагувати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i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літаючий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2000" b="1" i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i="1" u="sng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названу</a:t>
            </a:r>
            <a:r>
              <a:rPr lang="ru-RU" sz="2000" b="1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 волейболом.</a:t>
            </a:r>
            <a:endParaRPr lang="uk-UA" sz="2000" b="1" i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F5789-EB4F-4B36-9A79-C619045B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59972"/>
            <a:ext cx="11137674" cy="714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сучасного волейболу</a:t>
            </a:r>
            <a:endParaRPr lang="uk-UA" sz="4000" dirty="0"/>
          </a:p>
        </p:txBody>
      </p:sp>
      <p:pic>
        <p:nvPicPr>
          <p:cNvPr id="1026" name="Picture 2" descr="История - Волейбольная жизнь!">
            <a:extLst>
              <a:ext uri="{FF2B5EF4-FFF2-40B4-BE49-F238E27FC236}">
                <a16:creationId xmlns:a16="http://schemas.microsoft.com/office/drawing/2014/main" id="{67057C13-C607-40DD-8CE8-A54FA95B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24" y="4340554"/>
            <a:ext cx="1646846" cy="225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Ритуальный «волейбол» индейцев майя • Эрика Ефремова • Научная картинка дня  на «Элементах» • История, Археология">
            <a:extLst>
              <a:ext uri="{FF2B5EF4-FFF2-40B4-BE49-F238E27FC236}">
                <a16:creationId xmlns:a16="http://schemas.microsoft.com/office/drawing/2014/main" id="{93030264-4466-4486-B4C9-AD876343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4726" r="-7256" b="-4726"/>
          <a:stretch/>
        </p:blipFill>
        <p:spPr bwMode="auto">
          <a:xfrm>
            <a:off x="423091" y="1353566"/>
            <a:ext cx="3931626" cy="260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D7911-55D7-478F-BAC5-4912EF4C8244}"/>
              </a:ext>
            </a:extLst>
          </p:cNvPr>
          <p:cNvSpPr txBox="1"/>
          <p:nvPr/>
        </p:nvSpPr>
        <p:spPr>
          <a:xfrm>
            <a:off x="4354717" y="974283"/>
            <a:ext cx="68534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Збереглися, наприклад, хроніки римських літописців 3 століття до нашої ери. У них описується гра, в якій по м'ячу били кулаками. До нашого часу дійшли і правила, описані істориками в 1500 році. Гру тоді називали "</a:t>
            </a:r>
            <a:r>
              <a:rPr lang="uk-UA" sz="2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фаустбол</a:t>
            </a:r>
            <a:r>
              <a:rPr lang="uk-UA" sz="2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 На майданчику розміром 90х20 метрів, розділеної невисокою цегляною стіною, змагалися дві команди по 3-6 гравців. Гравці однієї команди прагнули перебити м'яч через стіну на бік суперників.</a:t>
            </a:r>
            <a:endParaRPr lang="uk-UA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8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1BF09-5CD0-4C29-BAD8-CBF53E89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792" y="233265"/>
            <a:ext cx="7608383" cy="56890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Винахідником волейболу вважається </a:t>
            </a:r>
            <a:br>
              <a:rPr lang="uk-UA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Вільям </a:t>
            </a:r>
            <a:r>
              <a:rPr lang="uk-UA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Морган,</a:t>
            </a:r>
            <a:r>
              <a:rPr lang="uk-UA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фізичного виховання коледжу Асоціації молодих християн у місті </a:t>
            </a:r>
            <a:r>
              <a:rPr lang="uk-UA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Холиоке</a:t>
            </a:r>
            <a:r>
              <a:rPr lang="uk-UA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(штат Массачусетс, США)</a:t>
            </a:r>
            <a:endParaRPr lang="uk-UA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B3CB7-1594-4E6C-84CC-3C1266B41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7007" r="59806" b="7483"/>
          <a:stretch/>
        </p:blipFill>
        <p:spPr>
          <a:xfrm>
            <a:off x="737119" y="843410"/>
            <a:ext cx="3296304" cy="531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981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001EEB-7543-4A0C-88DC-4A2F8E17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191278"/>
            <a:ext cx="10767526" cy="361526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лютого 1895 року 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спортивному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підвісив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тенісну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сітку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 см, і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число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обмежувалося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стали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перекидати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камеру.</a:t>
            </a:r>
          </a:p>
          <a:p>
            <a:pPr marL="0" indent="457200" algn="just">
              <a:buNone/>
            </a:pP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Морган назвав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мінтонет</a:t>
            </a:r>
            <a:r>
              <a:rPr lang="ru-RU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</a:p>
          <a:p>
            <a:pPr marL="0" indent="457200" algn="just">
              <a:buNone/>
            </a:pPr>
            <a:endParaRPr lang="ru-RU" sz="28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ld GIF on GIFER - by Opifym">
            <a:extLst>
              <a:ext uri="{FF2B5EF4-FFF2-40B4-BE49-F238E27FC236}">
                <a16:creationId xmlns:a16="http://schemas.microsoft.com/office/drawing/2014/main" id="{47B2C7B6-2134-4363-A964-7B373DC5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97" y="2677886"/>
            <a:ext cx="5050629" cy="2905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7BCD801-11A7-4809-9CC7-CD31BD740A02}"/>
              </a:ext>
            </a:extLst>
          </p:cNvPr>
          <p:cNvSpPr txBox="1">
            <a:spLocks/>
          </p:cNvSpPr>
          <p:nvPr/>
        </p:nvSpPr>
        <p:spPr>
          <a:xfrm>
            <a:off x="205273" y="3093098"/>
            <a:ext cx="6615404" cy="306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Font typeface="Wingdings 3" panose="05040102010807070707" pitchFamily="18" charset="2"/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Роком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демонструвалася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коледжів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Спрінгфілді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 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Альфреда Т.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Хальстеда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«волейбол». </a:t>
            </a:r>
            <a:endParaRPr lang="uk-UA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6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4B507-2F91-4860-8842-D7DED816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0" y="261257"/>
            <a:ext cx="1113142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правила</a:t>
            </a:r>
            <a:br>
              <a:rPr lang="uk-UA" sz="3600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14208-C3F0-43EC-B24E-3CC7C36CA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266" y="1560496"/>
            <a:ext cx="6303842" cy="1856791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1916 році були опубліковані перші правила волейболу.</a:t>
            </a:r>
          </a:p>
          <a:p>
            <a:pPr indent="0" algn="just">
              <a:buNone/>
            </a:pPr>
            <a:r>
              <a:rPr lang="uk-UA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3074" name="Picture 2" descr="Презентация на тему: &quot;Презентация по волейболу правила игры.  Выполнил:Тараненко Н.Г.учитель физкультуры МОУ СОШ65.&quot;. Скачать бесплатно и  без регистрации.">
            <a:extLst>
              <a:ext uri="{FF2B5EF4-FFF2-40B4-BE49-F238E27FC236}">
                <a16:creationId xmlns:a16="http://schemas.microsoft.com/office/drawing/2014/main" id="{B8090DCF-C2D3-45A0-92B7-7A65E6112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b="19234"/>
          <a:stretch/>
        </p:blipFill>
        <p:spPr bwMode="auto">
          <a:xfrm>
            <a:off x="586813" y="612743"/>
            <a:ext cx="3265965" cy="170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43FA14A3-5D6B-43D3-8E36-641C5D92E73F}"/>
              </a:ext>
            </a:extLst>
          </p:cNvPr>
          <p:cNvSpPr txBox="1">
            <a:spLocks/>
          </p:cNvSpPr>
          <p:nvPr/>
        </p:nvSpPr>
        <p:spPr>
          <a:xfrm>
            <a:off x="0" y="2996568"/>
            <a:ext cx="8503297" cy="278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 3" panose="05040102010807070707" pitchFamily="18" charset="2"/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правила гри сформувалися в 1915-25 рр.. У країнах Америки, Африки, Європи практикувався волейбол з шістьма гравцями на майданчику, в Азії - з дев'ятьма або дванадцятьма гравцями на майданчику 11 х 22 м без зміни позицій гравцями під час матчу.</a:t>
            </a:r>
          </a:p>
          <a:p>
            <a:endParaRPr lang="uk-UA" dirty="0"/>
          </a:p>
        </p:txBody>
      </p:sp>
      <p:pic>
        <p:nvPicPr>
          <p:cNvPr id="6" name="Picture 2" descr="https://ds01.infourok.ru/uploads/ex/0a49/00000a48-1aceec7f/img11.jpg">
            <a:extLst>
              <a:ext uri="{FF2B5EF4-FFF2-40B4-BE49-F238E27FC236}">
                <a16:creationId xmlns:a16="http://schemas.microsoft.com/office/drawing/2014/main" id="{13A5E4EC-EB40-43A9-8F33-50B36445C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35238" r="56874" b="11157"/>
          <a:stretch/>
        </p:blipFill>
        <p:spPr bwMode="auto">
          <a:xfrm>
            <a:off x="10180445" y="3625114"/>
            <a:ext cx="1481265" cy="129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s://ds01.infourok.ru/uploads/ex/0a49/00000a48-1aceec7f/img11.jpg">
            <a:extLst>
              <a:ext uri="{FF2B5EF4-FFF2-40B4-BE49-F238E27FC236}">
                <a16:creationId xmlns:a16="http://schemas.microsoft.com/office/drawing/2014/main" id="{A725C7C9-82E0-4516-A281-1B1E1249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36870" r="7792" b="11157"/>
          <a:stretch/>
        </p:blipFill>
        <p:spPr bwMode="auto">
          <a:xfrm>
            <a:off x="9142174" y="4478073"/>
            <a:ext cx="1397188" cy="122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732A5CA3-C60E-426B-8448-00F2506CEE65}"/>
              </a:ext>
            </a:extLst>
          </p:cNvPr>
          <p:cNvSpPr txBox="1">
            <a:spLocks/>
          </p:cNvSpPr>
          <p:nvPr/>
        </p:nvSpPr>
        <p:spPr>
          <a:xfrm>
            <a:off x="9436326" y="5909107"/>
            <a:ext cx="2525519" cy="52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uk-UA" sz="1400" b="1" i="1" dirty="0">
                <a:solidFill>
                  <a:srgbClr val="FFFF00"/>
                </a:solidFill>
              </a:rPr>
              <a:t>Перші волейбольні м</a:t>
            </a:r>
            <a:r>
              <a:rPr lang="en-US" sz="1400" b="1" i="1" dirty="0">
                <a:solidFill>
                  <a:srgbClr val="FFFF00"/>
                </a:solidFill>
              </a:rPr>
              <a:t>’</a:t>
            </a:r>
            <a:r>
              <a:rPr lang="uk-UA" sz="1400" b="1" i="1" dirty="0" err="1">
                <a:solidFill>
                  <a:srgbClr val="FFFF00"/>
                </a:solidFill>
              </a:rPr>
              <a:t>ячі</a:t>
            </a:r>
            <a:endParaRPr lang="uk-UA" sz="1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3179B-C172-4A15-8C29-654904EA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41" y="176589"/>
            <a:ext cx="9196907" cy="65780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учасний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волейбол</a:t>
            </a:r>
            <a:endParaRPr lang="uk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A2B80-758F-4109-A597-020F841B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86" y="3652936"/>
            <a:ext cx="2525519" cy="65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i="1" dirty="0">
                <a:solidFill>
                  <a:srgbClr val="0000FF"/>
                </a:solidFill>
              </a:rPr>
              <a:t> </a:t>
            </a:r>
            <a:endParaRPr lang="uk-UA" sz="1400" b="1" i="1" dirty="0">
              <a:solidFill>
                <a:srgbClr val="0000FF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1DDFDEE-A6C2-4F50-8C92-F48402EEE3C4}"/>
              </a:ext>
            </a:extLst>
          </p:cNvPr>
          <p:cNvSpPr txBox="1">
            <a:spLocks/>
          </p:cNvSpPr>
          <p:nvPr/>
        </p:nvSpPr>
        <p:spPr>
          <a:xfrm>
            <a:off x="475862" y="1689614"/>
            <a:ext cx="11010122" cy="133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285750" algn="just">
              <a:buNone/>
            </a:pPr>
            <a:r>
              <a:rPr lang="uk-UA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це спортивна гра з м’ячем між двома командами, у складі кожної з яких налічується 6 гравців.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3CC81-87A2-4E7C-998F-C689F7CF1681}"/>
              </a:ext>
            </a:extLst>
          </p:cNvPr>
          <p:cNvSpPr txBox="1"/>
          <p:nvPr/>
        </p:nvSpPr>
        <p:spPr>
          <a:xfrm>
            <a:off x="586056" y="834398"/>
            <a:ext cx="889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</a:rPr>
              <a:t>Загальна характеристика гри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Правила игры в волейбол: кратко по пунктам, для школьников — Klevo.Net">
            <a:extLst>
              <a:ext uri="{FF2B5EF4-FFF2-40B4-BE49-F238E27FC236}">
                <a16:creationId xmlns:a16="http://schemas.microsoft.com/office/drawing/2014/main" id="{26A20820-D12C-49DC-BD91-B8D74113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41" y="3022972"/>
            <a:ext cx="4482411" cy="2990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A92EE7-1B80-488E-B0B9-DB64CA8F9200}"/>
              </a:ext>
            </a:extLst>
          </p:cNvPr>
          <p:cNvSpPr txBox="1"/>
          <p:nvPr/>
        </p:nvSpPr>
        <p:spPr>
          <a:xfrm>
            <a:off x="362340" y="3337308"/>
            <a:ext cx="70197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 гри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– перебити м’яч через сітку таким чином, щоб він упав на майданчик суперника, не порушуючи при цьому правил гри.</a:t>
            </a:r>
          </a:p>
        </p:txBody>
      </p:sp>
    </p:spTree>
    <p:extLst>
      <p:ext uri="{BB962C8B-B14F-4D97-AF65-F5344CB8AC3E}">
        <p14:creationId xmlns:p14="http://schemas.microsoft.com/office/powerpoint/2010/main" val="140113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Картинки по запросу правила гри в волейбо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44" y="418113"/>
            <a:ext cx="5762756" cy="330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947" y="349756"/>
            <a:ext cx="5505061" cy="936104"/>
          </a:xfrm>
        </p:spPr>
        <p:txBody>
          <a:bodyPr>
            <a:noAutofit/>
          </a:bodyPr>
          <a:lstStyle/>
          <a:p>
            <a:pPr algn="r"/>
            <a:r>
              <a:rPr lang="uk-UA" sz="4400" b="1" dirty="0">
                <a:solidFill>
                  <a:srgbClr val="FFFF00"/>
                </a:solidFill>
              </a:rPr>
              <a:t>Місце і засіб гри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4103" y="1846839"/>
            <a:ext cx="5047394" cy="2351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відбувається  на майданчику розміром 9х18м, який посередині розділений сіткою. 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36A0A7EF-4106-489D-90CD-5FC24545EDCF}"/>
              </a:ext>
            </a:extLst>
          </p:cNvPr>
          <p:cNvSpPr txBox="1">
            <a:spLocks/>
          </p:cNvSpPr>
          <p:nvPr/>
        </p:nvSpPr>
        <p:spPr>
          <a:xfrm>
            <a:off x="998376" y="4628505"/>
            <a:ext cx="10992370" cy="151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2,43 м над землею для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чоловічих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і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2,24 м на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команд.</a:t>
            </a:r>
          </a:p>
          <a:p>
            <a:pPr algn="just"/>
            <a:endParaRPr lang="uk-UA" sz="2800" dirty="0"/>
          </a:p>
        </p:txBody>
      </p:sp>
      <p:pic>
        <p:nvPicPr>
          <p:cNvPr id="5122" name="Picture 2" descr="Блог вчителя фізичної культури: Волейбол: користь для здоров'я,  протипоказання, правила гри.">
            <a:extLst>
              <a:ext uri="{FF2B5EF4-FFF2-40B4-BE49-F238E27FC236}">
                <a16:creationId xmlns:a16="http://schemas.microsoft.com/office/drawing/2014/main" id="{D5C2BC09-70AB-4157-993F-F1A3D8D6C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t="23457" r="21779" b="14242"/>
          <a:stretch/>
        </p:blipFill>
        <p:spPr bwMode="auto">
          <a:xfrm>
            <a:off x="9266056" y="4063622"/>
            <a:ext cx="2510086" cy="2351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531" y="1015160"/>
            <a:ext cx="4926563" cy="2133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майданчика (місце для однієї команди) умовно ділиться на 6 зон. 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51202" name="Picture 2" descr="http://upload.wikimedia.org/wikipedia/commons/thumb/5/59/VolleyballRotation.svg/150px-VolleyballRotation.svg.png"/>
          <p:cNvPicPr>
            <a:picLocks noChangeAspect="1" noChangeArrowheads="1"/>
          </p:cNvPicPr>
          <p:nvPr/>
        </p:nvPicPr>
        <p:blipFill rotWithShape="1">
          <a:blip r:embed="rId2" cstate="print"/>
          <a:srcRect l="9377" t="7305" r="5757" b="7386"/>
          <a:stretch/>
        </p:blipFill>
        <p:spPr bwMode="auto">
          <a:xfrm rot="5400000">
            <a:off x="6527686" y="100773"/>
            <a:ext cx="4237975" cy="665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3EB82F87-58CD-4E0B-9581-B3E0D5BF187C}"/>
              </a:ext>
            </a:extLst>
          </p:cNvPr>
          <p:cNvSpPr txBox="1">
            <a:spLocks/>
          </p:cNvSpPr>
          <p:nvPr/>
        </p:nvSpPr>
        <p:spPr>
          <a:xfrm>
            <a:off x="466531" y="3234782"/>
            <a:ext cx="5159828" cy="331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них (за жеребом) робить подачу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противнику, і так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391</TotalTime>
  <Words>785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англ. volleyball від volley - «ударяти м'яч з літа» (також перекладають як «літаючий», «повітряним») і ball - «м'яч»;     </vt:lpstr>
      <vt:lpstr>Деякі схильні вважати родоначальником волейболу американця Халстед із Спрінгфілда, який у 1866 році почав пропагувати гру в "літаючий м'яч", названу ним волейболом.</vt:lpstr>
      <vt:lpstr>Але Винахідником волейболу вважається  Вільям Дж. Морган,  викладач фізичного виховання коледжу Асоціації молодих християн у місті Холиоке  (штат Массачусетс, США)</vt:lpstr>
      <vt:lpstr>Презентация PowerPoint</vt:lpstr>
      <vt:lpstr>Перші правила </vt:lpstr>
      <vt:lpstr>Cучасний волейбол</vt:lpstr>
      <vt:lpstr>Місце і засіб гри</vt:lpstr>
      <vt:lpstr>Презентация PowerPoint</vt:lpstr>
      <vt:lpstr>Презентация PowerPoint</vt:lpstr>
      <vt:lpstr>  Якщо при введені м’яча в гру він не перелетів сітку або вилитів за межі ігрового майданчика, то чергова подача передається суперникові і на їх рахунок зараховується 1 очко;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Підготував студент- магістрант 1 курсу  Логвіненко володимир юрійович</dc:title>
  <dc:creator>Home</dc:creator>
  <cp:lastModifiedBy>Вячеслав Крисько</cp:lastModifiedBy>
  <cp:revision>41</cp:revision>
  <dcterms:created xsi:type="dcterms:W3CDTF">2018-03-28T12:18:49Z</dcterms:created>
  <dcterms:modified xsi:type="dcterms:W3CDTF">2024-11-13T20:26:51Z</dcterms:modified>
</cp:coreProperties>
</file>