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0D7"/>
    <a:srgbClr val="FEA590"/>
    <a:srgbClr val="F9F98B"/>
    <a:srgbClr val="E692D8"/>
    <a:srgbClr val="FF3399"/>
    <a:srgbClr val="83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4E7D3-1EA3-46C5-9079-E9D39DA7B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4E6CD-0F5E-4A3B-9A90-375765233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FF9744-D4E3-4BE1-A4AB-EF0CC6D2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98896B-C5EB-4747-A0A0-41A56F84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6F60A-25EC-4F28-886C-E25229C9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312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CA110-64AB-4BB8-9D3E-C0F0A312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A45FF0C-9096-4158-A976-7531849B2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FA87F0-F304-4D83-8AFB-0996085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D241D-7000-4B3B-81ED-062D8903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35A1B-6F5C-4862-B1FC-84F03F90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66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334F4A5-CB0F-4751-83E4-A9DD5968C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5EDE78-7924-4ABA-BEE8-877538123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CD31E2-865B-482B-8B15-3F3F1347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924E63-55C4-48D4-BE35-49E165BE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7B5946-BC99-491D-8BE4-84A15E04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8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BF674-83A9-4F11-8335-EB556990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B52585-120F-446B-A8F8-5F1AF7621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E79675-B56F-4C78-BCA9-96DB775A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22878B-0696-4D1F-AA04-D818EF61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A09996-2788-49EF-9234-FB0B7EF4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771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4BA67-2B08-4C2E-86A6-94454137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C8AD9C4-192C-4BBE-9A7A-892B371C0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100DCC-EAF3-44DE-8926-9BEAEF5D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D31557-13EB-4260-B7D2-04ED42C2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B0937-CC67-4FFA-816D-C846A429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49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74F44-9758-43AB-80B9-2636F52D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53BEE9-6245-4AAA-9E63-EF9B0688C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F186A71-E906-4FB1-8A6F-158CA24D2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BDC5403-E589-4EE0-938B-87B38FA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B790B3-91AD-4FA5-A416-E8BA6F5E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BACAD72-00C1-467D-8123-A6940BB2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16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F0496-BD2D-4B82-A63C-D3F54471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237EDB-C229-4F52-96E5-069DE4F0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0A5EBA-E707-4A9D-9CE5-93D83697D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7C966B5-A912-443F-8CD1-C64A6AFE2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9738F7-3B12-41E3-9CC9-F1FE6184D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B6997CB-4C12-434B-9A7F-F9BC090C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B3646E-286F-4208-8BBD-1910E980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F74EE78-9308-4651-AA3A-75E0BFA4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93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BF4DF-1424-4117-8275-EC9A6083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644942D-7F2B-40C6-BEC3-B340F6CA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0909AB7-BA83-4761-AC0B-6413D8E6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FE43FFF-CA4E-4B63-8331-B69B1A8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527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FB4751-F50D-4B91-B9F8-DE03A73B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1A4D93B-A899-4405-AF91-F5D1AB92A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B205009-CBC7-4448-A6C9-626C5BE9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31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43829-D0AA-49E7-88E9-9E84FC91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862C3E-2D20-4DC7-A73F-C6CCA0F8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AD5D7A3-4C49-4A05-9F14-686F05E47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63045B-149D-47CC-9AAA-6B470CAE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B4F23B-A146-410D-AB83-C1B1CEB7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16F27C-CF54-4DE4-8D6D-231D7FA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79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037E5-E929-4AB2-A4C0-664A73A8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472BB88-437B-4467-A403-078F33045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3658C6-0CB1-4F36-AC9F-14C9B4CCE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56C34B-1DCB-47FE-AC25-34D9957B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9990B88-E23E-417A-B6B6-8781C8EC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FE815E-6CD5-440E-A51B-68CC4EE9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98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3CC21B2-0F7D-4715-9A99-A86A67C6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30D866-25C6-44D6-B0E5-753A3B56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F6B2B0-804B-4360-B46A-40EEDF3ED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8043-3095-472D-8BCD-5310DD38DEAF}" type="datetimeFigureOut">
              <a:rPr lang="uk-UA" smtClean="0"/>
              <a:t>09.11.2024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D174E7-00F8-448C-9232-79E86898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D18989-6196-414B-B166-0D89B09DF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24FB-7DE2-41DF-8DB7-BF75BFF8AC2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096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microsoft.com/office/2007/relationships/hdphoto" Target="../media/hdphoto7.wdp"/><Relationship Id="rId7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emf"/><Relationship Id="rId3" Type="http://schemas.openxmlformats.org/officeDocument/2006/relationships/image" Target="../media/image20.jpeg"/><Relationship Id="rId7" Type="http://schemas.microsoft.com/office/2007/relationships/hdphoto" Target="../media/hdphoto10.wdp"/><Relationship Id="rId12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11.wdp"/><Relationship Id="rId1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5" Type="http://schemas.openxmlformats.org/officeDocument/2006/relationships/image" Target="../media/image33.emf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6.wdp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32941-8815-4638-BBC7-E6749CCB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774" y="4087816"/>
            <a:ext cx="9144000" cy="1835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Перевіряю свої досягнення з теми «Значення слова»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D03616-B037-40AA-96F8-947AC5A06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420" y="799756"/>
            <a:ext cx="3596480" cy="2808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3C64444-8941-4586-A3ED-E19B56C9379A}"/>
              </a:ext>
            </a:extLst>
          </p:cNvPr>
          <p:cNvSpPr/>
          <p:nvPr/>
        </p:nvSpPr>
        <p:spPr>
          <a:xfrm>
            <a:off x="5819774" y="843594"/>
            <a:ext cx="5362575" cy="219266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2800" b="1" dirty="0" err="1">
                <a:ln/>
                <a:solidFill>
                  <a:schemeClr val="accent3"/>
                </a:solidFill>
              </a:rPr>
              <a:t>Діагностувальна</a:t>
            </a:r>
            <a:r>
              <a:rPr lang="uk-UA" sz="2800" b="1" dirty="0">
                <a:ln/>
                <a:solidFill>
                  <a:schemeClr val="accent3"/>
                </a:solidFill>
              </a:rPr>
              <a:t> робота </a:t>
            </a:r>
          </a:p>
          <a:p>
            <a:pPr algn="ctr"/>
            <a:r>
              <a:rPr lang="uk-UA" sz="2800" b="1" dirty="0">
                <a:ln/>
                <a:solidFill>
                  <a:schemeClr val="accent3"/>
                </a:solidFill>
              </a:rPr>
              <a:t>(робота з </a:t>
            </a:r>
            <a:r>
              <a:rPr lang="uk-UA" sz="2800" b="1" dirty="0" err="1">
                <a:ln/>
                <a:solidFill>
                  <a:schemeClr val="accent3"/>
                </a:solidFill>
              </a:rPr>
              <a:t>мовними</a:t>
            </a:r>
            <a:r>
              <a:rPr lang="uk-UA" sz="2800" b="1" dirty="0">
                <a:ln/>
                <a:solidFill>
                  <a:schemeClr val="accent3"/>
                </a:solidFill>
              </a:rPr>
              <a:t> одиницями)</a:t>
            </a:r>
          </a:p>
          <a:p>
            <a:pPr algn="ctr"/>
            <a:r>
              <a:rPr lang="uk-UA" sz="2800" b="1" dirty="0">
                <a:ln/>
                <a:solidFill>
                  <a:schemeClr val="accent3"/>
                </a:solidFill>
              </a:rPr>
              <a:t>2 клас</a:t>
            </a:r>
          </a:p>
        </p:txBody>
      </p:sp>
    </p:spTree>
    <p:extLst>
      <p:ext uri="{BB962C8B-B14F-4D97-AF65-F5344CB8AC3E}">
        <p14:creationId xmlns:p14="http://schemas.microsoft.com/office/powerpoint/2010/main" val="48322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увій: горизонтальний 2">
            <a:extLst>
              <a:ext uri="{FF2B5EF4-FFF2-40B4-BE49-F238E27FC236}">
                <a16:creationId xmlns:a16="http://schemas.microsoft.com/office/drawing/2014/main" id="{C2FFE416-8388-4406-8937-0BF5BEB74DAC}"/>
              </a:ext>
            </a:extLst>
          </p:cNvPr>
          <p:cNvSpPr/>
          <p:nvPr/>
        </p:nvSpPr>
        <p:spPr>
          <a:xfrm>
            <a:off x="828675" y="0"/>
            <a:ext cx="11201400" cy="143827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7.</a:t>
            </a:r>
            <a:r>
              <a:rPr lang="uk-UA" sz="2400" b="1" dirty="0"/>
              <a:t>            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Щоб вийти до моря, виконай завдання Сови. Встав пропущені слова.</a:t>
            </a:r>
            <a:endParaRPr lang="uk-UA" sz="2400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94E8AC-24BD-44AE-8F6C-9DA906FC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719137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80208F2E-C699-4FB2-8612-CE948D0BCDAA}"/>
              </a:ext>
            </a:extLst>
          </p:cNvPr>
          <p:cNvGrpSpPr/>
          <p:nvPr/>
        </p:nvGrpSpPr>
        <p:grpSpPr>
          <a:xfrm>
            <a:off x="495300" y="3925707"/>
            <a:ext cx="13502005" cy="2542261"/>
            <a:chOff x="495300" y="3925707"/>
            <a:chExt cx="13502005" cy="254226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975CFD-D012-43FA-AAC4-C0A535062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t="1189" r="47560" b="73897"/>
            <a:stretch/>
          </p:blipFill>
          <p:spPr>
            <a:xfrm>
              <a:off x="495300" y="3925707"/>
              <a:ext cx="10579876" cy="2542261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5DFF7CF-11C1-494B-8D8E-87374C84B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2045" y="3997322"/>
              <a:ext cx="10335260" cy="1094740"/>
            </a:xfrm>
            <a:prstGeom prst="rect">
              <a:avLst/>
            </a:prstGeom>
          </p:spPr>
        </p:pic>
      </p:grpSp>
      <p:sp>
        <p:nvSpPr>
          <p:cNvPr id="6" name="Хвиля 5">
            <a:extLst>
              <a:ext uri="{FF2B5EF4-FFF2-40B4-BE49-F238E27FC236}">
                <a16:creationId xmlns:a16="http://schemas.microsoft.com/office/drawing/2014/main" id="{62605E9E-98C5-4F8B-86F1-0C41A2D2F1D5}"/>
              </a:ext>
            </a:extLst>
          </p:cNvPr>
          <p:cNvSpPr/>
          <p:nvPr/>
        </p:nvSpPr>
        <p:spPr>
          <a:xfrm>
            <a:off x="414338" y="1564141"/>
            <a:ext cx="8353425" cy="2114549"/>
          </a:xfrm>
          <a:prstGeom prst="wav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Мавпа, кенгуру, жираф – це …  .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Шафа, … ,  … - це меблі.</a:t>
            </a:r>
          </a:p>
        </p:txBody>
      </p:sp>
    </p:spTree>
    <p:extLst>
      <p:ext uri="{BB962C8B-B14F-4D97-AF65-F5344CB8AC3E}">
        <p14:creationId xmlns:p14="http://schemas.microsoft.com/office/powerpoint/2010/main" val="112859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118D-EB6B-4B7F-B011-AE9E7A6D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84151"/>
            <a:ext cx="10515600" cy="1016000"/>
          </a:xfrm>
          <a:ln w="381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0137F4-99A4-4DD5-BE74-813B9A446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482217" y="1455720"/>
            <a:ext cx="2441449" cy="309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ульбашка прямої мови: овальна 5">
            <a:extLst>
              <a:ext uri="{FF2B5EF4-FFF2-40B4-BE49-F238E27FC236}">
                <a16:creationId xmlns:a16="http://schemas.microsoft.com/office/drawing/2014/main" id="{9E9A51AB-F075-40B9-985D-764485F25797}"/>
              </a:ext>
            </a:extLst>
          </p:cNvPr>
          <p:cNvSpPr/>
          <p:nvPr/>
        </p:nvSpPr>
        <p:spPr>
          <a:xfrm>
            <a:off x="4001000" y="1351245"/>
            <a:ext cx="5135500" cy="1320830"/>
          </a:xfrm>
          <a:prstGeom prst="wedgeEllipseCallout">
            <a:avLst>
              <a:gd name="adj1" fmla="val -87418"/>
              <a:gd name="adj2" fmla="val 56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Оціни свої здібності позначками: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CE5B4608-8607-4F32-AC2D-83DE21411FF9}"/>
              </a:ext>
            </a:extLst>
          </p:cNvPr>
          <p:cNvGrpSpPr/>
          <p:nvPr/>
        </p:nvGrpSpPr>
        <p:grpSpPr>
          <a:xfrm>
            <a:off x="1382005" y="2917928"/>
            <a:ext cx="3295650" cy="3601469"/>
            <a:chOff x="1382005" y="2917928"/>
            <a:chExt cx="3295650" cy="3601469"/>
          </a:xfrm>
        </p:grpSpPr>
        <p:sp>
          <p:nvSpPr>
            <p:cNvPr id="7" name="Рівнобедрений трикутник 6">
              <a:extLst>
                <a:ext uri="{FF2B5EF4-FFF2-40B4-BE49-F238E27FC236}">
                  <a16:creationId xmlns:a16="http://schemas.microsoft.com/office/drawing/2014/main" id="{B387D0E4-8C9F-426B-9116-FF9FED0EABF6}"/>
                </a:ext>
              </a:extLst>
            </p:cNvPr>
            <p:cNvSpPr/>
            <p:nvPr/>
          </p:nvSpPr>
          <p:spPr>
            <a:xfrm>
              <a:off x="2519603" y="2917928"/>
              <a:ext cx="1886459" cy="219680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Виноска: зі стрілкою вгору 7">
              <a:extLst>
                <a:ext uri="{FF2B5EF4-FFF2-40B4-BE49-F238E27FC236}">
                  <a16:creationId xmlns:a16="http://schemas.microsoft.com/office/drawing/2014/main" id="{E9897E3E-699C-4EA4-8B94-B9E8C3CE8E5A}"/>
                </a:ext>
              </a:extLst>
            </p:cNvPr>
            <p:cNvSpPr/>
            <p:nvPr/>
          </p:nvSpPr>
          <p:spPr>
            <a:xfrm>
              <a:off x="1382005" y="5238355"/>
              <a:ext cx="3295650" cy="1281042"/>
            </a:xfrm>
            <a:prstGeom prst="upArrowCallou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Мені було легко, все знаю!</a:t>
              </a:r>
            </a:p>
          </p:txBody>
        </p:sp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C0098DCA-A218-41C6-9749-7514D2956E22}"/>
              </a:ext>
            </a:extLst>
          </p:cNvPr>
          <p:cNvGrpSpPr/>
          <p:nvPr/>
        </p:nvGrpSpPr>
        <p:grpSpPr>
          <a:xfrm>
            <a:off x="5163303" y="2917928"/>
            <a:ext cx="3295650" cy="3601469"/>
            <a:chOff x="5163303" y="2917928"/>
            <a:chExt cx="3295650" cy="3601469"/>
          </a:xfrm>
        </p:grpSpPr>
        <p:sp>
          <p:nvSpPr>
            <p:cNvPr id="17" name="Рівнобедрений трикутник 16">
              <a:extLst>
                <a:ext uri="{FF2B5EF4-FFF2-40B4-BE49-F238E27FC236}">
                  <a16:creationId xmlns:a16="http://schemas.microsoft.com/office/drawing/2014/main" id="{03F2B0B6-23FC-474E-86D1-0E30C9702978}"/>
                </a:ext>
              </a:extLst>
            </p:cNvPr>
            <p:cNvSpPr/>
            <p:nvPr/>
          </p:nvSpPr>
          <p:spPr>
            <a:xfrm>
              <a:off x="5960134" y="2917928"/>
              <a:ext cx="1886459" cy="2196806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Виноска: зі стрілкою вгору 18">
              <a:extLst>
                <a:ext uri="{FF2B5EF4-FFF2-40B4-BE49-F238E27FC236}">
                  <a16:creationId xmlns:a16="http://schemas.microsoft.com/office/drawing/2014/main" id="{1A9B01BE-110B-4543-AA3D-35A6E6CBB780}"/>
                </a:ext>
              </a:extLst>
            </p:cNvPr>
            <p:cNvSpPr/>
            <p:nvPr/>
          </p:nvSpPr>
          <p:spPr>
            <a:xfrm>
              <a:off x="5163303" y="5238355"/>
              <a:ext cx="3295650" cy="1281042"/>
            </a:xfrm>
            <a:prstGeom prst="upArrowCallout">
              <a:avLst/>
            </a:prstGeom>
            <a:solidFill>
              <a:srgbClr val="F9F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 всі завдання виконано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9AAF377E-EECB-4EA9-AD42-65F9712E756C}"/>
              </a:ext>
            </a:extLst>
          </p:cNvPr>
          <p:cNvGrpSpPr/>
          <p:nvPr/>
        </p:nvGrpSpPr>
        <p:grpSpPr>
          <a:xfrm>
            <a:off x="8725654" y="2917928"/>
            <a:ext cx="3295650" cy="3538084"/>
            <a:chOff x="8725654" y="2917928"/>
            <a:chExt cx="3295650" cy="3538084"/>
          </a:xfrm>
        </p:grpSpPr>
        <p:sp>
          <p:nvSpPr>
            <p:cNvPr id="18" name="Рівнобедрений трикутник 17">
              <a:extLst>
                <a:ext uri="{FF2B5EF4-FFF2-40B4-BE49-F238E27FC236}">
                  <a16:creationId xmlns:a16="http://schemas.microsoft.com/office/drawing/2014/main" id="{289EAC68-F2B5-4918-9291-874DCCB504C2}"/>
                </a:ext>
              </a:extLst>
            </p:cNvPr>
            <p:cNvSpPr/>
            <p:nvPr/>
          </p:nvSpPr>
          <p:spPr>
            <a:xfrm>
              <a:off x="9400666" y="2917928"/>
              <a:ext cx="1886459" cy="219680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Виноска: зі стрілкою вгору 19">
              <a:extLst>
                <a:ext uri="{FF2B5EF4-FFF2-40B4-BE49-F238E27FC236}">
                  <a16:creationId xmlns:a16="http://schemas.microsoft.com/office/drawing/2014/main" id="{B4A113FF-4A63-45C4-9D98-CFBEDF8623EB}"/>
                </a:ext>
              </a:extLst>
            </p:cNvPr>
            <p:cNvSpPr/>
            <p:nvPr/>
          </p:nvSpPr>
          <p:spPr>
            <a:xfrm>
              <a:off x="8725654" y="5174970"/>
              <a:ext cx="3295650" cy="1281042"/>
            </a:xfrm>
            <a:prstGeom prst="upArrowCallout">
              <a:avLst/>
            </a:prstGeom>
            <a:solidFill>
              <a:srgbClr val="FEA5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Мені було дуже важко.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39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BDDFB-2DE5-4D05-8987-FDCF6923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4100"/>
          </a:xfrm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Повідомлення завдань уроку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2E08B3B7-7CCB-47AB-BD19-C0115E868D9C}"/>
              </a:ext>
            </a:extLst>
          </p:cNvPr>
          <p:cNvGrpSpPr/>
          <p:nvPr/>
        </p:nvGrpSpPr>
        <p:grpSpPr>
          <a:xfrm>
            <a:off x="277897" y="1436498"/>
            <a:ext cx="5068273" cy="5259576"/>
            <a:chOff x="277897" y="1436498"/>
            <a:chExt cx="5068273" cy="525957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4098F27-A782-4133-9A19-87B342F47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7897" y="1638299"/>
              <a:ext cx="4579337" cy="5057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4414E426-5CD5-4E71-89A2-42F205D9EADD}"/>
                </a:ext>
              </a:extLst>
            </p:cNvPr>
            <p:cNvSpPr/>
            <p:nvPr/>
          </p:nvSpPr>
          <p:spPr>
            <a:xfrm rot="952279">
              <a:off x="500090" y="2163567"/>
              <a:ext cx="496898" cy="3953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dirty="0"/>
                <a:t>11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D6049C1D-4DEB-4800-8062-44137787751E}"/>
                </a:ext>
              </a:extLst>
            </p:cNvPr>
            <p:cNvSpPr/>
            <p:nvPr/>
          </p:nvSpPr>
          <p:spPr>
            <a:xfrm rot="294291">
              <a:off x="1112904" y="1436498"/>
              <a:ext cx="4233266" cy="18495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7AB585A-7B42-4E32-81FD-26962365DC42}"/>
              </a:ext>
            </a:extLst>
          </p:cNvPr>
          <p:cNvSpPr/>
          <p:nvPr/>
        </p:nvSpPr>
        <p:spPr>
          <a:xfrm>
            <a:off x="4933950" y="2103158"/>
            <a:ext cx="6572250" cy="2345017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ми перевіримо свої досягнення з теми «Значення слова». Ви покажете на скільки уважними були на </a:t>
            </a:r>
            <a:r>
              <a:rPr lang="uk-UA" sz="2800" b="1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уроках</a:t>
            </a:r>
            <a:r>
              <a:rPr lang="uk-UA" sz="2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української мови, досліджуючи слово.</a:t>
            </a:r>
          </a:p>
        </p:txBody>
      </p:sp>
    </p:spTree>
    <p:extLst>
      <p:ext uri="{BB962C8B-B14F-4D97-AF65-F5344CB8AC3E}">
        <p14:creationId xmlns:p14="http://schemas.microsoft.com/office/powerpoint/2010/main" val="382643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1118D-EB6B-4B7F-B011-AE9E7A6D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84151"/>
            <a:ext cx="10515600" cy="1016000"/>
          </a:xfrm>
          <a:ln w="381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Налаштування на урок</a:t>
            </a: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504F6D45-885F-4B43-97CE-9B4D49D79E6C}"/>
              </a:ext>
            </a:extLst>
          </p:cNvPr>
          <p:cNvSpPr/>
          <p:nvPr/>
        </p:nvSpPr>
        <p:spPr>
          <a:xfrm>
            <a:off x="990600" y="1562100"/>
            <a:ext cx="10296525" cy="2209800"/>
          </a:xfrm>
          <a:prstGeom prst="roundRect">
            <a:avLst/>
          </a:prstGeom>
          <a:solidFill>
            <a:srgbClr val="F9F9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Будемо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навчатись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мови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золотої</a:t>
            </a:r>
            <a:endParaRPr lang="ru-RU" sz="32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У трави-веснянки, у гори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крутої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</a:p>
          <a:p>
            <a:pPr algn="ctr"/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потічка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веселого,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що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постане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річкою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пагінця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зеленого,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що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зросте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смерічкою</a:t>
            </a:r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ECD94EF1-548A-4521-9359-F5D248CEFF4D}"/>
              </a:ext>
            </a:extLst>
          </p:cNvPr>
          <p:cNvGrpSpPr/>
          <p:nvPr/>
        </p:nvGrpSpPr>
        <p:grpSpPr>
          <a:xfrm>
            <a:off x="114299" y="3895343"/>
            <a:ext cx="3781425" cy="2882687"/>
            <a:chOff x="114299" y="3895343"/>
            <a:chExt cx="3781425" cy="2882687"/>
          </a:xfrm>
        </p:grpSpPr>
        <p:sp>
          <p:nvSpPr>
            <p:cNvPr id="10" name="Хвиля 9">
              <a:extLst>
                <a:ext uri="{FF2B5EF4-FFF2-40B4-BE49-F238E27FC236}">
                  <a16:creationId xmlns:a16="http://schemas.microsoft.com/office/drawing/2014/main" id="{D1ECD90C-17A6-4FFA-99E0-85334E564D98}"/>
                </a:ext>
              </a:extLst>
            </p:cNvPr>
            <p:cNvSpPr/>
            <p:nvPr/>
          </p:nvSpPr>
          <p:spPr>
            <a:xfrm>
              <a:off x="114299" y="5210176"/>
              <a:ext cx="2095499" cy="1567854"/>
            </a:xfrm>
            <a:prstGeom prst="wav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 все знаю і умію!</a:t>
              </a:r>
            </a:p>
          </p:txBody>
        </p:sp>
        <p:pic>
          <p:nvPicPr>
            <p:cNvPr id="1026" name="Picture 2" descr="Ідеї на тему «Листочки емоції» (100) на дошці «2024» | осінь, листя, осінні  прикраси">
              <a:extLst>
                <a:ext uri="{FF2B5EF4-FFF2-40B4-BE49-F238E27FC236}">
                  <a16:creationId xmlns:a16="http://schemas.microsoft.com/office/drawing/2014/main" id="{92D74578-4511-4730-A511-E05D8B283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3" b="96094" l="3390" r="99153">
                          <a14:foregroundMark x1="3390" y1="39844" x2="7203" y2="51563"/>
                          <a14:foregroundMark x1="50000" y1="32422" x2="66525" y2="41016"/>
                          <a14:foregroundMark x1="66525" y1="41016" x2="66525" y2="41016"/>
                          <a14:foregroundMark x1="44068" y1="34766" x2="62712" y2="41406"/>
                          <a14:foregroundMark x1="34322" y1="51172" x2="53390" y2="58984"/>
                          <a14:foregroundMark x1="19492" y1="90234" x2="18644" y2="96094"/>
                          <a14:foregroundMark x1="46186" y1="10938" x2="61441" y2="17969"/>
                          <a14:foregroundMark x1="63983" y1="14844" x2="80932" y2="5078"/>
                          <a14:foregroundMark x1="80932" y1="5078" x2="89407" y2="10938"/>
                          <a14:foregroundMark x1="56780" y1="3906" x2="48305" y2="4688"/>
                          <a14:foregroundMark x1="75847" y1="1563" x2="83475" y2="3516"/>
                          <a14:foregroundMark x1="92797" y1="29688" x2="94068" y2="41406"/>
                          <a14:foregroundMark x1="97458" y1="33594" x2="99153" y2="3984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48" y="3895343"/>
              <a:ext cx="2657476" cy="2882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A3AB4E5F-F81B-4E41-BE36-0D5893C89C8E}"/>
              </a:ext>
            </a:extLst>
          </p:cNvPr>
          <p:cNvGrpSpPr/>
          <p:nvPr/>
        </p:nvGrpSpPr>
        <p:grpSpPr>
          <a:xfrm>
            <a:off x="8465489" y="3523913"/>
            <a:ext cx="3664597" cy="3334087"/>
            <a:chOff x="8465489" y="3523913"/>
            <a:chExt cx="3664597" cy="3334087"/>
          </a:xfrm>
        </p:grpSpPr>
        <p:sp>
          <p:nvSpPr>
            <p:cNvPr id="15" name="Хвиля 14">
              <a:extLst>
                <a:ext uri="{FF2B5EF4-FFF2-40B4-BE49-F238E27FC236}">
                  <a16:creationId xmlns:a16="http://schemas.microsoft.com/office/drawing/2014/main" id="{1A014C91-8325-404A-A6DC-15C27D5B7A8D}"/>
                </a:ext>
              </a:extLst>
            </p:cNvPr>
            <p:cNvSpPr/>
            <p:nvPr/>
          </p:nvSpPr>
          <p:spPr>
            <a:xfrm>
              <a:off x="9667876" y="5290146"/>
              <a:ext cx="2462210" cy="1567854"/>
            </a:xfrm>
            <a:prstGeom prst="wav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 прикладу зусилля!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54E5BB9-6F97-48C2-B48F-C978F7904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29" b="96573" l="6667" r="89867">
                          <a14:foregroundMark x1="62667" y1="36604" x2="68800" y2="47664"/>
                          <a14:foregroundMark x1="50133" y1="38785" x2="77333" y2="48442"/>
                          <a14:foregroundMark x1="77333" y1="48442" x2="80533" y2="50623"/>
                          <a14:foregroundMark x1="70667" y1="50156" x2="61067" y2="53115"/>
                          <a14:foregroundMark x1="17867" y1="38162" x2="38933" y2="50623"/>
                          <a14:foregroundMark x1="28267" y1="47975" x2="32267" y2="55763"/>
                          <a14:foregroundMark x1="66667" y1="4829" x2="64533" y2="17445"/>
                          <a14:foregroundMark x1="69333" y1="36604" x2="82133" y2="47975"/>
                          <a14:foregroundMark x1="70133" y1="39252" x2="71733" y2="47975"/>
                          <a14:foregroundMark x1="63200" y1="49533" x2="67733" y2="49844"/>
                          <a14:foregroundMark x1="65600" y1="47352" x2="56000" y2="48910"/>
                          <a14:foregroundMark x1="20533" y1="49221" x2="40000" y2="52804"/>
                          <a14:foregroundMark x1="6667" y1="48598" x2="10667" y2="52492"/>
                          <a14:foregroundMark x1="65067" y1="91745" x2="68800" y2="96573"/>
                          <a14:foregroundMark x1="44000" y1="56698" x2="58933" y2="64174"/>
                          <a14:foregroundMark x1="42667" y1="64486" x2="61600" y2="57009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65489" y="3523913"/>
              <a:ext cx="1857374" cy="3179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5EBE2EE5-4BA1-4D83-B5AB-BA3B34230891}"/>
              </a:ext>
            </a:extLst>
          </p:cNvPr>
          <p:cNvGrpSpPr/>
          <p:nvPr/>
        </p:nvGrpSpPr>
        <p:grpSpPr>
          <a:xfrm>
            <a:off x="3743325" y="3631696"/>
            <a:ext cx="3985883" cy="3188203"/>
            <a:chOff x="3743325" y="3631696"/>
            <a:chExt cx="3985883" cy="3188203"/>
          </a:xfrm>
        </p:grpSpPr>
        <p:sp>
          <p:nvSpPr>
            <p:cNvPr id="13" name="Хвиля 12">
              <a:extLst>
                <a:ext uri="{FF2B5EF4-FFF2-40B4-BE49-F238E27FC236}">
                  <a16:creationId xmlns:a16="http://schemas.microsoft.com/office/drawing/2014/main" id="{744756C0-2A70-417A-9AFA-68BC5D538799}"/>
                </a:ext>
              </a:extLst>
            </p:cNvPr>
            <p:cNvSpPr/>
            <p:nvPr/>
          </p:nvSpPr>
          <p:spPr>
            <a:xfrm>
              <a:off x="3743325" y="5252045"/>
              <a:ext cx="2657476" cy="1567854"/>
            </a:xfrm>
            <a:prstGeom prst="wav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Боюся, що не впораюсь!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D9D31C9-CE98-4161-BAE9-028514A58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91163" l="10000" r="90000">
                          <a14:foregroundMark x1="62708" y1="31664" x2="63542" y2="54492"/>
                          <a14:foregroundMark x1="63125" y1="35493" x2="55417" y2="43594"/>
                          <a14:foregroundMark x1="56458" y1="42268" x2="72708" y2="45803"/>
                          <a14:foregroundMark x1="37292" y1="40648" x2="49167" y2="50368"/>
                          <a14:foregroundMark x1="33542" y1="36524" x2="47292" y2="51399"/>
                          <a14:foregroundMark x1="47292" y1="51399" x2="49167" y2="39028"/>
                          <a14:foregroundMark x1="35833" y1="38439" x2="50833" y2="46097"/>
                          <a14:foregroundMark x1="48125" y1="44919" x2="30833" y2="48012"/>
                          <a14:foregroundMark x1="31458" y1="45508" x2="30417" y2="38733"/>
                          <a14:foregroundMark x1="41875" y1="2798" x2="54167" y2="10751"/>
                          <a14:foregroundMark x1="46458" y1="1178" x2="48542" y2="4418"/>
                          <a14:foregroundMark x1="45417" y1="91163" x2="46458" y2="87334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39186">
              <a:off x="5408293" y="3631696"/>
              <a:ext cx="2320915" cy="2964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C98C83DD-AE9C-4684-9DBE-FCFF8DBEA473}"/>
              </a:ext>
            </a:extLst>
          </p:cNvPr>
          <p:cNvSpPr/>
          <p:nvPr/>
        </p:nvSpPr>
        <p:spPr>
          <a:xfrm>
            <a:off x="1238248" y="1666240"/>
            <a:ext cx="9744712" cy="2001520"/>
          </a:xfrm>
          <a:prstGeom prst="roundRect">
            <a:avLst/>
          </a:prstGeom>
          <a:solidFill>
            <a:srgbClr val="EC80D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Оберіть листочок, який відповідає настрою на початок уроку</a:t>
            </a:r>
          </a:p>
        </p:txBody>
      </p:sp>
    </p:spTree>
    <p:extLst>
      <p:ext uri="{BB962C8B-B14F-4D97-AF65-F5344CB8AC3E}">
        <p14:creationId xmlns:p14="http://schemas.microsoft.com/office/powerpoint/2010/main" val="12936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0A83E-B169-4F89-9C35-528F8562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025525"/>
          </a:xfr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Самостійна робота учнів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C2D671B4-EDBA-4096-9B45-A771E7D20550}"/>
              </a:ext>
            </a:extLst>
          </p:cNvPr>
          <p:cNvGrpSpPr/>
          <p:nvPr/>
        </p:nvGrpSpPr>
        <p:grpSpPr>
          <a:xfrm>
            <a:off x="1011561" y="1676921"/>
            <a:ext cx="13983411" cy="2863254"/>
            <a:chOff x="1090219" y="1490108"/>
            <a:chExt cx="13983411" cy="286325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75ACF38-5062-4DCA-8087-AAAD613BA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t="1189" r="47560" b="73897"/>
            <a:stretch/>
          </p:blipFill>
          <p:spPr>
            <a:xfrm>
              <a:off x="1090219" y="1490108"/>
              <a:ext cx="10195557" cy="2863254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9219F0-EE60-4EB7-818F-662F191B8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370" y="1605280"/>
              <a:ext cx="10335260" cy="1094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30C5CB6-B974-4C2C-B83F-6A52A3C4F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1506" y="2508004"/>
              <a:ext cx="10335260" cy="1094740"/>
            </a:xfrm>
            <a:prstGeom prst="rect">
              <a:avLst/>
            </a:prstGeom>
          </p:spPr>
        </p:pic>
      </p:grpSp>
      <p:pic>
        <p:nvPicPr>
          <p:cNvPr id="10" name="Picture 2" descr="Страница 4 | Діти Пишуть: векторные изображения и иллюстрации, которые  можно скачать бесплатно | Freepik">
            <a:extLst>
              <a:ext uri="{FF2B5EF4-FFF2-40B4-BE49-F238E27FC236}">
                <a16:creationId xmlns:a16="http://schemas.microsoft.com/office/drawing/2014/main" id="{E40FEEC1-9CE7-4A4F-9FCB-41B036D1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7" b="95442" l="7668" r="97125">
                        <a14:foregroundMark x1="23482" y1="13105" x2="53514" y2="60114"/>
                        <a14:foregroundMark x1="17572" y1="32764" x2="25559" y2="52707"/>
                        <a14:foregroundMark x1="31150" y1="62963" x2="33866" y2="78348"/>
                        <a14:foregroundMark x1="33866" y1="78348" x2="41214" y2="90028"/>
                        <a14:foregroundMark x1="41214" y1="90028" x2="47125" y2="90028"/>
                        <a14:foregroundMark x1="58946" y1="10826" x2="68051" y2="9117"/>
                        <a14:foregroundMark x1="68051" y1="9117" x2="69010" y2="9402"/>
                        <a14:foregroundMark x1="90415" y1="35043" x2="90575" y2="53276"/>
                        <a14:foregroundMark x1="63578" y1="92877" x2="82428" y2="93162"/>
                        <a14:foregroundMark x1="82428" y1="93162" x2="90735" y2="92593"/>
                        <a14:foregroundMark x1="90735" y1="92593" x2="90895" y2="92593"/>
                        <a14:foregroundMark x1="93291" y1="91168" x2="97444" y2="94302"/>
                        <a14:foregroundMark x1="9425" y1="65242" x2="10703" y2="88604"/>
                        <a14:foregroundMark x1="7668" y1="92308" x2="42652" y2="95442"/>
                        <a14:foregroundMark x1="30990" y1="61538" x2="26997" y2="84046"/>
                        <a14:foregroundMark x1="17093" y1="23932" x2="17093" y2="39601"/>
                        <a14:foregroundMark x1="17093" y1="39601" x2="20288" y2="48433"/>
                        <a14:foregroundMark x1="89137" y1="28205" x2="92332" y2="34188"/>
                        <a14:foregroundMark x1="86741" y1="23647" x2="84185" y2="25926"/>
                        <a14:foregroundMark x1="81470" y1="60684" x2="80990" y2="82336"/>
                        <a14:foregroundMark x1="13898" y1="67236" x2="15016" y2="84900"/>
                        <a14:foregroundMark x1="8147" y1="67521" x2="16454" y2="66382"/>
                        <a14:foregroundMark x1="16454" y1="66382" x2="16454" y2="66382"/>
                        <a14:foregroundMark x1="8946" y1="63248" x2="9585" y2="66382"/>
                        <a14:foregroundMark x1="8147" y1="66382" x2="8786" y2="69801"/>
                        <a14:foregroundMark x1="11981" y1="64957" x2="11502" y2="67806"/>
                        <a14:foregroundMark x1="9105" y1="63248" x2="9105" y2="66382"/>
                        <a14:foregroundMark x1="12141" y1="63818" x2="13419" y2="66097"/>
                        <a14:foregroundMark x1="13578" y1="64957" x2="15815" y2="67236"/>
                        <a14:foregroundMark x1="16613" y1="64103" x2="16613" y2="66097"/>
                        <a14:foregroundMark x1="16294" y1="63818" x2="15974" y2="65527"/>
                        <a14:foregroundMark x1="55112" y1="59544" x2="59585" y2="71225"/>
                        <a14:foregroundMark x1="59585" y1="71225" x2="59585" y2="71225"/>
                        <a14:foregroundMark x1="64058" y1="67236" x2="63259" y2="78632"/>
                        <a14:foregroundMark x1="62460" y1="67806" x2="63259" y2="74074"/>
                        <a14:foregroundMark x1="28914" y1="40456" x2="30032" y2="5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14725"/>
            <a:ext cx="59626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0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8D5F38-7476-4C38-A771-00B990CF6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8" b="98952" l="6682" r="92428">
                        <a14:foregroundMark x1="81737" y1="7338" x2="67929" y2="15514"/>
                        <a14:foregroundMark x1="67929" y1="15514" x2="51448" y2="19497"/>
                        <a14:foregroundMark x1="51448" y1="19497" x2="44766" y2="32914"/>
                        <a14:foregroundMark x1="44766" y1="32914" x2="48107" y2="77568"/>
                        <a14:foregroundMark x1="48107" y1="77568" x2="65256" y2="82809"/>
                        <a14:foregroundMark x1="65256" y1="82809" x2="74165" y2="72327"/>
                        <a14:foregroundMark x1="77728" y1="78197" x2="60134" y2="78197"/>
                        <a14:foregroundMark x1="74610" y1="87212" x2="69042" y2="98952"/>
                        <a14:foregroundMark x1="47884" y1="95597" x2="34744" y2="94130"/>
                        <a14:foregroundMark x1="56125" y1="81132" x2="49666" y2="89518"/>
                        <a14:foregroundMark x1="43653" y1="51572" x2="45434" y2="76310"/>
                        <a14:foregroundMark x1="52339" y1="18868" x2="43875" y2="31027"/>
                        <a14:foregroundMark x1="43875" y1="31027" x2="43875" y2="31237"/>
                        <a14:foregroundMark x1="53229" y1="18239" x2="44321" y2="24319"/>
                        <a14:foregroundMark x1="8686" y1="32704" x2="18040" y2="38994"/>
                        <a14:foregroundMark x1="21826" y1="41929" x2="6904" y2="36059"/>
                        <a14:foregroundMark x1="39421" y1="41300" x2="30290" y2="42558"/>
                        <a14:foregroundMark x1="78396" y1="31866" x2="77283" y2="59119"/>
                        <a14:foregroundMark x1="79065" y1="41719" x2="82405" y2="54717"/>
                        <a14:foregroundMark x1="82405" y1="54717" x2="78842" y2="64361"/>
                        <a14:foregroundMark x1="90200" y1="52621" x2="81960" y2="54088"/>
                        <a14:foregroundMark x1="85969" y1="36897" x2="92428" y2="49686"/>
                        <a14:foregroundMark x1="92428" y1="49686" x2="90200" y2="515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22512" y="490203"/>
            <a:ext cx="2995863" cy="357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увій: горизонтальний 4">
            <a:extLst>
              <a:ext uri="{FF2B5EF4-FFF2-40B4-BE49-F238E27FC236}">
                <a16:creationId xmlns:a16="http://schemas.microsoft.com/office/drawing/2014/main" id="{F970898D-6E7A-4A22-A14A-E525F4FA1B25}"/>
              </a:ext>
            </a:extLst>
          </p:cNvPr>
          <p:cNvSpPr/>
          <p:nvPr/>
        </p:nvSpPr>
        <p:spPr>
          <a:xfrm>
            <a:off x="2749424" y="810066"/>
            <a:ext cx="9020422" cy="128802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Завдання 1.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            Щоб розчистити стежку, </a:t>
            </a:r>
            <a:r>
              <a:rPr lang="uk-UA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         			сполучення слів у дві колонки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FF4983E5-B9E7-4588-900E-571396A1E282}"/>
              </a:ext>
            </a:extLst>
          </p:cNvPr>
          <p:cNvGrpSpPr/>
          <p:nvPr/>
        </p:nvGrpSpPr>
        <p:grpSpPr>
          <a:xfrm>
            <a:off x="2813615" y="1593300"/>
            <a:ext cx="7222227" cy="2472375"/>
            <a:chOff x="3116825" y="2053778"/>
            <a:chExt cx="7222227" cy="247237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C0F38C71-AF11-443D-88BF-231F6B388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667" r="92667">
                          <a14:foregroundMark x1="6833" y1="67833" x2="11417" y2="70083"/>
                          <a14:foregroundMark x1="91500" y1="68750" x2="92667" y2="72417"/>
                          <a14:foregroundMark x1="6667" y1="34500" x2="6667" y2="3541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6825" y="2053778"/>
              <a:ext cx="2472375" cy="247237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6AF7E44-EA80-4D5B-BACC-CAB6092EF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667" r="92667">
                          <a14:foregroundMark x1="6833" y1="67833" x2="11417" y2="70083"/>
                          <a14:foregroundMark x1="91500" y1="68750" x2="92667" y2="72417"/>
                          <a14:foregroundMark x1="6667" y1="34500" x2="6667" y2="3541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91751" y="2053778"/>
              <a:ext cx="2472375" cy="247237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FB7DFFD-E7DD-4C50-B094-1F4B22792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667" r="92667">
                          <a14:foregroundMark x1="6833" y1="67833" x2="11417" y2="70083"/>
                          <a14:foregroundMark x1="91500" y1="68750" x2="92667" y2="72417"/>
                          <a14:foregroundMark x1="6667" y1="34500" x2="6667" y2="3541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66677" y="2053778"/>
              <a:ext cx="2472375" cy="24723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0319B4-5E2F-40E5-A9AF-3C17F2E74AD9}"/>
              </a:ext>
            </a:extLst>
          </p:cNvPr>
          <p:cNvSpPr txBox="1"/>
          <p:nvPr/>
        </p:nvSpPr>
        <p:spPr>
          <a:xfrm>
            <a:off x="1478070" y="2106000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солодкі яблука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C9A49-ABB5-4793-B15C-0224A87480DB}"/>
              </a:ext>
            </a:extLst>
          </p:cNvPr>
          <p:cNvSpPr txBox="1"/>
          <p:nvPr/>
        </p:nvSpPr>
        <p:spPr>
          <a:xfrm>
            <a:off x="3265721" y="3161675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солодкі слова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500CE4-8BDD-44E6-A886-4E8D7F4B05DB}"/>
              </a:ext>
            </a:extLst>
          </p:cNvPr>
          <p:cNvSpPr txBox="1"/>
          <p:nvPr/>
        </p:nvSpPr>
        <p:spPr>
          <a:xfrm>
            <a:off x="6704733" y="3051081"/>
            <a:ext cx="2823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колючий вітер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29D303-EBE7-4E47-97BE-6228C2100B4C}"/>
              </a:ext>
            </a:extLst>
          </p:cNvPr>
          <p:cNvSpPr txBox="1"/>
          <p:nvPr/>
        </p:nvSpPr>
        <p:spPr>
          <a:xfrm>
            <a:off x="8604329" y="2085409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колючий їжак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A79B23E9-BD2C-4816-9919-77A0B0A59942}"/>
              </a:ext>
            </a:extLst>
          </p:cNvPr>
          <p:cNvSpPr/>
          <p:nvPr/>
        </p:nvSpPr>
        <p:spPr>
          <a:xfrm>
            <a:off x="2306493" y="3631507"/>
            <a:ext cx="2942222" cy="4417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ook Antiqua" panose="02040602050305030304" pitchFamily="18" charset="0"/>
              </a:rPr>
              <a:t>Пряме значення</a:t>
            </a: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98AA370C-9A05-4815-8762-787465357FDF}"/>
              </a:ext>
            </a:extLst>
          </p:cNvPr>
          <p:cNvSpPr/>
          <p:nvPr/>
        </p:nvSpPr>
        <p:spPr>
          <a:xfrm>
            <a:off x="6595096" y="3645064"/>
            <a:ext cx="3858073" cy="441752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Book Antiqua" panose="02040602050305030304" pitchFamily="18" charset="0"/>
              </a:rPr>
              <a:t>Переносне значення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6D01E21-EC13-432C-8C61-838A16779F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1189" r="47560" b="73897"/>
          <a:stretch/>
        </p:blipFill>
        <p:spPr>
          <a:xfrm>
            <a:off x="1158243" y="4157579"/>
            <a:ext cx="10195557" cy="268180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4081992-4118-4B46-AD63-57B1D2ABD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324" y="4253248"/>
            <a:ext cx="10335260" cy="10947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BDC1ED8-E665-452E-81F2-45B31FFC0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7466" y="5065042"/>
            <a:ext cx="10335260" cy="1190836"/>
          </a:xfrm>
          <a:prstGeom prst="rect">
            <a:avLst/>
          </a:prstGeom>
        </p:spPr>
      </p:pic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019DF463-B3A6-4509-9430-A1E9167162CF}"/>
              </a:ext>
            </a:extLst>
          </p:cNvPr>
          <p:cNvCxnSpPr>
            <a:cxnSpLocks/>
          </p:cNvCxnSpPr>
          <p:nvPr/>
        </p:nvCxnSpPr>
        <p:spPr>
          <a:xfrm flipH="1">
            <a:off x="5838860" y="5074839"/>
            <a:ext cx="1" cy="170669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6AB7CD5A-3568-42A5-ADD5-D203755D9371}"/>
              </a:ext>
            </a:extLst>
          </p:cNvPr>
          <p:cNvSpPr/>
          <p:nvPr/>
        </p:nvSpPr>
        <p:spPr>
          <a:xfrm>
            <a:off x="668595" y="159765"/>
            <a:ext cx="11238270" cy="650301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Book Antiqua" panose="02040602050305030304" pitchFamily="18" charset="0"/>
              </a:rPr>
              <a:t>Мандрівникам час повертатися на вітрильник. Але на шляху до нього виникли перешкоди. Щоб їх подолати, виконай 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307542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увій: горизонтальний 4">
            <a:extLst>
              <a:ext uri="{FF2B5EF4-FFF2-40B4-BE49-F238E27FC236}">
                <a16:creationId xmlns:a16="http://schemas.microsoft.com/office/drawing/2014/main" id="{B840D8DE-B5F0-4147-AEAB-39D2E3243DD6}"/>
              </a:ext>
            </a:extLst>
          </p:cNvPr>
          <p:cNvSpPr/>
          <p:nvPr/>
        </p:nvSpPr>
        <p:spPr>
          <a:xfrm>
            <a:off x="688257" y="176980"/>
            <a:ext cx="11307097" cy="1307690"/>
          </a:xfrm>
          <a:prstGeom prst="horizontalScroll">
            <a:avLst/>
          </a:prstGeom>
          <a:solidFill>
            <a:srgbClr val="E692D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Завдання 2.</a:t>
            </a:r>
            <a:r>
              <a:rPr lang="uk-UA" sz="2400" b="1" dirty="0">
                <a:latin typeface="Book Antiqua" panose="02040602050305030304" pitchFamily="18" charset="0"/>
              </a:rPr>
              <a:t>             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Щоб зупинити дощ, утвори за поданими малюнками  			сполучення слів з переносним значенням і </a:t>
            </a:r>
            <a:r>
              <a:rPr lang="uk-UA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A4198E-B313-456E-8686-0E2F7596D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75" y="1494169"/>
            <a:ext cx="3747780" cy="210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008192-5D88-4C92-AA81-A11B3145C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79" y="1448506"/>
            <a:ext cx="2155108" cy="215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59566FBF-03E4-4DDE-AF69-EBB5874ECFD2}"/>
              </a:ext>
            </a:extLst>
          </p:cNvPr>
          <p:cNvGrpSpPr/>
          <p:nvPr/>
        </p:nvGrpSpPr>
        <p:grpSpPr>
          <a:xfrm>
            <a:off x="1244026" y="3728954"/>
            <a:ext cx="13724829" cy="2835723"/>
            <a:chOff x="1244026" y="3728954"/>
            <a:chExt cx="13724829" cy="283572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896FA7D-A228-4D97-9EC5-F7EE51214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t="1189" r="47560" b="73897"/>
            <a:stretch/>
          </p:blipFill>
          <p:spPr>
            <a:xfrm>
              <a:off x="1244026" y="3728954"/>
              <a:ext cx="10195557" cy="2681808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689F86B-7D3A-4695-9BDD-7646C4FAB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3595" y="3780400"/>
              <a:ext cx="10335260" cy="1094740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0FD0D2-A580-4B68-BBF2-8B7C8E0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7970" y="4662805"/>
              <a:ext cx="10335260" cy="109474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CE36DA2-49CF-4451-90B4-9DFFD884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7071" y="5469937"/>
              <a:ext cx="10335260" cy="109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5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увій: горизонтальний 2">
            <a:extLst>
              <a:ext uri="{FF2B5EF4-FFF2-40B4-BE49-F238E27FC236}">
                <a16:creationId xmlns:a16="http://schemas.microsoft.com/office/drawing/2014/main" id="{B27A3947-16E1-4E54-95A6-F55D6293C0CD}"/>
              </a:ext>
            </a:extLst>
          </p:cNvPr>
          <p:cNvSpPr/>
          <p:nvPr/>
        </p:nvSpPr>
        <p:spPr>
          <a:xfrm>
            <a:off x="476250" y="0"/>
            <a:ext cx="11239500" cy="1438275"/>
          </a:xfrm>
          <a:prstGeom prst="horizontalScroll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Завдання 3.</a:t>
            </a:r>
            <a:r>
              <a:rPr lang="uk-UA" sz="2400" b="1" dirty="0">
                <a:latin typeface="Book Antiqua" panose="02040602050305030304" pitchFamily="18" charset="0"/>
              </a:rPr>
              <a:t>   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Мандрівники зустріли дивних звірят. У них об’єдналися 		два предмети, що мають однакову назву. Відгадай і </a:t>
            </a:r>
            <a:r>
              <a:rPr lang="uk-UA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слово, яке називає ці предмети.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EE2C91AA-086A-4402-AA46-CA6E0314B8D7}"/>
              </a:ext>
            </a:extLst>
          </p:cNvPr>
          <p:cNvGrpSpPr/>
          <p:nvPr/>
        </p:nvGrpSpPr>
        <p:grpSpPr>
          <a:xfrm>
            <a:off x="798286" y="1226293"/>
            <a:ext cx="4094434" cy="2076469"/>
            <a:chOff x="3414713" y="1231120"/>
            <a:chExt cx="4268861" cy="2356243"/>
          </a:xfrm>
        </p:grpSpPr>
        <p:pic>
          <p:nvPicPr>
            <p:cNvPr id="1026" name="Picture 2" descr="Иллюстрация Лисички | Illustrators.ru">
              <a:extLst>
                <a:ext uri="{FF2B5EF4-FFF2-40B4-BE49-F238E27FC236}">
                  <a16:creationId xmlns:a16="http://schemas.microsoft.com/office/drawing/2014/main" id="{5D5039DF-4C38-4A9A-809E-123905D36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713" y="1438275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Детский сад &quot;Лисичка&quot;">
              <a:extLst>
                <a:ext uri="{FF2B5EF4-FFF2-40B4-BE49-F238E27FC236}">
                  <a16:creationId xmlns:a16="http://schemas.microsoft.com/office/drawing/2014/main" id="{9395B162-49DC-4AE9-A60B-BF8DC837F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989" y="1428750"/>
              <a:ext cx="1957386" cy="2158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C58839-E228-4117-87EF-9FAAF048F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40" b="93023" l="7527" r="94624">
                          <a14:foregroundMark x1="34409" y1="15116" x2="62366" y2="19767"/>
                          <a14:foregroundMark x1="7527" y1="36047" x2="82796" y2="22093"/>
                          <a14:foregroundMark x1="82796" y1="22093" x2="83871" y2="22093"/>
                          <a14:foregroundMark x1="67742" y1="8140" x2="89247" y2="24419"/>
                          <a14:foregroundMark x1="11828" y1="26744" x2="84946" y2="8140"/>
                          <a14:foregroundMark x1="84946" y1="8140" x2="94624" y2="24419"/>
                          <a14:foregroundMark x1="8602" y1="18605" x2="39785" y2="8140"/>
                          <a14:foregroundMark x1="50538" y1="93023" x2="50538" y2="9302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88447" y="1456419"/>
              <a:ext cx="481011" cy="44480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E620EDA-3ADA-4890-B7F2-D1A8CE59B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54" b="94675" l="4000" r="98000">
                          <a14:foregroundMark x1="6000" y1="20118" x2="4333" y2="25740"/>
                          <a14:foregroundMark x1="34333" y1="5917" x2="60000" y2="6805"/>
                          <a14:foregroundMark x1="50667" y1="5030" x2="66333" y2="5917"/>
                          <a14:foregroundMark x1="67333" y1="5030" x2="67333" y2="5030"/>
                          <a14:foregroundMark x1="35000" y1="3846" x2="36667" y2="4142"/>
                          <a14:foregroundMark x1="89333" y1="23373" x2="98000" y2="26036"/>
                          <a14:foregroundMark x1="47667" y1="88757" x2="56333" y2="946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62775">
              <a:off x="3471862" y="1339594"/>
              <a:ext cx="1340951" cy="151080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1C1073E-5B0D-44AB-9EBB-E627FC2E5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140" b="93023" l="7527" r="94624">
                          <a14:foregroundMark x1="34409" y1="15116" x2="62366" y2="19767"/>
                          <a14:foregroundMark x1="7527" y1="36047" x2="82796" y2="22093"/>
                          <a14:foregroundMark x1="82796" y1="22093" x2="83871" y2="22093"/>
                          <a14:foregroundMark x1="67742" y1="8140" x2="89247" y2="24419"/>
                          <a14:foregroundMark x1="11828" y1="26744" x2="84946" y2="8140"/>
                          <a14:foregroundMark x1="84946" y1="8140" x2="94624" y2="24419"/>
                          <a14:foregroundMark x1="8602" y1="18605" x2="39785" y2="8140"/>
                          <a14:foregroundMark x1="50538" y1="93023" x2="50538" y2="9302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53992">
              <a:off x="5280469" y="1649671"/>
              <a:ext cx="481011" cy="44480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0B11A4D-D539-4F38-980C-F7E1B594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29" b="96350" l="5213" r="91943">
                          <a14:foregroundMark x1="6161" y1="37226" x2="17062" y2="33577"/>
                          <a14:foregroundMark x1="50711" y1="74453" x2="48815" y2="97080"/>
                          <a14:foregroundMark x1="84360" y1="37226" x2="91943" y2="459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4977" y="1231120"/>
              <a:ext cx="689527" cy="44770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2B17B3-7022-40CC-908B-A653213C5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029" b="96350" l="5213" r="91943">
                          <a14:foregroundMark x1="6161" y1="37226" x2="17062" y2="33577"/>
                          <a14:foregroundMark x1="50711" y1="74453" x2="48815" y2="97080"/>
                          <a14:foregroundMark x1="84360" y1="37226" x2="91943" y2="459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7500">
              <a:off x="6565790" y="1411817"/>
              <a:ext cx="689527" cy="44770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B862D0B-142C-4320-B86B-F25AE1891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29" b="89617" l="6567" r="92871">
                          <a14:foregroundMark x1="9193" y1="18850" x2="6754" y2="22684"/>
                          <a14:foregroundMark x1="50281" y1="8946" x2="59662" y2="7029"/>
                          <a14:foregroundMark x1="59662" y1="7029" x2="68293" y2="10224"/>
                          <a14:foregroundMark x1="68293" y1="10224" x2="68668" y2="10224"/>
                          <a14:foregroundMark x1="89869" y1="12780" x2="92871" y2="19169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4643">
              <a:off x="6666707" y="1833701"/>
              <a:ext cx="1016867" cy="1358237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6DF97282-1600-46EA-A334-601BB13095D1}"/>
              </a:ext>
            </a:extLst>
          </p:cNvPr>
          <p:cNvGrpSpPr/>
          <p:nvPr/>
        </p:nvGrpSpPr>
        <p:grpSpPr>
          <a:xfrm>
            <a:off x="5214755" y="1389150"/>
            <a:ext cx="12325743" cy="1750756"/>
            <a:chOff x="5214755" y="1389150"/>
            <a:chExt cx="12325743" cy="175075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CD4F0A-ED75-4FD0-AF8B-F108F6FF0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7" t="1295" r="50095" b="83329"/>
            <a:stretch/>
          </p:blipFill>
          <p:spPr>
            <a:xfrm>
              <a:off x="5214755" y="1389150"/>
              <a:ext cx="6633738" cy="175075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60201EB-66FF-45D1-8238-8EACE45BD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05238" y="1483321"/>
              <a:ext cx="10335260" cy="1094740"/>
            </a:xfrm>
            <a:prstGeom prst="rect">
              <a:avLst/>
            </a:prstGeom>
          </p:spPr>
        </p:pic>
      </p:grpSp>
      <p:sp>
        <p:nvSpPr>
          <p:cNvPr id="16" name="Сувій: горизонтальний 15">
            <a:extLst>
              <a:ext uri="{FF2B5EF4-FFF2-40B4-BE49-F238E27FC236}">
                <a16:creationId xmlns:a16="http://schemas.microsoft.com/office/drawing/2014/main" id="{F55CD6D9-5ACE-4B81-8402-7E1129FFBAEE}"/>
              </a:ext>
            </a:extLst>
          </p:cNvPr>
          <p:cNvSpPr/>
          <p:nvPr/>
        </p:nvSpPr>
        <p:spPr>
          <a:xfrm>
            <a:off x="343507" y="3019947"/>
            <a:ext cx="11239500" cy="1438275"/>
          </a:xfrm>
          <a:prstGeom prst="horizontalScroll">
            <a:avLst/>
          </a:prstGeom>
          <a:solidFill>
            <a:srgbClr val="F9F98B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Завдання 4.</a:t>
            </a:r>
            <a:r>
              <a:rPr lang="uk-UA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latin typeface="Book Antiqua" panose="02040602050305030304" pitchFamily="18" charset="0"/>
              </a:rPr>
              <a:t>      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Склади два речення, щоб у кожному відгадане слово мало інше значення і </a:t>
            </a:r>
            <a:r>
              <a:rPr lang="uk-UA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запиши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.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8FBE222B-17E6-4B30-AE6D-F6D7A7DF3896}"/>
              </a:ext>
            </a:extLst>
          </p:cNvPr>
          <p:cNvGrpSpPr/>
          <p:nvPr/>
        </p:nvGrpSpPr>
        <p:grpSpPr>
          <a:xfrm>
            <a:off x="713271" y="4239672"/>
            <a:ext cx="13899230" cy="2542261"/>
            <a:chOff x="713271" y="4239672"/>
            <a:chExt cx="13899230" cy="25422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EBF09A0-8489-4FA4-ADC9-254129BCD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t="1189" r="47560" b="73897"/>
            <a:stretch/>
          </p:blipFill>
          <p:spPr>
            <a:xfrm>
              <a:off x="713271" y="4239672"/>
              <a:ext cx="10579876" cy="2542261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24217A5-2B70-4176-924E-8C79C7BA4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77241" y="4300624"/>
              <a:ext cx="10335260" cy="109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00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увій: горизонтальний 2">
            <a:extLst>
              <a:ext uri="{FF2B5EF4-FFF2-40B4-BE49-F238E27FC236}">
                <a16:creationId xmlns:a16="http://schemas.microsoft.com/office/drawing/2014/main" id="{C2FFE416-8388-4406-8937-0BF5BEB74DAC}"/>
              </a:ext>
            </a:extLst>
          </p:cNvPr>
          <p:cNvSpPr/>
          <p:nvPr/>
        </p:nvSpPr>
        <p:spPr>
          <a:xfrm>
            <a:off x="828675" y="0"/>
            <a:ext cx="11201400" cy="1438275"/>
          </a:xfrm>
          <a:prstGeom prst="horizontalScroll">
            <a:avLst/>
          </a:prstGeom>
          <a:solidFill>
            <a:srgbClr val="EC80D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5.</a:t>
            </a:r>
            <a:r>
              <a:rPr lang="uk-UA" sz="2400" b="1" dirty="0"/>
              <a:t>            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Несподівано стежину перегородили пари гномів. Щоб вони 		     звільнили шлях, опиши їх протилежними за значенням словами.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</a:rPr>
              <a:t>Запиши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 пари цих слів.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A739DD2E-0916-420E-81EB-BB5742C49711}"/>
              </a:ext>
            </a:extLst>
          </p:cNvPr>
          <p:cNvGrpSpPr/>
          <p:nvPr/>
        </p:nvGrpSpPr>
        <p:grpSpPr>
          <a:xfrm>
            <a:off x="676275" y="1309687"/>
            <a:ext cx="3667125" cy="2919413"/>
            <a:chOff x="676275" y="1309687"/>
            <a:chExt cx="3667125" cy="291941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E2DCA12-B165-4EF3-9170-F917D52D6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22" b="95526" l="1724" r="94253">
                          <a14:foregroundMark x1="52299" y1="5369" x2="65805" y2="10738"/>
                          <a14:foregroundMark x1="65805" y1="10738" x2="65805" y2="10738"/>
                          <a14:foregroundMark x1="72414" y1="19016" x2="78161" y2="25056"/>
                          <a14:foregroundMark x1="44253" y1="26622" x2="58333" y2="33557"/>
                          <a14:foregroundMark x1="90805" y1="40492" x2="94540" y2="44072"/>
                          <a14:foregroundMark x1="53448" y1="30425" x2="64655" y2="35347"/>
                          <a14:foregroundMark x1="42816" y1="23266" x2="43391" y2="29978"/>
                          <a14:foregroundMark x1="58621" y1="87696" x2="80747" y2="86353"/>
                          <a14:foregroundMark x1="8046" y1="95749" x2="31034" y2="84340"/>
                          <a14:foregroundMark x1="1724" y1="95302" x2="7184" y2="9530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6275" y="1309687"/>
              <a:ext cx="2114550" cy="27161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D2C34EE-7C31-4566-A3B6-A18562BDC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43100" y="1828800"/>
              <a:ext cx="2400300" cy="2400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FAC817A8-81D7-44E5-B21E-E05FF63E30F3}"/>
              </a:ext>
            </a:extLst>
          </p:cNvPr>
          <p:cNvGrpSpPr/>
          <p:nvPr/>
        </p:nvGrpSpPr>
        <p:grpSpPr>
          <a:xfrm>
            <a:off x="4895849" y="1052512"/>
            <a:ext cx="2826563" cy="3176588"/>
            <a:chOff x="4895849" y="1052512"/>
            <a:chExt cx="2826563" cy="317658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7D49514-5EBA-4A3A-A46C-5C0EE5CB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12" b="96845" l="1389" r="98056">
                          <a14:foregroundMark x1="42222" y1="4612" x2="49722" y2="13592"/>
                          <a14:foregroundMark x1="49722" y1="36408" x2="63889" y2="39320"/>
                          <a14:foregroundMark x1="63889" y1="39320" x2="72500" y2="32524"/>
                          <a14:foregroundMark x1="86667" y1="27427" x2="94167" y2="27670"/>
                          <a14:foregroundMark x1="96389" y1="25243" x2="98333" y2="25243"/>
                          <a14:foregroundMark x1="47778" y1="30583" x2="51389" y2="36165"/>
                          <a14:foregroundMark x1="78889" y1="25000" x2="77222" y2="34951"/>
                          <a14:foregroundMark x1="7778" y1="78883" x2="17222" y2="90049"/>
                          <a14:foregroundMark x1="17222" y1="90049" x2="37500" y2="91748"/>
                          <a14:foregroundMark x1="37500" y1="91748" x2="51667" y2="88107"/>
                          <a14:foregroundMark x1="51667" y1="88107" x2="52778" y2="86408"/>
                          <a14:foregroundMark x1="4167" y1="82524" x2="9722" y2="93689"/>
                          <a14:foregroundMark x1="9722" y1="93689" x2="38611" y2="96602"/>
                          <a14:foregroundMark x1="38611" y1="96602" x2="54444" y2="94175"/>
                          <a14:foregroundMark x1="54444" y1="94175" x2="59444" y2="91990"/>
                          <a14:foregroundMark x1="62778" y1="75000" x2="71944" y2="85437"/>
                          <a14:foregroundMark x1="71944" y1="85437" x2="61111" y2="92961"/>
                          <a14:foregroundMark x1="70833" y1="78155" x2="77778" y2="89320"/>
                          <a14:foregroundMark x1="77778" y1="89320" x2="57500" y2="97087"/>
                          <a14:foregroundMark x1="75556" y1="77670" x2="76944" y2="83252"/>
                          <a14:foregroundMark x1="4167" y1="78641" x2="5278" y2="91019"/>
                          <a14:foregroundMark x1="5278" y1="91019" x2="10556" y2="95874"/>
                          <a14:foregroundMark x1="1389" y1="78398" x2="1667" y2="87136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5849" y="1205863"/>
              <a:ext cx="2400301" cy="2747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CED695D-3545-4312-A6D5-E0E35535B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11" b="92173" l="9091" r="89161">
                          <a14:foregroundMark x1="17483" y1="47923" x2="31119" y2="55431"/>
                          <a14:foregroundMark x1="37063" y1="31629" x2="45455" y2="38978"/>
                          <a14:foregroundMark x1="63287" y1="6070" x2="65035" y2="10703"/>
                          <a14:foregroundMark x1="55245" y1="33546" x2="66084" y2="41374"/>
                          <a14:foregroundMark x1="66084" y1="41374" x2="69580" y2="50799"/>
                          <a14:foregroundMark x1="69580" y1="50799" x2="58042" y2="57987"/>
                          <a14:foregroundMark x1="58042" y1="57987" x2="47902" y2="59265"/>
                          <a14:foregroundMark x1="25175" y1="42013" x2="13986" y2="49681"/>
                          <a14:foregroundMark x1="13986" y1="49681" x2="24476" y2="57348"/>
                          <a14:foregroundMark x1="24476" y1="57348" x2="33217" y2="59744"/>
                          <a14:foregroundMark x1="25524" y1="64537" x2="31818" y2="72045"/>
                          <a14:foregroundMark x1="31818" y1="72045" x2="33916" y2="72204"/>
                          <a14:foregroundMark x1="53497" y1="64058" x2="61189" y2="70288"/>
                          <a14:foregroundMark x1="53846" y1="84345" x2="59091" y2="91054"/>
                          <a14:foregroundMark x1="13287" y1="89297" x2="30070" y2="89936"/>
                          <a14:foregroundMark x1="15385" y1="92332" x2="17832" y2="91853"/>
                          <a14:foregroundMark x1="15734" y1="91214" x2="25874" y2="90735"/>
                          <a14:foregroundMark x1="9091" y1="60863" x2="9091" y2="637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49000" y="1052512"/>
              <a:ext cx="1173412" cy="31765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C94F0C21-43A0-4A64-AA86-CECDBACFA233}"/>
              </a:ext>
            </a:extLst>
          </p:cNvPr>
          <p:cNvGrpSpPr/>
          <p:nvPr/>
        </p:nvGrpSpPr>
        <p:grpSpPr>
          <a:xfrm>
            <a:off x="8096841" y="1371573"/>
            <a:ext cx="3906430" cy="2567015"/>
            <a:chOff x="8096841" y="1371573"/>
            <a:chExt cx="3906430" cy="256701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818BC90-4390-43D3-BC40-824E208A4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67" b="96667" l="3414" r="99398">
                          <a14:foregroundMark x1="43373" y1="6000" x2="60040" y2="7667"/>
                          <a14:foregroundMark x1="45382" y1="1833" x2="52008" y2="1667"/>
                          <a14:foregroundMark x1="7430" y1="28167" x2="9237" y2="36500"/>
                          <a14:foregroundMark x1="9237" y1="36500" x2="10442" y2="36500"/>
                          <a14:foregroundMark x1="3414" y1="29833" x2="6024" y2="36333"/>
                          <a14:foregroundMark x1="26908" y1="96667" x2="42169" y2="82167"/>
                          <a14:foregroundMark x1="89759" y1="87167" x2="87149" y2="95167"/>
                          <a14:foregroundMark x1="87149" y1="95167" x2="83534" y2="95833"/>
                          <a14:foregroundMark x1="94980" y1="89667" x2="99398" y2="92833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28012" y="1438275"/>
              <a:ext cx="2075259" cy="25003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771FCBE-3C6D-428D-A634-25302303E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85" b="93586" l="5967" r="93702">
                          <a14:foregroundMark x1="5967" y1="20145" x2="11823" y2="19422"/>
                          <a14:foregroundMark x1="47845" y1="21229" x2="50166" y2="25655"/>
                          <a14:foregroundMark x1="58011" y1="19603" x2="58674" y2="25113"/>
                          <a14:foregroundMark x1="46740" y1="8491" x2="55359" y2="6775"/>
                          <a14:foregroundMark x1="55359" y1="6775" x2="56243" y2="6775"/>
                          <a14:foregroundMark x1="90276" y1="14544" x2="93812" y2="16350"/>
                          <a14:foregroundMark x1="64309" y1="62602" x2="63425" y2="68202"/>
                          <a14:foregroundMark x1="33702" y1="44715" x2="38232" y2="47516"/>
                          <a14:foregroundMark x1="13591" y1="88166" x2="31160" y2="87353"/>
                          <a14:foregroundMark x1="64309" y1="89070" x2="71492" y2="93406"/>
                          <a14:foregroundMark x1="71492" y1="93406" x2="72597" y2="93586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096841" y="1371573"/>
              <a:ext cx="2075258" cy="25384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59E65CB2-9220-4CD1-AB61-159B4859F376}"/>
              </a:ext>
            </a:extLst>
          </p:cNvPr>
          <p:cNvGrpSpPr/>
          <p:nvPr/>
        </p:nvGrpSpPr>
        <p:grpSpPr>
          <a:xfrm>
            <a:off x="828675" y="4163832"/>
            <a:ext cx="14016355" cy="2542261"/>
            <a:chOff x="828675" y="4163832"/>
            <a:chExt cx="14016355" cy="254226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975CFD-D012-43FA-AAC4-C0A535062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t="1189" r="47560" b="73897"/>
            <a:stretch/>
          </p:blipFill>
          <p:spPr>
            <a:xfrm>
              <a:off x="828675" y="4163832"/>
              <a:ext cx="10579876" cy="2542261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C1CA876-5138-45D5-A461-B0AB8EF2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09770" y="4216525"/>
              <a:ext cx="10335260" cy="109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77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увій: горизонтальний 2">
            <a:extLst>
              <a:ext uri="{FF2B5EF4-FFF2-40B4-BE49-F238E27FC236}">
                <a16:creationId xmlns:a16="http://schemas.microsoft.com/office/drawing/2014/main" id="{C2FFE416-8388-4406-8937-0BF5BEB74DAC}"/>
              </a:ext>
            </a:extLst>
          </p:cNvPr>
          <p:cNvSpPr/>
          <p:nvPr/>
        </p:nvSpPr>
        <p:spPr>
          <a:xfrm>
            <a:off x="828675" y="0"/>
            <a:ext cx="11201400" cy="1438275"/>
          </a:xfrm>
          <a:prstGeom prst="horizontalScroll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6.</a:t>
            </a:r>
            <a:r>
              <a:rPr lang="uk-UA" sz="2400" b="1" dirty="0"/>
              <a:t>            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Далі знавці побачили Сову. Вони звернулися до неї з  				проханням. Сова зможе почути мандрівників, якщо ти в речення вставиш </a:t>
            </a:r>
            <a:r>
              <a:rPr lang="uk-UA" sz="2400" b="1" i="1" u="sng" dirty="0">
                <a:solidFill>
                  <a:schemeClr val="accent2">
                    <a:lumMod val="50000"/>
                  </a:schemeClr>
                </a:solidFill>
              </a:rPr>
              <a:t>ввічливе слово.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F131C4-4111-4CCD-87B4-25B11826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7749" y="3575230"/>
            <a:ext cx="3438525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52C9813A-03C5-4B62-8B4B-BA18F1A5C2BD}"/>
              </a:ext>
            </a:extLst>
          </p:cNvPr>
          <p:cNvGrpSpPr/>
          <p:nvPr/>
        </p:nvGrpSpPr>
        <p:grpSpPr>
          <a:xfrm>
            <a:off x="304800" y="1563507"/>
            <a:ext cx="13854430" cy="2542261"/>
            <a:chOff x="304800" y="1563507"/>
            <a:chExt cx="13854430" cy="254226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B5975CFD-D012-43FA-AAC4-C0A535062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" t="1189" r="47560" b="73897"/>
            <a:stretch/>
          </p:blipFill>
          <p:spPr>
            <a:xfrm>
              <a:off x="304800" y="1563507"/>
              <a:ext cx="10579876" cy="2542261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5E38183-AED8-4283-BFE9-F04068FE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970" y="1592082"/>
              <a:ext cx="10335260" cy="109474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6DC7595-673E-4A02-AAA0-4227E40E009D}"/>
              </a:ext>
            </a:extLst>
          </p:cNvPr>
          <p:cNvSpPr txBox="1"/>
          <p:nvPr/>
        </p:nvSpPr>
        <p:spPr>
          <a:xfrm>
            <a:off x="85726" y="4405600"/>
            <a:ext cx="89224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Скажіть, …  …, як вийти до моря.</a:t>
            </a:r>
          </a:p>
          <a:p>
            <a:pPr marL="571500" indent="-571500">
              <a:buFontTx/>
              <a:buChar char="-"/>
            </a:pPr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…  Вам, пані Сова.</a:t>
            </a:r>
          </a:p>
        </p:txBody>
      </p:sp>
    </p:spTree>
    <p:extLst>
      <p:ext uri="{BB962C8B-B14F-4D97-AF65-F5344CB8AC3E}">
        <p14:creationId xmlns:p14="http://schemas.microsoft.com/office/powerpoint/2010/main" val="388336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357</Words>
  <Application>Microsoft Office PowerPoint</Application>
  <PresentationFormat>Широкий екран</PresentationFormat>
  <Paragraphs>40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Bookman Old Style</vt:lpstr>
      <vt:lpstr>Calibri</vt:lpstr>
      <vt:lpstr>Calibri Light</vt:lpstr>
      <vt:lpstr>Тема Office</vt:lpstr>
      <vt:lpstr>Перевіряю свої досягнення з теми «Значення слова»</vt:lpstr>
      <vt:lpstr>Повідомлення завдань уроку</vt:lpstr>
      <vt:lpstr>Налаштування на урок</vt:lpstr>
      <vt:lpstr>Самостійна робота учнів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Рефлексія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Перевіряю свої досягнення з теми «Значення слова»</dc:title>
  <dc:creator>HP</dc:creator>
  <cp:lastModifiedBy>HP</cp:lastModifiedBy>
  <cp:revision>3</cp:revision>
  <dcterms:created xsi:type="dcterms:W3CDTF">2024-11-09T14:46:25Z</dcterms:created>
  <dcterms:modified xsi:type="dcterms:W3CDTF">2024-11-09T17:38:02Z</dcterms:modified>
</cp:coreProperties>
</file>