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80017b8d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80017b8d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0017b8d0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80017b8d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80017b8d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80017b8d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80017b8d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80017b8d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80017b8d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80017b8d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80017b8d0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80017b8d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80017b8d0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80017b8d0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80017b8d0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80017b8d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80017b8d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080017b8d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80017b8d0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80017b8d0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80017b8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80017b8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80017b8d0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080017b8d0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080017b8d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080017b8d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80017b8d0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080017b8d0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80017b8d0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80017b8d0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80017b8d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80017b8d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080017b8d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080017b8d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80017b8d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080017b8d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80017b8d0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80017b8d0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80017b8d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080017b8d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080017b8d0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080017b8d0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80017b8d0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80017b8d0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80017b8d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080017b8d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80017b8d0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80017b8d0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80017b8d0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080017b8d0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80017b8d0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080017b8d0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080017b8d0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080017b8d0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080017b8d0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080017b8d0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0846d64a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0846d64a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080017b8d0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080017b8d0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080017b8d0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080017b8d0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80017b8d0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80017b8d0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80017b8d0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80017b8d0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80017b8d0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80017b8d0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80017b8d0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80017b8d0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20" Type="http://schemas.openxmlformats.org/officeDocument/2006/relationships/image" Target="../media/image5.png"/><Relationship Id="rId11" Type="http://schemas.openxmlformats.org/officeDocument/2006/relationships/hyperlink" Target="https://slovnyk.ua/index.php?swrd=%D1%82%D0%BE%D1%89%D0%BE" TargetMode="External"/><Relationship Id="rId10" Type="http://schemas.openxmlformats.org/officeDocument/2006/relationships/hyperlink" Target="https://slovnyk.ua/index.php?swrd=%D1%81%D1%85%D0%B5%D0%BC%D0%B0" TargetMode="External"/><Relationship Id="rId13" Type="http://schemas.openxmlformats.org/officeDocument/2006/relationships/hyperlink" Target="https://slovnyk.ua/index.php?swrd=%D0%B3%D0%BE%D0%BB%D0%BE%D0%B2%D0%BD%D0%B8%D0%B9" TargetMode="External"/><Relationship Id="rId12" Type="http://schemas.openxmlformats.org/officeDocument/2006/relationships/hyperlink" Target="https://slovnyk.ua/index.php?swrd=%D0%B7%D0%B0%D1%81%D1%82%D0%BE%D1%81%D0%BE%D0%B2%D1%83%D0%B2%D0%B0%D1%82%D0%B8%D1%81%D1%8F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slovnyk.ua/index.php?swrd=%D0%9C%D0%B0%D0%BB%D0%BE%D1%84%D0%BE%D1%80%D0%BC%D0%B0%D1%82%D0%BD%D0%B8%D0%B9" TargetMode="External"/><Relationship Id="rId4" Type="http://schemas.openxmlformats.org/officeDocument/2006/relationships/hyperlink" Target="https://slovnyk.ua/index.php?swrd=%D0%B0%D0%BF%D0%B0%D1%80%D0%B0%D1%82" TargetMode="External"/><Relationship Id="rId9" Type="http://schemas.openxmlformats.org/officeDocument/2006/relationships/hyperlink" Target="https://slovnyk.ua/index.php?swrd=%D0%BC%D0%B0%D1%82%D0%B5%D1%80%D1%96%D0%B0%D0%BB" TargetMode="External"/><Relationship Id="rId15" Type="http://schemas.openxmlformats.org/officeDocument/2006/relationships/hyperlink" Target="https://slovnyk.ua/index.php?swrd=%D0%B4%D0%BB%D1%8F" TargetMode="External"/><Relationship Id="rId14" Type="http://schemas.openxmlformats.org/officeDocument/2006/relationships/hyperlink" Target="https://slovnyk.ua/index.php?swrd=%D1%87%D0%B8%D0%BD%D0%BE%D0%BC" TargetMode="External"/><Relationship Id="rId17" Type="http://schemas.openxmlformats.org/officeDocument/2006/relationships/hyperlink" Target="https://slovnyk.ua/index.php?swrd=%D1%81%D0%BB%D1%83%D0%B6%D0%B1%D0%BE%D0%B2%D0%B8%D0%B9" TargetMode="External"/><Relationship Id="rId16" Type="http://schemas.openxmlformats.org/officeDocument/2006/relationships/hyperlink" Target="https://slovnyk.ua/index.php?swrd=%D1%80%D0%BE%D0%B7%D0%BC%D0%BD%D0%BE%D0%B6%D0%B5%D0%BD%D0%BD%D1%8F" TargetMode="External"/><Relationship Id="rId5" Type="http://schemas.openxmlformats.org/officeDocument/2006/relationships/hyperlink" Target="https://slovnyk.ua/index.php?swrd=%D0%B4%D0%BB%D1%8F" TargetMode="External"/><Relationship Id="rId19" Type="http://schemas.openxmlformats.org/officeDocument/2006/relationships/hyperlink" Target="https://slovnyk.ua/index.php?swrd=%D1%80%D0%B5%D1%84%D0%B5%D1%80%D0%B0%D1%82" TargetMode="External"/><Relationship Id="rId6" Type="http://schemas.openxmlformats.org/officeDocument/2006/relationships/hyperlink" Target="https://slovnyk.ua/index.php?swrd=%D0%B2%D0%B8%D0%B3%D0%BE%D1%82%D0%BE%D0%B2%D0%BB%D0%B5%D0%BD%D0%BD%D1%8F" TargetMode="External"/><Relationship Id="rId18" Type="http://schemas.openxmlformats.org/officeDocument/2006/relationships/hyperlink" Target="https://slovnyk.ua/index.php?swrd=%D0%B4%D0%BE%D0%BA%D1%83%D0%BC%D0%B5%D0%BD%D1%82%D0%B0%D1%86%D1%96%D1%8F" TargetMode="External"/><Relationship Id="rId7" Type="http://schemas.openxmlformats.org/officeDocument/2006/relationships/hyperlink" Target="https://slovnyk.ua/index.php?swrd=%D0%BA%D0%BE%D0%BF%D1%96%D1%8F" TargetMode="External"/><Relationship Id="rId8" Type="http://schemas.openxmlformats.org/officeDocument/2006/relationships/hyperlink" Target="https://slovnyk.ua/index.php?swrd=%D1%82%D0%B5%D0%BA%D1%81%D1%82%D0%BE%D0%B2%D0%B8%D0%B9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Інтелектуальна увага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КРЗ за програмою Ю.Рібцун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311700" y="241100"/>
            <a:ext cx="8520600" cy="43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0">
                <a:solidFill>
                  <a:schemeClr val="dk1"/>
                </a:solidFill>
              </a:rPr>
              <a:t>ПІП</a:t>
            </a:r>
            <a:endParaRPr sz="1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9026" y="2571751"/>
            <a:ext cx="3245949" cy="216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311700" y="388450"/>
            <a:ext cx="8520600" cy="41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81">
                <a:solidFill>
                  <a:schemeClr val="dk1"/>
                </a:solidFill>
              </a:rPr>
              <a:t>КОК</a:t>
            </a:r>
            <a:endParaRPr sz="1408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Кок — кухар на судні.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Кок — бактерія кулястої форми.</a:t>
            </a:r>
            <a:endParaRPr sz="13300">
              <a:solidFill>
                <a:schemeClr val="dk1"/>
              </a:solidFill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600" y="2399400"/>
            <a:ext cx="2381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311700" y="830650"/>
            <a:ext cx="8520600" cy="37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0">
                <a:solidFill>
                  <a:schemeClr val="dk1"/>
                </a:solidFill>
              </a:rPr>
              <a:t>   </a:t>
            </a:r>
            <a:r>
              <a:rPr lang="ru" sz="13000">
                <a:solidFill>
                  <a:schemeClr val="dk1"/>
                </a:solidFill>
              </a:rPr>
              <a:t>БІБ</a:t>
            </a:r>
            <a:endParaRPr sz="1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950" y="736875"/>
            <a:ext cx="3273575" cy="32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311700" y="1218900"/>
            <a:ext cx="8520600" cy="33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0">
                <a:solidFill>
                  <a:schemeClr val="dk1"/>
                </a:solidFill>
              </a:rPr>
              <a:t>Алла</a:t>
            </a:r>
            <a:endParaRPr sz="1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311700" y="1165325"/>
            <a:ext cx="8520600" cy="34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0">
                <a:solidFill>
                  <a:schemeClr val="dk1"/>
                </a:solidFill>
              </a:rPr>
              <a:t>Пилип</a:t>
            </a:r>
            <a:endParaRPr sz="1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>
            <p:ph idx="1" type="body"/>
          </p:nvPr>
        </p:nvSpPr>
        <p:spPr>
          <a:xfrm>
            <a:off x="311700" y="924225"/>
            <a:ext cx="8520600" cy="3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0">
                <a:solidFill>
                  <a:schemeClr val="dk1"/>
                </a:solidFill>
              </a:rPr>
              <a:t>ЗАРАЗ</a:t>
            </a:r>
            <a:endParaRPr sz="1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311700" y="348250"/>
            <a:ext cx="8520600" cy="42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0">
                <a:solidFill>
                  <a:schemeClr val="dk1"/>
                </a:solidFill>
              </a:rPr>
              <a:t>KOMOK</a:t>
            </a:r>
            <a:endParaRPr sz="13000">
              <a:solidFill>
                <a:schemeClr val="dk1"/>
              </a:solidFill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0180" y="2571750"/>
            <a:ext cx="3439651" cy="225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311700" y="562575"/>
            <a:ext cx="8520600" cy="40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0">
                <a:solidFill>
                  <a:schemeClr val="dk1"/>
                </a:solidFill>
              </a:rPr>
              <a:t>KOPOK</a:t>
            </a:r>
            <a:endParaRPr sz="1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2790825"/>
            <a:ext cx="28575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/>
          <p:nvPr>
            <p:ph idx="1" type="body"/>
          </p:nvPr>
        </p:nvSpPr>
        <p:spPr>
          <a:xfrm>
            <a:off x="311700" y="455425"/>
            <a:ext cx="8520600" cy="41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200">
                <a:solidFill>
                  <a:schemeClr val="dk1"/>
                </a:solidFill>
              </a:rPr>
              <a:t>ШАЛАШ</a:t>
            </a:r>
            <a:endParaRPr sz="1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300" y="28923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>
            <p:ph idx="1" type="body"/>
          </p:nvPr>
        </p:nvSpPr>
        <p:spPr>
          <a:xfrm>
            <a:off x="311700" y="535775"/>
            <a:ext cx="8520600" cy="47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0">
                <a:solidFill>
                  <a:schemeClr val="dk1"/>
                </a:solidFill>
              </a:rPr>
              <a:t>POTATOP</a:t>
            </a:r>
            <a:endParaRPr sz="1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CFC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CFC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CFC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CFC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CFC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highlight>
                <a:srgbClr val="FCFC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ru" sz="2100">
                <a:solidFill>
                  <a:schemeClr val="dk1"/>
                </a:solidFill>
              </a:rPr>
              <a:t>Ротатор - м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алоформатний</a:t>
            </a:r>
            <a:r>
              <a:rPr lang="ru" sz="2100">
                <a:solidFill>
                  <a:schemeClr val="dk1"/>
                </a:solidFill>
              </a:rPr>
              <a:t>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апарат</a:t>
            </a:r>
            <a:r>
              <a:rPr lang="ru" sz="2100">
                <a:solidFill>
                  <a:schemeClr val="dk1"/>
                </a:solidFill>
              </a:rPr>
              <a:t>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для</a:t>
            </a:r>
            <a:r>
              <a:rPr lang="ru" sz="2100">
                <a:solidFill>
                  <a:schemeClr val="dk1"/>
                </a:solidFill>
              </a:rPr>
              <a:t>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виготовлення</a:t>
            </a:r>
            <a:r>
              <a:rPr lang="ru" sz="2100">
                <a:solidFill>
                  <a:schemeClr val="dk1"/>
                </a:solidFill>
              </a:rPr>
              <a:t>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копій</a:t>
            </a:r>
            <a:r>
              <a:rPr lang="ru" sz="2100">
                <a:solidFill>
                  <a:schemeClr val="dk1"/>
                </a:solidFill>
              </a:rPr>
              <a:t>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текстового</a:t>
            </a:r>
            <a:r>
              <a:rPr lang="ru" sz="2100">
                <a:solidFill>
                  <a:schemeClr val="dk1"/>
                </a:solidFill>
              </a:rPr>
              <a:t>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матеріалу</a:t>
            </a:r>
            <a:r>
              <a:rPr lang="ru" sz="2100">
                <a:solidFill>
                  <a:schemeClr val="dk1"/>
                </a:solidFill>
              </a:rPr>
              <a:t>,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схем</a:t>
            </a:r>
            <a:r>
              <a:rPr lang="ru" sz="2100">
                <a:solidFill>
                  <a:schemeClr val="dk1"/>
                </a:solidFill>
              </a:rPr>
              <a:t>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тощо</a:t>
            </a:r>
            <a:r>
              <a:rPr lang="ru" sz="2100">
                <a:solidFill>
                  <a:schemeClr val="dk1"/>
                </a:solidFill>
              </a:rPr>
              <a:t>;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застосовується</a:t>
            </a:r>
            <a:r>
              <a:rPr lang="ru" sz="2100">
                <a:solidFill>
                  <a:schemeClr val="dk1"/>
                </a:solidFill>
              </a:rPr>
              <a:t>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головним</a:t>
            </a:r>
            <a:r>
              <a:rPr lang="ru" sz="2100">
                <a:solidFill>
                  <a:schemeClr val="dk1"/>
                </a:solidFill>
              </a:rPr>
              <a:t>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чином</a:t>
            </a:r>
            <a:r>
              <a:rPr lang="ru" sz="2100">
                <a:solidFill>
                  <a:schemeClr val="dk1"/>
                </a:solidFill>
              </a:rPr>
              <a:t>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для</a:t>
            </a:r>
            <a:r>
              <a:rPr lang="ru" sz="2100">
                <a:solidFill>
                  <a:schemeClr val="dk1"/>
                </a:solidFill>
              </a:rPr>
              <a:t>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розмноження</a:t>
            </a:r>
            <a:r>
              <a:rPr lang="ru" sz="2100">
                <a:solidFill>
                  <a:schemeClr val="dk1"/>
                </a:solidFill>
              </a:rPr>
              <a:t>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службової</a:t>
            </a:r>
            <a:r>
              <a:rPr lang="ru" sz="2100">
                <a:solidFill>
                  <a:schemeClr val="dk1"/>
                </a:solidFill>
              </a:rPr>
              <a:t>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документації</a:t>
            </a:r>
            <a:r>
              <a:rPr lang="ru" sz="2100">
                <a:solidFill>
                  <a:schemeClr val="dk1"/>
                </a:solidFill>
              </a:rPr>
              <a:t>, </a:t>
            </a:r>
            <a:r>
              <a:rPr lang="ru" sz="2100">
                <a:solidFill>
                  <a:schemeClr val="dk1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рефератів</a:t>
            </a:r>
            <a:r>
              <a:rPr lang="ru" sz="2100">
                <a:solidFill>
                  <a:schemeClr val="dk1"/>
                </a:solidFill>
              </a:rPr>
              <a:t> і т. ін.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443900" y="2264875"/>
            <a:ext cx="209550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11750"/>
            <a:ext cx="8520600" cy="3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   </a:t>
            </a:r>
            <a:r>
              <a:rPr lang="ru" sz="2500">
                <a:solidFill>
                  <a:schemeClr val="dk1"/>
                </a:solidFill>
              </a:rPr>
              <a:t> Слово, вислів, віршовий рядок або цілий вірш, який читається однаково вперед і назад, має назву паліндром (</a:t>
            </a:r>
            <a:r>
              <a:rPr lang="ru" sz="2500">
                <a:solidFill>
                  <a:schemeClr val="dk1"/>
                </a:solidFill>
              </a:rPr>
              <a:t>паліндромон). </a:t>
            </a:r>
            <a:r>
              <a:rPr lang="ru" sz="2500">
                <a:solidFill>
                  <a:schemeClr val="dk1"/>
                </a:solidFill>
              </a:rPr>
              <a:t> 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</a:rPr>
              <a:t>     Спочатку прочитай рядок зліва направо, а потім - справа наліво. 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idx="1" type="body"/>
          </p:nvPr>
        </p:nvSpPr>
        <p:spPr>
          <a:xfrm>
            <a:off x="311700" y="1593950"/>
            <a:ext cx="8520600" cy="29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0">
                <a:solidFill>
                  <a:schemeClr val="dk1"/>
                </a:solidFill>
              </a:rPr>
              <a:t>ВИМИВ</a:t>
            </a:r>
            <a:endParaRPr sz="1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/>
          <p:nvPr>
            <p:ph idx="1" type="body"/>
          </p:nvPr>
        </p:nvSpPr>
        <p:spPr>
          <a:xfrm>
            <a:off x="311700" y="1419825"/>
            <a:ext cx="8520600" cy="31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0">
                <a:solidFill>
                  <a:schemeClr val="dk1"/>
                </a:solidFill>
              </a:rPr>
              <a:t>ВИРИВ</a:t>
            </a:r>
            <a:endParaRPr sz="1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/>
          <p:nvPr>
            <p:ph idx="1" type="body"/>
          </p:nvPr>
        </p:nvSpPr>
        <p:spPr>
          <a:xfrm>
            <a:off x="311700" y="1486800"/>
            <a:ext cx="8520600" cy="30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0">
                <a:solidFill>
                  <a:schemeClr val="dk1"/>
                </a:solidFill>
              </a:rPr>
              <a:t>ВИЛИВ</a:t>
            </a:r>
            <a:endParaRPr sz="1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>
            <p:ph idx="1" type="body"/>
          </p:nvPr>
        </p:nvSpPr>
        <p:spPr>
          <a:xfrm>
            <a:off x="311700" y="1419825"/>
            <a:ext cx="8520600" cy="31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0">
                <a:solidFill>
                  <a:schemeClr val="dk1"/>
                </a:solidFill>
              </a:rPr>
              <a:t>ВИШИВ</a:t>
            </a:r>
            <a:endParaRPr sz="1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idx="1" type="body"/>
          </p:nvPr>
        </p:nvSpPr>
        <p:spPr>
          <a:xfrm>
            <a:off x="311700" y="1299275"/>
            <a:ext cx="8520600" cy="32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solidFill>
                  <a:schemeClr val="dk1"/>
                </a:solidFill>
              </a:rPr>
              <a:t>А В ЯРУ КУРЯВА</a:t>
            </a:r>
            <a:endParaRPr sz="7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</a:rPr>
              <a:t>Курява - дрібні тверді частинки, що нависають у повітрі або осідають на поверхні чого-небудь.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>
            <p:ph idx="1" type="body"/>
          </p:nvPr>
        </p:nvSpPr>
        <p:spPr>
          <a:xfrm>
            <a:off x="311700" y="1660925"/>
            <a:ext cx="8520600" cy="29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900">
                <a:solidFill>
                  <a:schemeClr val="dk1"/>
                </a:solidFill>
              </a:rPr>
              <a:t>СИР І РИС</a:t>
            </a:r>
            <a:endParaRPr sz="9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/>
          <p:nvPr>
            <p:ph idx="1" type="body"/>
          </p:nvPr>
        </p:nvSpPr>
        <p:spPr>
          <a:xfrm>
            <a:off x="311700" y="509000"/>
            <a:ext cx="8520600" cy="40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200">
                <a:solidFill>
                  <a:schemeClr val="dk1"/>
                </a:solidFill>
              </a:rPr>
              <a:t>КОЗАК З КАЗОК</a:t>
            </a:r>
            <a:endParaRPr sz="7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300" y="1937725"/>
            <a:ext cx="2911100" cy="29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>
            <p:ph idx="1" type="body"/>
          </p:nvPr>
        </p:nvSpPr>
        <p:spPr>
          <a:xfrm>
            <a:off x="311700" y="1540375"/>
            <a:ext cx="8520600" cy="30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600">
                <a:solidFill>
                  <a:schemeClr val="dk1"/>
                </a:solidFill>
              </a:rPr>
              <a:t>КІТ УТІК.</a:t>
            </a:r>
            <a:endParaRPr sz="9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>
            <p:ph idx="1" type="body"/>
          </p:nvPr>
        </p:nvSpPr>
        <p:spPr>
          <a:xfrm>
            <a:off x="311700" y="1647525"/>
            <a:ext cx="8520600" cy="29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600">
                <a:solidFill>
                  <a:schemeClr val="dk1"/>
                </a:solidFill>
              </a:rPr>
              <a:t>Я - ЛЯЛЯ!</a:t>
            </a:r>
            <a:endParaRPr sz="9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1"/>
          <p:cNvSpPr txBox="1"/>
          <p:nvPr>
            <p:ph idx="1" type="body"/>
          </p:nvPr>
        </p:nvSpPr>
        <p:spPr>
          <a:xfrm>
            <a:off x="311700" y="1861850"/>
            <a:ext cx="8520600" cy="27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600">
                <a:solidFill>
                  <a:schemeClr val="dk1"/>
                </a:solidFill>
              </a:rPr>
              <a:t>ОН І КІНО.</a:t>
            </a:r>
            <a:endParaRPr sz="9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553775"/>
            <a:ext cx="85206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0">
                <a:solidFill>
                  <a:schemeClr val="dk1"/>
                </a:solidFill>
              </a:rPr>
              <a:t>OKO</a:t>
            </a:r>
            <a:endParaRPr sz="13000">
              <a:solidFill>
                <a:schemeClr val="dk1"/>
              </a:solidFill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2984700" y="1312650"/>
            <a:ext cx="3174600" cy="49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 txBox="1"/>
          <p:nvPr>
            <p:ph idx="1" type="body"/>
          </p:nvPr>
        </p:nvSpPr>
        <p:spPr>
          <a:xfrm>
            <a:off x="311700" y="1580550"/>
            <a:ext cx="8520600" cy="29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200">
                <a:solidFill>
                  <a:schemeClr val="dk1"/>
                </a:solidFill>
              </a:rPr>
              <a:t>А МЕНЕ НЕМА...</a:t>
            </a:r>
            <a:endParaRPr sz="7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/>
          <p:nvPr>
            <p:ph idx="1" type="body"/>
          </p:nvPr>
        </p:nvSpPr>
        <p:spPr>
          <a:xfrm>
            <a:off x="311700" y="1794875"/>
            <a:ext cx="8520600" cy="27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900">
                <a:solidFill>
                  <a:schemeClr val="dk1"/>
                </a:solidFill>
              </a:rPr>
              <a:t>ДЕ  ПОМИТИ  МОПЕД?</a:t>
            </a:r>
            <a:endParaRPr sz="5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220" name="Google Shape;220;p43"/>
          <p:cNvCxnSpPr/>
          <p:nvPr/>
        </p:nvCxnSpPr>
        <p:spPr>
          <a:xfrm>
            <a:off x="1727900" y="1379625"/>
            <a:ext cx="0" cy="1794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43"/>
          <p:cNvCxnSpPr/>
          <p:nvPr/>
        </p:nvCxnSpPr>
        <p:spPr>
          <a:xfrm>
            <a:off x="5282500" y="1379625"/>
            <a:ext cx="0" cy="17949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 txBox="1"/>
          <p:nvPr>
            <p:ph idx="1" type="body"/>
          </p:nvPr>
        </p:nvSpPr>
        <p:spPr>
          <a:xfrm>
            <a:off x="311700" y="1794875"/>
            <a:ext cx="8520600" cy="27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6000">
                <a:solidFill>
                  <a:schemeClr val="dk1"/>
                </a:solidFill>
              </a:rPr>
              <a:t>ДЕ ПОМИТИ МОПЕД?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227" name="Google Shape;227;p44"/>
          <p:cNvCxnSpPr/>
          <p:nvPr/>
        </p:nvCxnSpPr>
        <p:spPr>
          <a:xfrm>
            <a:off x="7112525" y="1344500"/>
            <a:ext cx="0" cy="17949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44"/>
          <p:cNvCxnSpPr/>
          <p:nvPr/>
        </p:nvCxnSpPr>
        <p:spPr>
          <a:xfrm>
            <a:off x="3581400" y="1344500"/>
            <a:ext cx="0" cy="17949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9" name="Google Shape;229;p44"/>
          <p:cNvSpPr/>
          <p:nvPr/>
        </p:nvSpPr>
        <p:spPr>
          <a:xfrm>
            <a:off x="642925" y="3241475"/>
            <a:ext cx="7661700" cy="294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/>
          <p:nvPr>
            <p:ph idx="1" type="body"/>
          </p:nvPr>
        </p:nvSpPr>
        <p:spPr>
          <a:xfrm>
            <a:off x="311700" y="1084950"/>
            <a:ext cx="8520600" cy="34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7200">
                <a:solidFill>
                  <a:schemeClr val="dk1"/>
                </a:solidFill>
              </a:rPr>
              <a:t>Я НЕСУ ГУСЕНЯ.</a:t>
            </a:r>
            <a:endParaRPr sz="7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/>
          <p:nvPr>
            <p:ph idx="1" type="body"/>
          </p:nvPr>
        </p:nvSpPr>
        <p:spPr>
          <a:xfrm>
            <a:off x="311700" y="1701100"/>
            <a:ext cx="8520600" cy="28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6000">
                <a:solidFill>
                  <a:schemeClr val="dk1"/>
                </a:solidFill>
              </a:rPr>
              <a:t>І ЩО САЛО? ЛАСОЩІ!</a:t>
            </a:r>
            <a:endParaRPr sz="6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"/>
          <p:cNvSpPr txBox="1"/>
          <p:nvPr>
            <p:ph idx="1" type="body"/>
          </p:nvPr>
        </p:nvSpPr>
        <p:spPr>
          <a:xfrm>
            <a:off x="1151925" y="830450"/>
            <a:ext cx="7680300" cy="4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508">
                <a:solidFill>
                  <a:schemeClr val="dk1"/>
                </a:solidFill>
              </a:rPr>
              <a:t>Козі – віл і візок,</a:t>
            </a:r>
            <a:endParaRPr sz="65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6508">
                <a:solidFill>
                  <a:schemeClr val="dk1"/>
                </a:solidFill>
              </a:rPr>
              <a:t>Коню – віз і в'юнок,</a:t>
            </a:r>
            <a:endParaRPr sz="65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6508">
                <a:solidFill>
                  <a:schemeClr val="dk1"/>
                </a:solidFill>
              </a:rPr>
              <a:t>Козубу - бузок.</a:t>
            </a:r>
            <a:endParaRPr sz="65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chemeClr val="dk1"/>
                </a:solidFill>
              </a:rPr>
              <a:t>Зичу добра!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400">
                <a:solidFill>
                  <a:schemeClr val="dk1"/>
                </a:solidFill>
              </a:rPr>
              <a:t>Ваш творчий дефектолог - пані Наталя.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084950"/>
            <a:ext cx="8520600" cy="34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3000">
                <a:solidFill>
                  <a:schemeClr val="dk1"/>
                </a:solidFill>
              </a:rPr>
              <a:t>OKO</a:t>
            </a:r>
            <a:endParaRPr sz="13000">
              <a:solidFill>
                <a:schemeClr val="dk1"/>
              </a:solidFill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2984700" y="3214675"/>
            <a:ext cx="3174600" cy="495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634125"/>
            <a:ext cx="8520600" cy="29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0">
                <a:solidFill>
                  <a:schemeClr val="dk1"/>
                </a:solidFill>
              </a:rPr>
              <a:t>ТУТ</a:t>
            </a:r>
            <a:endParaRPr sz="1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2984700" y="1406400"/>
            <a:ext cx="3174600" cy="49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311700" y="1218900"/>
            <a:ext cx="8520600" cy="33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0">
                <a:solidFill>
                  <a:schemeClr val="dk1"/>
                </a:solidFill>
              </a:rPr>
              <a:t>ТУТ</a:t>
            </a:r>
            <a:endParaRPr sz="1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2984700" y="3214675"/>
            <a:ext cx="3174600" cy="495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1553775"/>
            <a:ext cx="8520600" cy="30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0">
                <a:solidFill>
                  <a:schemeClr val="dk1"/>
                </a:solidFill>
              </a:rPr>
              <a:t>ДІД</a:t>
            </a:r>
            <a:endParaRPr sz="1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/>
          <p:nvPr/>
        </p:nvSpPr>
        <p:spPr>
          <a:xfrm>
            <a:off x="3214700" y="1352825"/>
            <a:ext cx="2786100" cy="495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11700" y="1111750"/>
            <a:ext cx="8520600" cy="34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0">
                <a:solidFill>
                  <a:schemeClr val="dk1"/>
                </a:solidFill>
              </a:rPr>
              <a:t>ДІД</a:t>
            </a:r>
            <a:endParaRPr sz="1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0"/>
          <p:cNvSpPr/>
          <p:nvPr/>
        </p:nvSpPr>
        <p:spPr>
          <a:xfrm>
            <a:off x="3078475" y="3295025"/>
            <a:ext cx="2922300" cy="495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272475" y="1915425"/>
            <a:ext cx="7559700" cy="26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600">
                <a:solidFill>
                  <a:schemeClr val="dk1"/>
                </a:solidFill>
              </a:rPr>
              <a:t>Чи помітив (-ла) ти, що прочитані слова та їх послідовність залишилися незмінними?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