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8416f026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8416f026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8416f026b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8416f026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8416f026b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8416f026b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8416f026b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8416f026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8416f026b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8416f026b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8416f026b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8416f026b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8416f02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8416f02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8416f02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8416f02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8416f02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8416f02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8416f026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8416f026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8416f026b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8416f026b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8416f026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8416f026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8416f026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8416f026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8416f026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8416f026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8416f026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8416f026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8416f026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8416f026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8416f026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8416f026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8416f026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8416f026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8416f026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8416f026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8416f026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8416f026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8416f026b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8416f026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8416f026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8416f026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8416f026b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08416f026b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8416f026b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08416f026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08416f026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08416f026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8416f026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08416f026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08416f026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08416f026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8416f026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08416f026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8416f026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08416f026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8416f026b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8416f026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8416f026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08416f026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8416f026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08416f026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8416f026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8416f026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8416f026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8416f026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8416f026b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08416f026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8416f026b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08416f026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08416f026b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08416f026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08416f026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08416f026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8416f026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8416f026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8416f026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8416f026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8416f026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8416f026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8416f026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8416f026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8416f026b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8416f026b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Relationship Id="rId4" Type="http://schemas.openxmlformats.org/officeDocument/2006/relationships/image" Target="../media/image66.png"/><Relationship Id="rId5" Type="http://schemas.openxmlformats.org/officeDocument/2006/relationships/image" Target="../media/image8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png"/><Relationship Id="rId4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3.png"/><Relationship Id="rId4" Type="http://schemas.openxmlformats.org/officeDocument/2006/relationships/image" Target="../media/image8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png"/><Relationship Id="rId4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9.png"/><Relationship Id="rId4" Type="http://schemas.openxmlformats.org/officeDocument/2006/relationships/image" Target="../media/image6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/>
              <a:t>Предметний зоровий гнозис</a:t>
            </a:r>
            <a:endParaRPr sz="49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КРЗ за програмою Ю.Рібцун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 b="0" l="9864" r="10136" t="0"/>
          <a:stretch/>
        </p:blipFill>
        <p:spPr>
          <a:xfrm>
            <a:off x="133950" y="152400"/>
            <a:ext cx="3871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375" y="152400"/>
            <a:ext cx="4834225" cy="48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600" y="152400"/>
            <a:ext cx="32258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251" y="152400"/>
            <a:ext cx="387096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625" y="152400"/>
            <a:ext cx="296633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136" y="152400"/>
            <a:ext cx="345884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 rotWithShape="1">
          <a:blip r:embed="rId3">
            <a:alphaModFix/>
          </a:blip>
          <a:srcRect b="0" l="9581" r="8665" t="0"/>
          <a:stretch/>
        </p:blipFill>
        <p:spPr>
          <a:xfrm>
            <a:off x="267900" y="152400"/>
            <a:ext cx="395584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549" y="238938"/>
            <a:ext cx="4615452" cy="466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/>
          <p:cNvPicPr preferRelativeResize="0"/>
          <p:nvPr/>
        </p:nvPicPr>
        <p:blipFill rotWithShape="1">
          <a:blip r:embed="rId3">
            <a:alphaModFix/>
          </a:blip>
          <a:srcRect b="0" l="11242" r="10141" t="0"/>
          <a:stretch/>
        </p:blipFill>
        <p:spPr>
          <a:xfrm>
            <a:off x="214325" y="152400"/>
            <a:ext cx="380404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374" y="161338"/>
            <a:ext cx="4820826" cy="482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" type="subTitle"/>
          </p:nvPr>
        </p:nvSpPr>
        <p:spPr>
          <a:xfrm>
            <a:off x="311700" y="1446600"/>
            <a:ext cx="8520600" cy="34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Л</a:t>
            </a:r>
            <a:r>
              <a:rPr lang="ru" sz="2400">
                <a:solidFill>
                  <a:schemeClr val="dk1"/>
                </a:solidFill>
              </a:rPr>
              <a:t>юдина здатна зберігати образи предметів і явищ, добре орієнтуватися в тих предметах і явищах, до яких ці образи відносяться.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При зміні відстані, ракурсу, освітленості яблуко сприймається яблуком, а не будівлею.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1309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0" y="326550"/>
            <a:ext cx="4373709" cy="437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8505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9" y="152400"/>
            <a:ext cx="42366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0"/>
          <p:cNvPicPr preferRelativeResize="0"/>
          <p:nvPr/>
        </p:nvPicPr>
        <p:blipFill rotWithShape="1">
          <a:blip r:embed="rId4">
            <a:alphaModFix/>
          </a:blip>
          <a:srcRect b="0" l="11132" r="10195" t="0"/>
          <a:stretch/>
        </p:blipFill>
        <p:spPr>
          <a:xfrm>
            <a:off x="4991100" y="152400"/>
            <a:ext cx="3873651" cy="49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25" y="152400"/>
            <a:ext cx="379627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1"/>
          <p:cNvPicPr preferRelativeResize="0"/>
          <p:nvPr/>
        </p:nvPicPr>
        <p:blipFill rotWithShape="1">
          <a:blip r:embed="rId4">
            <a:alphaModFix/>
          </a:blip>
          <a:srcRect b="9858" l="0" r="0" t="17063"/>
          <a:stretch/>
        </p:blipFill>
        <p:spPr>
          <a:xfrm>
            <a:off x="4317500" y="575975"/>
            <a:ext cx="4595225" cy="427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736700"/>
            <a:ext cx="85206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</a:rPr>
              <a:t>Цілі нашого заняття:</a:t>
            </a:r>
            <a:endParaRPr b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у</a:t>
            </a:r>
            <a:r>
              <a:rPr lang="ru" sz="2100">
                <a:solidFill>
                  <a:schemeClr val="dk1"/>
                </a:solidFill>
              </a:rPr>
              <a:t>досконалення предметного зорового, кольорового зорового, лицьового зорового гнозису;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удосконалення </a:t>
            </a:r>
            <a:r>
              <a:rPr lang="ru" sz="2100">
                <a:solidFill>
                  <a:schemeClr val="dk1"/>
                </a:solidFill>
              </a:rPr>
              <a:t>зорово-предметної пам’яті;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виховання інтересу до навчання;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дізнатися більше про психічний процес пізнання предметів і явищ - сприймання;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навчитися впізнавати стилізовані, заштриховані, тіньові, накладені, перекреслені зображення предметів; 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❏"/>
            </a:pPr>
            <a:r>
              <a:rPr lang="ru" sz="2100">
                <a:solidFill>
                  <a:schemeClr val="dk1"/>
                </a:solidFill>
              </a:rPr>
              <a:t>навчитися </a:t>
            </a:r>
            <a:r>
              <a:rPr lang="ru" sz="2100">
                <a:solidFill>
                  <a:schemeClr val="dk1"/>
                </a:solidFill>
              </a:rPr>
              <a:t>впізнавати зображення предметів у різних ракурсах, у різних художніх стилях тощо. 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 rotWithShape="1">
          <a:blip r:embed="rId3">
            <a:alphaModFix/>
          </a:blip>
          <a:srcRect b="8203" l="0" r="0" t="10416"/>
          <a:stretch/>
        </p:blipFill>
        <p:spPr>
          <a:xfrm>
            <a:off x="4810975" y="234850"/>
            <a:ext cx="4064140" cy="467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06176" cy="481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25" y="152400"/>
            <a:ext cx="364196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8" y="152400"/>
            <a:ext cx="395957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 rotWithShape="1">
          <a:blip r:embed="rId3">
            <a:alphaModFix/>
          </a:blip>
          <a:srcRect b="0" l="10136" r="0" t="0"/>
          <a:stretch/>
        </p:blipFill>
        <p:spPr>
          <a:xfrm>
            <a:off x="93750" y="152400"/>
            <a:ext cx="434815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73100"/>
            <a:ext cx="4397301" cy="43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/>
          <p:nvPr/>
        </p:nvSpPr>
        <p:spPr>
          <a:xfrm>
            <a:off x="3509375" y="4246075"/>
            <a:ext cx="1326000" cy="75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4"/>
          <p:cNvSpPr/>
          <p:nvPr/>
        </p:nvSpPr>
        <p:spPr>
          <a:xfrm>
            <a:off x="7733700" y="4318125"/>
            <a:ext cx="1326000" cy="75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3675" y="152400"/>
            <a:ext cx="363129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152400"/>
            <a:ext cx="377834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825" y="666750"/>
            <a:ext cx="28765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5775" y="133350"/>
            <a:ext cx="4782451" cy="478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25" y="579088"/>
            <a:ext cx="3890974" cy="389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725" y="434925"/>
            <a:ext cx="3848100" cy="440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0"/>
          <p:cNvPicPr preferRelativeResize="0"/>
          <p:nvPr/>
        </p:nvPicPr>
        <p:blipFill rotWithShape="1">
          <a:blip r:embed="rId3">
            <a:alphaModFix/>
          </a:blip>
          <a:srcRect b="0" l="15122" r="14010" t="0"/>
          <a:stretch/>
        </p:blipFill>
        <p:spPr>
          <a:xfrm>
            <a:off x="334875" y="152400"/>
            <a:ext cx="34290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8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>
            <p:ph idx="1" type="subTitle"/>
          </p:nvPr>
        </p:nvSpPr>
        <p:spPr>
          <a:xfrm>
            <a:off x="311700" y="589350"/>
            <a:ext cx="8520600" cy="4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Образи відображених предметів виступають у свідомості людини в сукупності багатьох їх якостей і характеристик, навіть якщо окремі з цих якостей на даний момент не сприймаються.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 За фрагментами геометричних фігур ми можемо точно визначити і відновити у пам’яті відповідну фігуру в цілому.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Подивись наступний слайд. Ти зрозумієш, що достатньо лише кількох кривих ліній, щоб упізнати жіноче обличчя.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311700" y="790275"/>
            <a:ext cx="8520600" cy="40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chemeClr val="dk1"/>
                </a:solidFill>
              </a:rPr>
              <a:t>      Сприйняття</a:t>
            </a:r>
            <a:r>
              <a:rPr lang="ru" sz="2400">
                <a:solidFill>
                  <a:schemeClr val="dk1"/>
                </a:solidFill>
              </a:rPr>
              <a:t> – психічний процес пізнання предметів і явищ, що існують в реальній дійсності, їх уявлення в свідомості людини у вигляді образів.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Образ має цілком визначений, конкретний обрис, тобто образ без предмета, до якого він відноситься, не існує.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Образ кішки існує тому що кішки живуть на планеті Земля.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125" y="152400"/>
            <a:ext cx="330152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802" y="152400"/>
            <a:ext cx="338169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975" y="152400"/>
            <a:ext cx="363025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3784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500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600" y="219375"/>
            <a:ext cx="339251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325" y="152400"/>
            <a:ext cx="276612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123" y="152400"/>
            <a:ext cx="345271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8436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718" y="152400"/>
            <a:ext cx="272895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622" y="152400"/>
            <a:ext cx="271275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75" y="152400"/>
            <a:ext cx="340098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608" y="152400"/>
            <a:ext cx="35122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00" y="152400"/>
            <a:ext cx="272357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7104" y="152400"/>
            <a:ext cx="438750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275" y="152400"/>
            <a:ext cx="3225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25" y="152400"/>
            <a:ext cx="390844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297" y="152400"/>
            <a:ext cx="2764971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75" y="333375"/>
            <a:ext cx="4010025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675" y="152400"/>
            <a:ext cx="421049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2402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8827" y="152400"/>
            <a:ext cx="5362773" cy="475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400" y="85425"/>
            <a:ext cx="261520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4422" y="85425"/>
            <a:ext cx="3427605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/>
          <p:nvPr/>
        </p:nvSpPr>
        <p:spPr>
          <a:xfrm>
            <a:off x="348250" y="1500200"/>
            <a:ext cx="8318100" cy="3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Майже завжди образ позначається певним словом і відноситься до тієї категорії предметів і явищ, що відповідає даному слову як поняттю.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Яблуко - це завжди фрукт, кішка – завжди тварина.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75" y="418163"/>
            <a:ext cx="8839201" cy="430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9250"/>
            <a:ext cx="8839200" cy="3584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6"/>
          <p:cNvSpPr txBox="1"/>
          <p:nvPr/>
        </p:nvSpPr>
        <p:spPr>
          <a:xfrm>
            <a:off x="319200" y="1001700"/>
            <a:ext cx="8505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</a:t>
            </a:r>
            <a:r>
              <a:rPr lang="ru" sz="2400">
                <a:solidFill>
                  <a:schemeClr val="dk1"/>
                </a:solidFill>
              </a:rPr>
              <a:t>Тепер ви знаєте, чому саме чорний колір робить жінку стрункішою. Це зорова ілюзія – закон спотворення сприйняття. Фігури однакові.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      З любов’ю до дефектології - пані Наталя.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25" y="152400"/>
            <a:ext cx="387096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399" y="152400"/>
            <a:ext cx="3225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2002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0283" y="152400"/>
            <a:ext cx="50589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00" y="232750"/>
            <a:ext cx="404900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626" y="152400"/>
            <a:ext cx="341354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1935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4150" y="152400"/>
            <a:ext cx="272324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9799" y="152400"/>
            <a:ext cx="3225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 rotWithShape="1">
          <a:blip r:embed="rId3">
            <a:alphaModFix/>
          </a:blip>
          <a:srcRect b="0" l="17892" r="17885" t="0"/>
          <a:stretch/>
        </p:blipFill>
        <p:spPr>
          <a:xfrm>
            <a:off x="254475" y="152400"/>
            <a:ext cx="310755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900" y="152400"/>
            <a:ext cx="49463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