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0ca7d2c61f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0ca7d2c61f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0ca7d2c61f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0ca7d2c61f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0ca7d2c61f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0ca7d2c61f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0ca7d2c61f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0ca7d2c61f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0ca7d2c61f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0ca7d2c61f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0ca7d2c61f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0ca7d2c61f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0cef0e7d9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0cef0e7d9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0ced03664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0ced03664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0ca7d2c61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0ca7d2c61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0ca7d2c61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0ca7d2c61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0ca7d2c61f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0ca7d2c61f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ca7d2c61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0ca7d2c61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0ca7d2c61f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0ca7d2c61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0ca7d2c61f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0ca7d2c61f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0ca7d2c61f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0ca7d2c61f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3.png"/><Relationship Id="rId5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32.png"/><Relationship Id="rId5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25.png"/><Relationship Id="rId5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Relationship Id="rId4" Type="http://schemas.openxmlformats.org/officeDocument/2006/relationships/image" Target="../media/image30.png"/><Relationship Id="rId5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Relationship Id="rId4" Type="http://schemas.openxmlformats.org/officeDocument/2006/relationships/image" Target="../media/image30.png"/><Relationship Id="rId5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10.png"/><Relationship Id="rId5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24.png"/><Relationship Id="rId5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Які тварини заховалися?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КРВ за програмою Юлії Рібцун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1499" y="239625"/>
            <a:ext cx="2807248" cy="322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775" y="100850"/>
            <a:ext cx="3257899" cy="368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5575" y="2895725"/>
            <a:ext cx="3523976" cy="2083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6775" y="950623"/>
            <a:ext cx="5207625" cy="381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9025" y="950625"/>
            <a:ext cx="5307624" cy="39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45126" y="222199"/>
            <a:ext cx="3128873" cy="246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3"/>
          <p:cNvSpPr/>
          <p:nvPr/>
        </p:nvSpPr>
        <p:spPr>
          <a:xfrm>
            <a:off x="2633675" y="757850"/>
            <a:ext cx="4486500" cy="40626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900" y="256450"/>
            <a:ext cx="3513350" cy="257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0175" y="256450"/>
            <a:ext cx="2852252" cy="224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9750" y="2236025"/>
            <a:ext cx="3699675" cy="277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2353" y="934525"/>
            <a:ext cx="2434297" cy="3944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1900" y="1275050"/>
            <a:ext cx="4076674" cy="368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82625" y="77800"/>
            <a:ext cx="5898276" cy="429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5"/>
          <p:cNvSpPr/>
          <p:nvPr/>
        </p:nvSpPr>
        <p:spPr>
          <a:xfrm>
            <a:off x="1656875" y="1016750"/>
            <a:ext cx="5558400" cy="39441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8500" y="1646275"/>
            <a:ext cx="2069724" cy="3353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6700" y="334275"/>
            <a:ext cx="3155075" cy="285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3619525" cy="263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 txBox="1"/>
          <p:nvPr>
            <p:ph idx="1" type="body"/>
          </p:nvPr>
        </p:nvSpPr>
        <p:spPr>
          <a:xfrm>
            <a:off x="178650" y="334250"/>
            <a:ext cx="5999400" cy="452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</a:rPr>
              <a:t>     Мабуть, тебе здивувала поява людини серед домашніх і диких тварин? Але ж ми люди - теж тварини! </a:t>
            </a:r>
            <a:endParaRPr sz="1600">
              <a:solidFill>
                <a:schemeClr val="dk1"/>
              </a:solidFill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</a:rPr>
              <a:t>     Люди (лат. Homo) - рід у сімействі гомініди ряду приматів. Включає вид людина розумна (Homo sapiens) і близькі йому види, що вимерли.</a:t>
            </a:r>
            <a:endParaRPr sz="1600">
              <a:solidFill>
                <a:schemeClr val="dk1"/>
              </a:solidFill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</a:rPr>
              <a:t>      Люди - вкрай соціальні тварини, яким властиво жити всередині складних соціальних структур.</a:t>
            </a:r>
            <a:endParaRPr sz="1600">
              <a:solidFill>
                <a:schemeClr val="dk1"/>
              </a:solidFill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</a:rPr>
              <a:t>      </a:t>
            </a:r>
            <a:r>
              <a:rPr lang="ru" sz="1600">
                <a:solidFill>
                  <a:schemeClr val="dk1"/>
                </a:solidFill>
              </a:rPr>
              <a:t>У людини добре розвинені області мозку, які відповідають за рівновагу та координацію рухів, що дозволяє ходити на двох ногах.</a:t>
            </a:r>
            <a:endParaRPr sz="1600">
              <a:solidFill>
                <a:schemeClr val="dk1"/>
              </a:solidFill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</a:rPr>
              <a:t>     Усі сучасні люди належать виду Homo sapiens, який був вперше описаний Карлом Ліннеєм у його роботі Система природи 1735 року. Назву виду Homo sapiens можна перекласти як «Розумна, обізнана» людина.</a:t>
            </a:r>
            <a:endParaRPr sz="1600"/>
          </a:p>
        </p:txBody>
      </p:sp>
      <p:pic>
        <p:nvPicPr>
          <p:cNvPr id="156" name="Google Shape;15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8225" y="619200"/>
            <a:ext cx="2447925" cy="370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>
                <a:solidFill>
                  <a:srgbClr val="000000"/>
                </a:solidFill>
              </a:rPr>
              <a:t>Зичу миру та добра!</a:t>
            </a:r>
            <a:endParaRPr sz="34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3400">
                <a:solidFill>
                  <a:srgbClr val="000000"/>
                </a:solidFill>
              </a:rPr>
              <a:t>Ваш творчий дефектолог - пані Наталя!</a:t>
            </a:r>
            <a:endParaRPr sz="3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1375250" y="590250"/>
            <a:ext cx="6566400" cy="396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Цілі: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❏"/>
            </a:pPr>
            <a:r>
              <a:rPr lang="ru">
                <a:solidFill>
                  <a:schemeClr val="dk1"/>
                </a:solidFill>
              </a:rPr>
              <a:t>розвиток мислення на основі аналізу та синтезу;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❏"/>
            </a:pPr>
            <a:r>
              <a:rPr lang="ru">
                <a:solidFill>
                  <a:schemeClr val="dk1"/>
                </a:solidFill>
              </a:rPr>
              <a:t>розвиток уваги, зорової пам’яті при визначенні об’єкта;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❏"/>
            </a:pPr>
            <a:r>
              <a:rPr lang="ru">
                <a:solidFill>
                  <a:schemeClr val="dk1"/>
                </a:solidFill>
              </a:rPr>
              <a:t>розвиток пам’яті в процесі відтворення  назв тварин;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❏"/>
            </a:pPr>
            <a:r>
              <a:rPr lang="ru">
                <a:solidFill>
                  <a:schemeClr val="dk1"/>
                </a:solidFill>
              </a:rPr>
              <a:t>розвиток мовлення на основі збагачення словникового запасу біологічною термінологією;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❏"/>
            </a:pPr>
            <a:r>
              <a:rPr lang="ru">
                <a:solidFill>
                  <a:schemeClr val="dk1"/>
                </a:solidFill>
              </a:rPr>
              <a:t>розвиток пізнавального інтересу;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❏"/>
            </a:pPr>
            <a:r>
              <a:rPr lang="ru">
                <a:solidFill>
                  <a:schemeClr val="dk1"/>
                </a:solidFill>
              </a:rPr>
              <a:t>розвиток активності та самостійності при виконанні пізнавальних завдань тощо.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Шановні колеги, запитуйте в учнів, чому саме вони зробили той чи інший умовивід. У процесі пояснення відповіді вихованці обиратимуть потрібні вислови, пригадуватимуть назви частин тіла тварин та птахів.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 rotWithShape="1">
          <a:blip r:embed="rId3">
            <a:alphaModFix/>
          </a:blip>
          <a:srcRect b="14625" l="15350" r="14621" t="15194"/>
          <a:stretch/>
        </p:blipFill>
        <p:spPr>
          <a:xfrm>
            <a:off x="1094950" y="636775"/>
            <a:ext cx="4925500" cy="41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9350" y="392326"/>
            <a:ext cx="5282596" cy="457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08975" y="-77800"/>
            <a:ext cx="3971476" cy="457585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/>
          <p:nvPr/>
        </p:nvSpPr>
        <p:spPr>
          <a:xfrm>
            <a:off x="2322500" y="524425"/>
            <a:ext cx="4057800" cy="45183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 rotWithShape="1">
          <a:blip r:embed="rId3">
            <a:alphaModFix/>
          </a:blip>
          <a:srcRect b="14625" l="15350" r="14621" t="15194"/>
          <a:stretch/>
        </p:blipFill>
        <p:spPr>
          <a:xfrm>
            <a:off x="328725" y="257300"/>
            <a:ext cx="3230050" cy="274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3975" y="129675"/>
            <a:ext cx="2721001" cy="313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2225" y="1720500"/>
            <a:ext cx="3709373" cy="321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9325" y="256450"/>
            <a:ext cx="2204350" cy="496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9703" y="899598"/>
            <a:ext cx="3931901" cy="299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8482" y="713675"/>
            <a:ext cx="2645918" cy="3104326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/>
          <p:nvPr/>
        </p:nvSpPr>
        <p:spPr>
          <a:xfrm>
            <a:off x="2815200" y="293300"/>
            <a:ext cx="3864300" cy="35247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576" y="181800"/>
            <a:ext cx="2559201" cy="300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2350" y="1949903"/>
            <a:ext cx="4058449" cy="30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9850" y="152400"/>
            <a:ext cx="2251749" cy="4942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6637" y="786375"/>
            <a:ext cx="3365875" cy="435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7075" y="115250"/>
            <a:ext cx="2507926" cy="362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9"/>
          <p:cNvPicPr preferRelativeResize="0"/>
          <p:nvPr/>
        </p:nvPicPr>
        <p:blipFill rotWithShape="1">
          <a:blip r:embed="rId5">
            <a:alphaModFix/>
          </a:blip>
          <a:srcRect b="24568" l="9433" r="6863" t="20616"/>
          <a:stretch/>
        </p:blipFill>
        <p:spPr>
          <a:xfrm>
            <a:off x="2660625" y="1726025"/>
            <a:ext cx="4537724" cy="197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9"/>
          <p:cNvSpPr/>
          <p:nvPr/>
        </p:nvSpPr>
        <p:spPr>
          <a:xfrm>
            <a:off x="1907550" y="576300"/>
            <a:ext cx="3276300" cy="30429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 rotWithShape="1">
          <a:blip r:embed="rId3">
            <a:alphaModFix/>
          </a:blip>
          <a:srcRect b="26781" l="0" r="0" t="21627"/>
          <a:stretch/>
        </p:blipFill>
        <p:spPr>
          <a:xfrm>
            <a:off x="1976750" y="2571750"/>
            <a:ext cx="6753524" cy="232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751" y="203325"/>
            <a:ext cx="2772050" cy="358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5923" y="152400"/>
            <a:ext cx="2362150" cy="34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2500" y="671075"/>
            <a:ext cx="4280682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1850" y="438298"/>
            <a:ext cx="3527299" cy="4047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9350" y="506825"/>
            <a:ext cx="4077200" cy="241064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1"/>
          <p:cNvSpPr/>
          <p:nvPr/>
        </p:nvSpPr>
        <p:spPr>
          <a:xfrm>
            <a:off x="2002650" y="161375"/>
            <a:ext cx="4365300" cy="34491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