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bed27e2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bed27e2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bed27e2a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0bed27e2a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0bed27e2a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0bed27e2a6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0bed27e2a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0bed27e2a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0bed27e2a6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0bed27e2a6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0bed27e2a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0bed27e2a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bed27e2a6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0bed27e2a6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bed27e2a6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bed27e2a6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bed27e2a6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0bed27e2a6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bed27e2a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0bed27e2a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bed27e2a6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0bed27e2a6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0bed27e2a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0bed27e2a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bed27e2a6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0bed27e2a6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0bed27e2a6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0bed27e2a6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bed27e2a6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bed27e2a6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0bed27e2a6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0bed27e2a6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0bed27e2a6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0bed27e2a6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0bed27e2a6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0bed27e2a6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bed27e2a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0bed27e2a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0bed27e2a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0bed27e2a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bed27e2a6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0bed27e2a6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0bed27e2a6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0bed27e2a6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0bed27e2a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0bed27e2a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bed27e2a6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0bed27e2a6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0bed27e2a6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0bed27e2a6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0bed27e2a6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0bed27e2a6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bed27e2a6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bed27e2a6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0bed27e2a6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0bed27e2a6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0bed27e2a6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0bed27e2a6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0bed27e2a6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0bed27e2a6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0bed27e2a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0bed27e2a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0bed27e2a6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0bed27e2a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0bed27e2a6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0bed27e2a6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0bed27e2a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0bed27e2a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0bed27e2a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0bed27e2a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0bed27e2a6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0bed27e2a6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0bed27e2a6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0bed27e2a6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0bed27e2a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0bed27e2a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bed27e2a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0bed27e2a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0bed27e2a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0bed27e2a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bed27e2a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0bed27e2a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0bed27e2a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0bed27e2a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hyperlink" Target="https://uk.wikipedia.org/wiki/%D0%97%D0%B0%D0%B3%D0%B0%D0%B4%D0%BA%D0%B0" TargetMode="External"/><Relationship Id="rId5"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6667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ru" sz="3600"/>
              <a:t>Ребуси 2. </a:t>
            </a:r>
            <a:endParaRPr sz="3600"/>
          </a:p>
          <a:p>
            <a:pPr indent="0" lvl="0" marL="0" rtl="0" algn="ctr">
              <a:spcBef>
                <a:spcPts val="0"/>
              </a:spcBef>
              <a:spcAft>
                <a:spcPts val="0"/>
              </a:spcAft>
              <a:buNone/>
            </a:pPr>
            <a:r>
              <a:rPr lang="ru" sz="3600"/>
              <a:t>Практична частина. </a:t>
            </a:r>
            <a:endParaRPr sz="3600"/>
          </a:p>
          <a:p>
            <a:pPr indent="0" lvl="0" marL="0" rtl="0" algn="ctr">
              <a:spcBef>
                <a:spcPts val="0"/>
              </a:spcBef>
              <a:spcAft>
                <a:spcPts val="0"/>
              </a:spcAft>
              <a:buNone/>
            </a:pPr>
            <a:r>
              <a:rPr lang="ru" sz="3600"/>
              <a:t>Етимологія слів.</a:t>
            </a:r>
            <a:endParaRPr sz="3600"/>
          </a:p>
        </p:txBody>
      </p:sp>
      <p:sp>
        <p:nvSpPr>
          <p:cNvPr id="55" name="Google Shape;55;p13"/>
          <p:cNvSpPr txBox="1"/>
          <p:nvPr>
            <p:ph idx="1" type="subTitle"/>
          </p:nvPr>
        </p:nvSpPr>
        <p:spPr>
          <a:xfrm>
            <a:off x="354925" y="35689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ru" sz="3000">
                <a:solidFill>
                  <a:schemeClr val="dk1"/>
                </a:solidFill>
              </a:rPr>
              <a:t>КРЗ для розвитку мовлення</a:t>
            </a:r>
            <a:endParaRPr sz="3000">
              <a:solidFill>
                <a:schemeClr val="dk1"/>
              </a:solidFill>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ВІ          А</a:t>
            </a:r>
            <a:endParaRPr sz="14500">
              <a:solidFill>
                <a:schemeClr val="dk1"/>
              </a:solidFill>
            </a:endParaRPr>
          </a:p>
        </p:txBody>
      </p:sp>
      <p:pic>
        <p:nvPicPr>
          <p:cNvPr id="113" name="Google Shape;113;p22"/>
          <p:cNvPicPr preferRelativeResize="0"/>
          <p:nvPr/>
        </p:nvPicPr>
        <p:blipFill>
          <a:blip r:embed="rId3">
            <a:alphaModFix/>
          </a:blip>
          <a:stretch>
            <a:fillRect/>
          </a:stretch>
        </p:blipFill>
        <p:spPr>
          <a:xfrm>
            <a:off x="2352692" y="944999"/>
            <a:ext cx="4631432" cy="3089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3"/>
          <p:cNvSpPr txBox="1"/>
          <p:nvPr>
            <p:ph idx="1" type="body"/>
          </p:nvPr>
        </p:nvSpPr>
        <p:spPr>
          <a:xfrm>
            <a:off x="783775" y="1152475"/>
            <a:ext cx="3483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ru">
                <a:solidFill>
                  <a:schemeClr val="dk1"/>
                </a:solidFill>
              </a:rPr>
              <a:t>Віхола - ця назва сильного холодного сніжного вітру споріднена зі словом віяти.</a:t>
            </a:r>
            <a:endParaRPr>
              <a:solidFill>
                <a:schemeClr val="dk1"/>
              </a:solidFill>
            </a:endParaRPr>
          </a:p>
        </p:txBody>
      </p:sp>
      <p:pic>
        <p:nvPicPr>
          <p:cNvPr id="119" name="Google Shape;119;p23"/>
          <p:cNvPicPr preferRelativeResize="0"/>
          <p:nvPr/>
        </p:nvPicPr>
        <p:blipFill>
          <a:blip r:embed="rId3">
            <a:alphaModFix/>
          </a:blip>
          <a:stretch>
            <a:fillRect/>
          </a:stretch>
        </p:blipFill>
        <p:spPr>
          <a:xfrm>
            <a:off x="4525575" y="1020413"/>
            <a:ext cx="3810000" cy="3171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ЛІ</a:t>
            </a:r>
            <a:endParaRPr sz="14500">
              <a:solidFill>
                <a:schemeClr val="dk1"/>
              </a:solidFill>
            </a:endParaRPr>
          </a:p>
        </p:txBody>
      </p:sp>
      <p:pic>
        <p:nvPicPr>
          <p:cNvPr id="125" name="Google Shape;125;p24"/>
          <p:cNvPicPr preferRelativeResize="0"/>
          <p:nvPr/>
        </p:nvPicPr>
        <p:blipFill>
          <a:blip r:embed="rId3">
            <a:alphaModFix/>
          </a:blip>
          <a:stretch>
            <a:fillRect/>
          </a:stretch>
        </p:blipFill>
        <p:spPr>
          <a:xfrm>
            <a:off x="2138513" y="1252350"/>
            <a:ext cx="2619375" cy="2362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5"/>
          <p:cNvSpPr txBox="1"/>
          <p:nvPr>
            <p:ph idx="1" type="body"/>
          </p:nvPr>
        </p:nvSpPr>
        <p:spPr>
          <a:xfrm>
            <a:off x="688675" y="1152475"/>
            <a:ext cx="32070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Граблі - називання здійснено за дією, яку виконує це знаряддя праці: гребти.</a:t>
            </a:r>
            <a:endParaRPr>
              <a:solidFill>
                <a:schemeClr val="dk1"/>
              </a:solidFill>
            </a:endParaRPr>
          </a:p>
          <a:p>
            <a:pPr indent="0" lvl="0" marL="0" rtl="0" algn="l">
              <a:spcBef>
                <a:spcPts val="0"/>
              </a:spcBef>
              <a:spcAft>
                <a:spcPts val="1200"/>
              </a:spcAft>
              <a:buNone/>
            </a:pPr>
            <a:r>
              <a:t/>
            </a:r>
            <a:endParaRPr/>
          </a:p>
        </p:txBody>
      </p:sp>
      <p:pic>
        <p:nvPicPr>
          <p:cNvPr id="131" name="Google Shape;131;p25"/>
          <p:cNvPicPr preferRelativeResize="0"/>
          <p:nvPr/>
        </p:nvPicPr>
        <p:blipFill>
          <a:blip r:embed="rId3">
            <a:alphaModFix/>
          </a:blip>
          <a:stretch>
            <a:fillRect/>
          </a:stretch>
        </p:blipFill>
        <p:spPr>
          <a:xfrm>
            <a:off x="4353975" y="589025"/>
            <a:ext cx="3965450" cy="3965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С</a:t>
            </a:r>
            <a:endParaRPr sz="14500">
              <a:solidFill>
                <a:schemeClr val="dk1"/>
              </a:solidFill>
            </a:endParaRPr>
          </a:p>
        </p:txBody>
      </p:sp>
      <p:pic>
        <p:nvPicPr>
          <p:cNvPr id="137" name="Google Shape;137;p26"/>
          <p:cNvPicPr preferRelativeResize="0"/>
          <p:nvPr/>
        </p:nvPicPr>
        <p:blipFill>
          <a:blip r:embed="rId3">
            <a:alphaModFix/>
          </a:blip>
          <a:stretch>
            <a:fillRect/>
          </a:stretch>
        </p:blipFill>
        <p:spPr>
          <a:xfrm>
            <a:off x="2841525" y="1247550"/>
            <a:ext cx="2133650" cy="2133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txBox="1"/>
          <p:nvPr>
            <p:ph idx="1" type="body"/>
          </p:nvPr>
        </p:nvSpPr>
        <p:spPr>
          <a:xfrm>
            <a:off x="645450" y="1152475"/>
            <a:ext cx="31812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ru">
                <a:solidFill>
                  <a:schemeClr val="dk1"/>
                </a:solidFill>
              </a:rPr>
              <a:t>Колос - має довгі чи короткі вусики, які однаково колються. Отож колос - «той, що коле».</a:t>
            </a:r>
            <a:endParaRPr>
              <a:solidFill>
                <a:schemeClr val="dk1"/>
              </a:solidFill>
            </a:endParaRPr>
          </a:p>
        </p:txBody>
      </p:sp>
      <p:pic>
        <p:nvPicPr>
          <p:cNvPr id="143" name="Google Shape;143;p27"/>
          <p:cNvPicPr preferRelativeResize="0"/>
          <p:nvPr/>
        </p:nvPicPr>
        <p:blipFill>
          <a:blip r:embed="rId3">
            <a:alphaModFix/>
          </a:blip>
          <a:stretch>
            <a:fillRect/>
          </a:stretch>
        </p:blipFill>
        <p:spPr>
          <a:xfrm>
            <a:off x="4276175" y="554450"/>
            <a:ext cx="4034600" cy="403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3800">
                <a:solidFill>
                  <a:schemeClr val="dk1"/>
                </a:solidFill>
              </a:rPr>
              <a:t>КОНЮ</a:t>
            </a:r>
            <a:endParaRPr sz="13800">
              <a:solidFill>
                <a:schemeClr val="dk1"/>
              </a:solidFill>
            </a:endParaRPr>
          </a:p>
        </p:txBody>
      </p:sp>
      <p:pic>
        <p:nvPicPr>
          <p:cNvPr id="149" name="Google Shape;149;p28"/>
          <p:cNvPicPr preferRelativeResize="0"/>
          <p:nvPr/>
        </p:nvPicPr>
        <p:blipFill rotWithShape="1">
          <a:blip r:embed="rId3">
            <a:alphaModFix/>
          </a:blip>
          <a:srcRect b="0" l="18036" r="19553" t="0"/>
          <a:stretch/>
        </p:blipFill>
        <p:spPr>
          <a:xfrm>
            <a:off x="5910000" y="632250"/>
            <a:ext cx="2420925" cy="387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9"/>
          <p:cNvSpPr txBox="1"/>
          <p:nvPr>
            <p:ph idx="1" type="body"/>
          </p:nvPr>
        </p:nvSpPr>
        <p:spPr>
          <a:xfrm>
            <a:off x="662725" y="1169750"/>
            <a:ext cx="24810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Конюшина - цю траву, поширену на пасовиськах, завжди полюбляли коні. Саме їм рослина і завдячує своєю назвою: конюшина - «трава коней».</a:t>
            </a:r>
            <a:endParaRPr>
              <a:solidFill>
                <a:schemeClr val="dk1"/>
              </a:solidFill>
            </a:endParaRPr>
          </a:p>
          <a:p>
            <a:pPr indent="0" lvl="0" marL="0" rtl="0" algn="l">
              <a:spcBef>
                <a:spcPts val="0"/>
              </a:spcBef>
              <a:spcAft>
                <a:spcPts val="1200"/>
              </a:spcAft>
              <a:buNone/>
            </a:pPr>
            <a:r>
              <a:t/>
            </a:r>
            <a:endParaRPr/>
          </a:p>
        </p:txBody>
      </p:sp>
      <p:pic>
        <p:nvPicPr>
          <p:cNvPr id="155" name="Google Shape;155;p29"/>
          <p:cNvPicPr preferRelativeResize="0"/>
          <p:nvPr/>
        </p:nvPicPr>
        <p:blipFill>
          <a:blip r:embed="rId3">
            <a:alphaModFix/>
          </a:blip>
          <a:stretch>
            <a:fillRect/>
          </a:stretch>
        </p:blipFill>
        <p:spPr>
          <a:xfrm>
            <a:off x="3532750" y="894500"/>
            <a:ext cx="4787450" cy="3186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1200"/>
              </a:spcAft>
              <a:buNone/>
            </a:pPr>
            <a:r>
              <a:rPr lang="ru" sz="9600">
                <a:solidFill>
                  <a:schemeClr val="dk1"/>
                </a:solidFill>
              </a:rPr>
              <a:t>          ОНОША</a:t>
            </a:r>
            <a:endParaRPr sz="9600">
              <a:solidFill>
                <a:schemeClr val="dk1"/>
              </a:solidFill>
            </a:endParaRPr>
          </a:p>
        </p:txBody>
      </p:sp>
      <p:pic>
        <p:nvPicPr>
          <p:cNvPr id="161" name="Google Shape;161;p30"/>
          <p:cNvPicPr preferRelativeResize="0"/>
          <p:nvPr/>
        </p:nvPicPr>
        <p:blipFill>
          <a:blip r:embed="rId3">
            <a:alphaModFix/>
          </a:blip>
          <a:stretch>
            <a:fillRect/>
          </a:stretch>
        </p:blipFill>
        <p:spPr>
          <a:xfrm>
            <a:off x="360223" y="782500"/>
            <a:ext cx="3372325" cy="2969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1"/>
          <p:cNvSpPr txBox="1"/>
          <p:nvPr>
            <p:ph idx="1" type="body"/>
          </p:nvPr>
        </p:nvSpPr>
        <p:spPr>
          <a:xfrm>
            <a:off x="645450" y="1152475"/>
            <a:ext cx="36738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Листоноша - звісно, листоноша носить не лише листи, але такою вже примхливою буває мова: з усього поштового різноманіття, яке ця людина приносить нам додому, у назві відобразила лише листи.</a:t>
            </a:r>
            <a:endParaRPr>
              <a:solidFill>
                <a:schemeClr val="dk1"/>
              </a:solidFill>
            </a:endParaRPr>
          </a:p>
          <a:p>
            <a:pPr indent="0" lvl="0" marL="0" rtl="0" algn="l">
              <a:spcBef>
                <a:spcPts val="0"/>
              </a:spcBef>
              <a:spcAft>
                <a:spcPts val="1200"/>
              </a:spcAft>
              <a:buNone/>
            </a:pPr>
            <a:r>
              <a:t/>
            </a:r>
            <a:endParaRPr/>
          </a:p>
        </p:txBody>
      </p:sp>
      <p:pic>
        <p:nvPicPr>
          <p:cNvPr id="167" name="Google Shape;167;p31"/>
          <p:cNvPicPr preferRelativeResize="0"/>
          <p:nvPr/>
        </p:nvPicPr>
        <p:blipFill>
          <a:blip r:embed="rId3">
            <a:alphaModFix/>
          </a:blip>
          <a:stretch>
            <a:fillRect/>
          </a:stretch>
        </p:blipFill>
        <p:spPr>
          <a:xfrm>
            <a:off x="4790725" y="429350"/>
            <a:ext cx="3522925" cy="4032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930725" y="1337025"/>
            <a:ext cx="7901700" cy="2792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1800">
                <a:solidFill>
                  <a:schemeClr val="dk1"/>
                </a:solidFill>
              </a:rPr>
              <a:t>Сьогодні на уроці ми:</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ru" sz="1800">
                <a:solidFill>
                  <a:schemeClr val="dk1"/>
                </a:solidFill>
              </a:rPr>
              <a:t>відкриємо таємниці походження деяких українських слів;</a:t>
            </a:r>
            <a:endParaRPr sz="1800">
              <a:solidFill>
                <a:schemeClr val="dk1"/>
              </a:solidFill>
            </a:endParaRPr>
          </a:p>
          <a:p>
            <a:pPr indent="-342900" lvl="0" marL="457200" rtl="0" algn="l">
              <a:spcBef>
                <a:spcPts val="0"/>
              </a:spcBef>
              <a:spcAft>
                <a:spcPts val="0"/>
              </a:spcAft>
              <a:buClr>
                <a:schemeClr val="dk1"/>
              </a:buClr>
              <a:buSzPts val="1800"/>
              <a:buChar char="-"/>
            </a:pPr>
            <a:r>
              <a:rPr lang="ru" sz="1800">
                <a:solidFill>
                  <a:schemeClr val="dk1"/>
                </a:solidFill>
              </a:rPr>
              <a:t>поповнимо словниковий запас;</a:t>
            </a:r>
            <a:endParaRPr sz="1800">
              <a:solidFill>
                <a:schemeClr val="dk1"/>
              </a:solidFill>
            </a:endParaRPr>
          </a:p>
          <a:p>
            <a:pPr indent="-342900" lvl="0" marL="457200" rtl="0" algn="l">
              <a:spcBef>
                <a:spcPts val="0"/>
              </a:spcBef>
              <a:spcAft>
                <a:spcPts val="0"/>
              </a:spcAft>
              <a:buClr>
                <a:schemeClr val="dk1"/>
              </a:buClr>
              <a:buSzPts val="1800"/>
              <a:buChar char="-"/>
            </a:pPr>
            <a:r>
              <a:rPr lang="ru" sz="1800">
                <a:solidFill>
                  <a:schemeClr val="dk1"/>
                </a:solidFill>
              </a:rPr>
              <a:t>розвинемо логічне мислення та лінгвістичний інтелект;</a:t>
            </a:r>
            <a:endParaRPr sz="1800">
              <a:solidFill>
                <a:schemeClr val="dk1"/>
              </a:solidFill>
            </a:endParaRPr>
          </a:p>
          <a:p>
            <a:pPr indent="-342900" lvl="0" marL="457200" rtl="0" algn="l">
              <a:spcBef>
                <a:spcPts val="0"/>
              </a:spcBef>
              <a:spcAft>
                <a:spcPts val="0"/>
              </a:spcAft>
              <a:buClr>
                <a:schemeClr val="dk1"/>
              </a:buClr>
              <a:buSzPts val="1800"/>
              <a:buChar char="-"/>
            </a:pPr>
            <a:r>
              <a:rPr lang="ru" sz="1800">
                <a:solidFill>
                  <a:schemeClr val="dk1"/>
                </a:solidFill>
              </a:rPr>
              <a:t>розшифруємо ребуси, що складаються з літер і малюнків;</a:t>
            </a:r>
            <a:endParaRPr sz="1800">
              <a:solidFill>
                <a:schemeClr val="dk1"/>
              </a:solidFill>
            </a:endParaRPr>
          </a:p>
          <a:p>
            <a:pPr indent="-342900" lvl="0" marL="457200" rtl="0" algn="l">
              <a:spcBef>
                <a:spcPts val="0"/>
              </a:spcBef>
              <a:spcAft>
                <a:spcPts val="0"/>
              </a:spcAft>
              <a:buClr>
                <a:schemeClr val="dk1"/>
              </a:buClr>
              <a:buSzPts val="1800"/>
              <a:buChar char="-"/>
            </a:pPr>
            <a:r>
              <a:rPr lang="ru" sz="1800">
                <a:solidFill>
                  <a:schemeClr val="dk1"/>
                </a:solidFill>
              </a:rPr>
              <a:t>потренуємо увагу тощо.</a:t>
            </a:r>
            <a:endParaRPr sz="1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1200"/>
              </a:spcAft>
              <a:buNone/>
            </a:pPr>
            <a:r>
              <a:rPr lang="ru" sz="12200">
                <a:solidFill>
                  <a:schemeClr val="dk1"/>
                </a:solidFill>
              </a:rPr>
              <a:t>       </a:t>
            </a:r>
            <a:r>
              <a:rPr lang="ru" sz="14000">
                <a:solidFill>
                  <a:schemeClr val="dk1"/>
                </a:solidFill>
              </a:rPr>
              <a:t>ИЧКА</a:t>
            </a:r>
            <a:endParaRPr sz="14000">
              <a:solidFill>
                <a:schemeClr val="dk1"/>
              </a:solidFill>
            </a:endParaRPr>
          </a:p>
        </p:txBody>
      </p:sp>
      <p:pic>
        <p:nvPicPr>
          <p:cNvPr id="173" name="Google Shape;173;p32"/>
          <p:cNvPicPr preferRelativeResize="0"/>
          <p:nvPr/>
        </p:nvPicPr>
        <p:blipFill>
          <a:blip r:embed="rId3">
            <a:alphaModFix/>
          </a:blip>
          <a:stretch>
            <a:fillRect/>
          </a:stretch>
        </p:blipFill>
        <p:spPr>
          <a:xfrm>
            <a:off x="764038" y="1440875"/>
            <a:ext cx="2619375" cy="1743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3"/>
          <p:cNvSpPr txBox="1"/>
          <p:nvPr>
            <p:ph idx="1" type="body"/>
          </p:nvPr>
        </p:nvSpPr>
        <p:spPr>
          <a:xfrm>
            <a:off x="688675" y="1152475"/>
            <a:ext cx="33453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ru">
                <a:solidFill>
                  <a:schemeClr val="dk1"/>
                </a:solidFill>
              </a:rPr>
              <a:t>Лисичка (гриб) - ці гриби за кольором і формою капелюшків нагадують лисячі мордочки.</a:t>
            </a:r>
            <a:endParaRPr>
              <a:solidFill>
                <a:schemeClr val="dk1"/>
              </a:solidFill>
            </a:endParaRPr>
          </a:p>
        </p:txBody>
      </p:sp>
      <p:pic>
        <p:nvPicPr>
          <p:cNvPr id="179" name="Google Shape;179;p33"/>
          <p:cNvPicPr preferRelativeResize="0"/>
          <p:nvPr/>
        </p:nvPicPr>
        <p:blipFill>
          <a:blip r:embed="rId3">
            <a:alphaModFix/>
          </a:blip>
          <a:stretch>
            <a:fillRect/>
          </a:stretch>
        </p:blipFill>
        <p:spPr>
          <a:xfrm>
            <a:off x="4336675" y="569550"/>
            <a:ext cx="3853524" cy="3839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ЛО</a:t>
            </a:r>
            <a:endParaRPr sz="14500">
              <a:solidFill>
                <a:schemeClr val="dk1"/>
              </a:solidFill>
            </a:endParaRPr>
          </a:p>
        </p:txBody>
      </p:sp>
      <p:pic>
        <p:nvPicPr>
          <p:cNvPr id="185" name="Google Shape;185;p34"/>
          <p:cNvPicPr preferRelativeResize="0"/>
          <p:nvPr/>
        </p:nvPicPr>
        <p:blipFill>
          <a:blip r:embed="rId3">
            <a:alphaModFix/>
          </a:blip>
          <a:stretch>
            <a:fillRect/>
          </a:stretch>
        </p:blipFill>
        <p:spPr>
          <a:xfrm>
            <a:off x="3627100" y="962025"/>
            <a:ext cx="4171950" cy="3219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5"/>
          <p:cNvSpPr txBox="1"/>
          <p:nvPr>
            <p:ph idx="1" type="body"/>
          </p:nvPr>
        </p:nvSpPr>
        <p:spPr>
          <a:xfrm>
            <a:off x="870225" y="1152475"/>
            <a:ext cx="34200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ru">
                <a:solidFill>
                  <a:schemeClr val="dk1"/>
                </a:solidFill>
              </a:rPr>
              <a:t>Лопух - утворилося на основі давнього слова, що не збереглося до наших днів, лоп -  «широкий лист». Від цього ж слова, до речі, походить іменник лопата, адже лопата нагадує широкий лист.</a:t>
            </a:r>
            <a:endParaRPr>
              <a:solidFill>
                <a:schemeClr val="dk1"/>
              </a:solidFill>
            </a:endParaRPr>
          </a:p>
          <a:p>
            <a:pPr indent="0" lvl="0" marL="0" rtl="0" algn="l">
              <a:spcBef>
                <a:spcPts val="0"/>
              </a:spcBef>
              <a:spcAft>
                <a:spcPts val="1200"/>
              </a:spcAft>
              <a:buNone/>
            </a:pPr>
            <a:r>
              <a:t/>
            </a:r>
            <a:endParaRPr/>
          </a:p>
        </p:txBody>
      </p:sp>
      <p:pic>
        <p:nvPicPr>
          <p:cNvPr id="191" name="Google Shape;191;p35"/>
          <p:cNvPicPr preferRelativeResize="0"/>
          <p:nvPr/>
        </p:nvPicPr>
        <p:blipFill>
          <a:blip r:embed="rId3">
            <a:alphaModFix/>
          </a:blip>
          <a:stretch>
            <a:fillRect/>
          </a:stretch>
        </p:blipFill>
        <p:spPr>
          <a:xfrm>
            <a:off x="4364800" y="701813"/>
            <a:ext cx="4089400" cy="3739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ru" sz="14500">
                <a:solidFill>
                  <a:schemeClr val="dk1"/>
                </a:solidFill>
              </a:rPr>
              <a:t> МАС</a:t>
            </a:r>
            <a:endParaRPr sz="14500">
              <a:solidFill>
                <a:schemeClr val="dk1"/>
              </a:solidFill>
            </a:endParaRPr>
          </a:p>
        </p:txBody>
      </p:sp>
      <p:pic>
        <p:nvPicPr>
          <p:cNvPr id="197" name="Google Shape;197;p36"/>
          <p:cNvPicPr preferRelativeResize="0"/>
          <p:nvPr/>
        </p:nvPicPr>
        <p:blipFill>
          <a:blip r:embed="rId3">
            <a:alphaModFix/>
          </a:blip>
          <a:stretch>
            <a:fillRect/>
          </a:stretch>
        </p:blipFill>
        <p:spPr>
          <a:xfrm>
            <a:off x="5099313" y="1568050"/>
            <a:ext cx="2847975" cy="1609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7"/>
          <p:cNvSpPr txBox="1"/>
          <p:nvPr>
            <p:ph idx="1" type="body"/>
          </p:nvPr>
        </p:nvSpPr>
        <p:spPr>
          <a:xfrm>
            <a:off x="559025" y="559025"/>
            <a:ext cx="7896000" cy="40098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ru">
                <a:solidFill>
                  <a:schemeClr val="dk1"/>
                </a:solidFill>
              </a:rPr>
              <a:t>Маслюк (гриб) - капелюшки цього гриба вкриті крапельками - блискучими та слизькими, наче масляними.</a:t>
            </a:r>
            <a:endParaRPr>
              <a:solidFill>
                <a:schemeClr val="dk1"/>
              </a:solidFill>
            </a:endParaRPr>
          </a:p>
        </p:txBody>
      </p:sp>
      <p:pic>
        <p:nvPicPr>
          <p:cNvPr id="203" name="Google Shape;203;p37"/>
          <p:cNvPicPr preferRelativeResize="0"/>
          <p:nvPr/>
        </p:nvPicPr>
        <p:blipFill>
          <a:blip r:embed="rId3">
            <a:alphaModFix/>
          </a:blip>
          <a:stretch>
            <a:fillRect/>
          </a:stretch>
        </p:blipFill>
        <p:spPr>
          <a:xfrm>
            <a:off x="2832963" y="1616075"/>
            <a:ext cx="5362575" cy="2952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УЗА</a:t>
            </a:r>
            <a:endParaRPr sz="14500">
              <a:solidFill>
                <a:schemeClr val="dk1"/>
              </a:solidFill>
            </a:endParaRPr>
          </a:p>
        </p:txBody>
      </p:sp>
      <p:pic>
        <p:nvPicPr>
          <p:cNvPr id="209" name="Google Shape;209;p38"/>
          <p:cNvPicPr preferRelativeResize="0"/>
          <p:nvPr/>
        </p:nvPicPr>
        <p:blipFill>
          <a:blip r:embed="rId3">
            <a:alphaModFix/>
          </a:blip>
          <a:stretch>
            <a:fillRect/>
          </a:stretch>
        </p:blipFill>
        <p:spPr>
          <a:xfrm>
            <a:off x="1452775" y="1393125"/>
            <a:ext cx="2400300" cy="190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9"/>
          <p:cNvSpPr txBox="1"/>
          <p:nvPr>
            <p:ph idx="1" type="body"/>
          </p:nvPr>
        </p:nvSpPr>
        <p:spPr>
          <a:xfrm>
            <a:off x="645450" y="506425"/>
            <a:ext cx="2548500" cy="4062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018"/>
              <a:buFont typeface="Arial"/>
              <a:buNone/>
            </a:pPr>
            <a:r>
              <a:rPr lang="ru">
                <a:solidFill>
                  <a:schemeClr val="dk1"/>
                </a:solidFill>
              </a:rPr>
              <a:t>Медуза - ця морська істота свою назву отримала від зловісної героїні грецьких міфів Медузи Горгони - жінки зі зміями на голові замість волосся. За легендою, від її погляду люди кам'яніли. Назва була перенесена за подібністю вигляду медузи до голови Горгони.</a:t>
            </a:r>
            <a:endParaRPr>
              <a:solidFill>
                <a:schemeClr val="dk1"/>
              </a:solidFill>
            </a:endParaRPr>
          </a:p>
          <a:p>
            <a:pPr indent="0" lvl="0" marL="0" rtl="0" algn="l">
              <a:lnSpc>
                <a:spcPct val="90000"/>
              </a:lnSpc>
              <a:spcBef>
                <a:spcPts val="0"/>
              </a:spcBef>
              <a:spcAft>
                <a:spcPts val="0"/>
              </a:spcAft>
              <a:buSzPts val="1018"/>
              <a:buNone/>
            </a:pPr>
            <a:r>
              <a:t/>
            </a:r>
            <a:endParaRPr>
              <a:solidFill>
                <a:schemeClr val="dk1"/>
              </a:solidFill>
            </a:endParaRPr>
          </a:p>
        </p:txBody>
      </p:sp>
      <p:pic>
        <p:nvPicPr>
          <p:cNvPr id="215" name="Google Shape;215;p39"/>
          <p:cNvPicPr preferRelativeResize="0"/>
          <p:nvPr/>
        </p:nvPicPr>
        <p:blipFill>
          <a:blip r:embed="rId3">
            <a:alphaModFix/>
          </a:blip>
          <a:stretch>
            <a:fillRect/>
          </a:stretch>
        </p:blipFill>
        <p:spPr>
          <a:xfrm>
            <a:off x="3399874" y="580424"/>
            <a:ext cx="2609525" cy="3914300"/>
          </a:xfrm>
          <a:prstGeom prst="rect">
            <a:avLst/>
          </a:prstGeom>
          <a:noFill/>
          <a:ln>
            <a:noFill/>
          </a:ln>
        </p:spPr>
      </p:pic>
      <p:pic>
        <p:nvPicPr>
          <p:cNvPr id="216" name="Google Shape;216;p39"/>
          <p:cNvPicPr preferRelativeResize="0"/>
          <p:nvPr/>
        </p:nvPicPr>
        <p:blipFill>
          <a:blip r:embed="rId4">
            <a:alphaModFix/>
          </a:blip>
          <a:stretch>
            <a:fillRect/>
          </a:stretch>
        </p:blipFill>
        <p:spPr>
          <a:xfrm>
            <a:off x="6096975" y="800624"/>
            <a:ext cx="2361500" cy="3542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000">
                <a:solidFill>
                  <a:schemeClr val="dk1"/>
                </a:solidFill>
              </a:rPr>
              <a:t>МОЛО</a:t>
            </a:r>
            <a:endParaRPr sz="14000">
              <a:solidFill>
                <a:schemeClr val="dk1"/>
              </a:solidFill>
            </a:endParaRPr>
          </a:p>
        </p:txBody>
      </p:sp>
      <p:pic>
        <p:nvPicPr>
          <p:cNvPr id="222" name="Google Shape;222;p40"/>
          <p:cNvPicPr preferRelativeResize="0"/>
          <p:nvPr/>
        </p:nvPicPr>
        <p:blipFill>
          <a:blip r:embed="rId3">
            <a:alphaModFix/>
          </a:blip>
          <a:stretch>
            <a:fillRect/>
          </a:stretch>
        </p:blipFill>
        <p:spPr>
          <a:xfrm>
            <a:off x="5883325" y="1517275"/>
            <a:ext cx="2114550" cy="1866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1"/>
          <p:cNvSpPr txBox="1"/>
          <p:nvPr>
            <p:ph idx="1" type="body"/>
          </p:nvPr>
        </p:nvSpPr>
        <p:spPr>
          <a:xfrm>
            <a:off x="731900" y="1152475"/>
            <a:ext cx="28527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Молочай - якщо надломити стебло цієї рослини, то можна побачити білий сік, що нагадує молоко.</a:t>
            </a:r>
            <a:endParaRPr>
              <a:solidFill>
                <a:schemeClr val="dk1"/>
              </a:solidFill>
            </a:endParaRPr>
          </a:p>
          <a:p>
            <a:pPr indent="0" lvl="0" marL="0" rtl="0" algn="l">
              <a:spcBef>
                <a:spcPts val="0"/>
              </a:spcBef>
              <a:spcAft>
                <a:spcPts val="1200"/>
              </a:spcAft>
              <a:buNone/>
            </a:pPr>
            <a:r>
              <a:t/>
            </a:r>
            <a:endParaRPr/>
          </a:p>
        </p:txBody>
      </p:sp>
      <p:pic>
        <p:nvPicPr>
          <p:cNvPr id="228" name="Google Shape;228;p41"/>
          <p:cNvPicPr preferRelativeResize="0"/>
          <p:nvPr/>
        </p:nvPicPr>
        <p:blipFill>
          <a:blip r:embed="rId3">
            <a:alphaModFix/>
          </a:blip>
          <a:stretch>
            <a:fillRect/>
          </a:stretch>
        </p:blipFill>
        <p:spPr>
          <a:xfrm>
            <a:off x="4388550" y="632263"/>
            <a:ext cx="3878999" cy="3878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nvSpPr>
        <p:spPr>
          <a:xfrm>
            <a:off x="697325" y="628175"/>
            <a:ext cx="4849800" cy="39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800">
                <a:solidFill>
                  <a:schemeClr val="dk1"/>
                </a:solidFill>
              </a:rPr>
              <a:t>     Щодня ми використовуємо велику кількість слів, але рідко замислюємося над тим, чому вони були створені саме такими, якими ми їх знаємо сьогодні. Адже слова існували не завжди, кожне було колись створене і вжите вперше. Це могло статися сотні або й тисячі років тому. Чим керувалися наші предки, даючи імена предметам? Які процеси в житті слова змінювали його значення та «зовнішній вигляд» аж до сучасного? Є наука, яка відповідає на ці питання. Називається вона </a:t>
            </a:r>
            <a:r>
              <a:rPr b="1" lang="ru" sz="1800">
                <a:solidFill>
                  <a:schemeClr val="dk1"/>
                </a:solidFill>
              </a:rPr>
              <a:t>етимологією</a:t>
            </a:r>
            <a:r>
              <a:rPr lang="ru" sz="1800">
                <a:solidFill>
                  <a:schemeClr val="dk1"/>
                </a:solidFill>
              </a:rPr>
              <a:t>.</a:t>
            </a:r>
            <a:endParaRPr sz="1800">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66" name="Google Shape;66;p15"/>
          <p:cNvPicPr preferRelativeResize="0"/>
          <p:nvPr/>
        </p:nvPicPr>
        <p:blipFill>
          <a:blip r:embed="rId3">
            <a:alphaModFix/>
          </a:blip>
          <a:stretch>
            <a:fillRect/>
          </a:stretch>
        </p:blipFill>
        <p:spPr>
          <a:xfrm>
            <a:off x="5852752" y="524438"/>
            <a:ext cx="2878475" cy="4094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3000">
                <a:solidFill>
                  <a:schemeClr val="dk1"/>
                </a:solidFill>
              </a:rPr>
              <a:t>       КРАЙ</a:t>
            </a:r>
            <a:endParaRPr sz="13000">
              <a:solidFill>
                <a:schemeClr val="dk1"/>
              </a:solidFill>
            </a:endParaRPr>
          </a:p>
        </p:txBody>
      </p:sp>
      <p:pic>
        <p:nvPicPr>
          <p:cNvPr id="234" name="Google Shape;234;p42"/>
          <p:cNvPicPr preferRelativeResize="0"/>
          <p:nvPr/>
        </p:nvPicPr>
        <p:blipFill>
          <a:blip r:embed="rId3">
            <a:alphaModFix/>
          </a:blip>
          <a:stretch>
            <a:fillRect/>
          </a:stretch>
        </p:blipFill>
        <p:spPr>
          <a:xfrm>
            <a:off x="948025" y="979000"/>
            <a:ext cx="2533126" cy="25825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3"/>
          <p:cNvSpPr txBox="1"/>
          <p:nvPr>
            <p:ph idx="1" type="body"/>
          </p:nvPr>
        </p:nvSpPr>
        <p:spPr>
          <a:xfrm>
            <a:off x="662750" y="1152475"/>
            <a:ext cx="27921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Небокрай - так називають горизонт. Утворилася назва шляхом злиття двох слів: небо і край.</a:t>
            </a:r>
            <a:endParaRPr>
              <a:solidFill>
                <a:schemeClr val="dk1"/>
              </a:solidFill>
            </a:endParaRPr>
          </a:p>
          <a:p>
            <a:pPr indent="0" lvl="0" marL="0" rtl="0" algn="l">
              <a:spcBef>
                <a:spcPts val="0"/>
              </a:spcBef>
              <a:spcAft>
                <a:spcPts val="1200"/>
              </a:spcAft>
              <a:buNone/>
            </a:pPr>
            <a:r>
              <a:t/>
            </a:r>
            <a:endParaRPr/>
          </a:p>
        </p:txBody>
      </p:sp>
      <p:pic>
        <p:nvPicPr>
          <p:cNvPr id="240" name="Google Shape;240;p43"/>
          <p:cNvPicPr preferRelativeResize="0"/>
          <p:nvPr/>
        </p:nvPicPr>
        <p:blipFill>
          <a:blip r:embed="rId3">
            <a:alphaModFix/>
          </a:blip>
          <a:stretch>
            <a:fillRect/>
          </a:stretch>
        </p:blipFill>
        <p:spPr>
          <a:xfrm>
            <a:off x="3709525" y="800161"/>
            <a:ext cx="4724225" cy="3543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t> </a:t>
            </a:r>
            <a:r>
              <a:rPr lang="ru" sz="14500">
                <a:solidFill>
                  <a:schemeClr val="dk1"/>
                </a:solidFill>
              </a:rPr>
              <a:t>О      ОК</a:t>
            </a:r>
            <a:endParaRPr sz="14500">
              <a:solidFill>
                <a:schemeClr val="dk1"/>
              </a:solidFill>
            </a:endParaRPr>
          </a:p>
        </p:txBody>
      </p:sp>
      <p:pic>
        <p:nvPicPr>
          <p:cNvPr id="246" name="Google Shape;246;p44"/>
          <p:cNvPicPr preferRelativeResize="0"/>
          <p:nvPr/>
        </p:nvPicPr>
        <p:blipFill>
          <a:blip r:embed="rId3">
            <a:alphaModFix/>
          </a:blip>
          <a:stretch>
            <a:fillRect/>
          </a:stretch>
        </p:blipFill>
        <p:spPr>
          <a:xfrm>
            <a:off x="2374372" y="840897"/>
            <a:ext cx="3015150" cy="3015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ph idx="1" type="body"/>
          </p:nvPr>
        </p:nvSpPr>
        <p:spPr>
          <a:xfrm>
            <a:off x="766475" y="1152475"/>
            <a:ext cx="34554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Опеньок - походить від слова пень. Назва пояснюється тим, що ці гриби ростуть переважно на старих пеньках.</a:t>
            </a:r>
            <a:endParaRPr>
              <a:solidFill>
                <a:schemeClr val="dk1"/>
              </a:solidFill>
            </a:endParaRPr>
          </a:p>
          <a:p>
            <a:pPr indent="0" lvl="0" marL="0" rtl="0" algn="l">
              <a:spcBef>
                <a:spcPts val="0"/>
              </a:spcBef>
              <a:spcAft>
                <a:spcPts val="1200"/>
              </a:spcAft>
              <a:buNone/>
            </a:pPr>
            <a:r>
              <a:t/>
            </a:r>
            <a:endParaRPr/>
          </a:p>
        </p:txBody>
      </p:sp>
      <p:pic>
        <p:nvPicPr>
          <p:cNvPr id="252" name="Google Shape;252;p45"/>
          <p:cNvPicPr preferRelativeResize="0"/>
          <p:nvPr/>
        </p:nvPicPr>
        <p:blipFill>
          <a:blip r:embed="rId3">
            <a:alphaModFix/>
          </a:blip>
          <a:stretch>
            <a:fillRect/>
          </a:stretch>
        </p:blipFill>
        <p:spPr>
          <a:xfrm>
            <a:off x="4426450" y="658650"/>
            <a:ext cx="3910225" cy="3910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ПА     А</a:t>
            </a:r>
            <a:endParaRPr sz="14500">
              <a:solidFill>
                <a:schemeClr val="dk1"/>
              </a:solidFill>
            </a:endParaRPr>
          </a:p>
        </p:txBody>
      </p:sp>
      <p:pic>
        <p:nvPicPr>
          <p:cNvPr id="258" name="Google Shape;258;p46"/>
          <p:cNvPicPr preferRelativeResize="0"/>
          <p:nvPr/>
        </p:nvPicPr>
        <p:blipFill>
          <a:blip r:embed="rId3">
            <a:alphaModFix/>
          </a:blip>
          <a:stretch>
            <a:fillRect/>
          </a:stretch>
        </p:blipFill>
        <p:spPr>
          <a:xfrm>
            <a:off x="3645123" y="804875"/>
            <a:ext cx="2245199" cy="30851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7"/>
          <p:cNvSpPr txBox="1"/>
          <p:nvPr>
            <p:ph idx="1" type="body"/>
          </p:nvPr>
        </p:nvSpPr>
        <p:spPr>
          <a:xfrm>
            <a:off x="645450" y="429350"/>
            <a:ext cx="7857900" cy="4139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Пасіка (місце, де розташовані вулики) - було утворено від дієслова посікти і означало «місце, де вирубано (посічено) ліс», оскільки перш ніж розмістити вулики, треба було розчистити від дерев ділянку.</a:t>
            </a:r>
            <a:endParaRPr>
              <a:solidFill>
                <a:schemeClr val="dk1"/>
              </a:solidFill>
            </a:endParaRPr>
          </a:p>
          <a:p>
            <a:pPr indent="0" lvl="0" marL="0" rtl="0" algn="l">
              <a:spcBef>
                <a:spcPts val="0"/>
              </a:spcBef>
              <a:spcAft>
                <a:spcPts val="1200"/>
              </a:spcAft>
              <a:buNone/>
            </a:pPr>
            <a:r>
              <a:t/>
            </a:r>
            <a:endParaRPr/>
          </a:p>
        </p:txBody>
      </p:sp>
      <p:pic>
        <p:nvPicPr>
          <p:cNvPr id="264" name="Google Shape;264;p47"/>
          <p:cNvPicPr preferRelativeResize="0"/>
          <p:nvPr/>
        </p:nvPicPr>
        <p:blipFill>
          <a:blip r:embed="rId3">
            <a:alphaModFix/>
          </a:blip>
          <a:stretch>
            <a:fillRect/>
          </a:stretch>
        </p:blipFill>
        <p:spPr>
          <a:xfrm>
            <a:off x="2901675" y="1653775"/>
            <a:ext cx="5186249" cy="2914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ПИ</a:t>
            </a:r>
            <a:endParaRPr sz="14500">
              <a:solidFill>
                <a:schemeClr val="dk1"/>
              </a:solidFill>
            </a:endParaRPr>
          </a:p>
        </p:txBody>
      </p:sp>
      <p:pic>
        <p:nvPicPr>
          <p:cNvPr id="270" name="Google Shape;270;p48"/>
          <p:cNvPicPr preferRelativeResize="0"/>
          <p:nvPr/>
        </p:nvPicPr>
        <p:blipFill>
          <a:blip r:embed="rId3">
            <a:alphaModFix/>
          </a:blip>
          <a:stretch>
            <a:fillRect/>
          </a:stretch>
        </p:blipFill>
        <p:spPr>
          <a:xfrm>
            <a:off x="4298025" y="1233300"/>
            <a:ext cx="3225550" cy="2149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9"/>
          <p:cNvSpPr txBox="1"/>
          <p:nvPr>
            <p:ph idx="1" type="body"/>
          </p:nvPr>
        </p:nvSpPr>
        <p:spPr>
          <a:xfrm>
            <a:off x="584950" y="325600"/>
            <a:ext cx="8247300" cy="4243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Пиріг - утворилося з давнього пир - «бенкет» - за допомогою суфікса. А первинне значення було таке: «хліб для святкового застілля».</a:t>
            </a:r>
            <a:endParaRPr>
              <a:solidFill>
                <a:schemeClr val="dk1"/>
              </a:solidFill>
            </a:endParaRPr>
          </a:p>
          <a:p>
            <a:pPr indent="0" lvl="0" marL="0" rtl="0" algn="l">
              <a:spcBef>
                <a:spcPts val="0"/>
              </a:spcBef>
              <a:spcAft>
                <a:spcPts val="1200"/>
              </a:spcAft>
              <a:buNone/>
            </a:pPr>
            <a:r>
              <a:t/>
            </a:r>
            <a:endParaRPr/>
          </a:p>
        </p:txBody>
      </p:sp>
      <p:pic>
        <p:nvPicPr>
          <p:cNvPr id="276" name="Google Shape;276;p49"/>
          <p:cNvPicPr preferRelativeResize="0"/>
          <p:nvPr/>
        </p:nvPicPr>
        <p:blipFill>
          <a:blip r:embed="rId3">
            <a:alphaModFix/>
          </a:blip>
          <a:stretch>
            <a:fillRect/>
          </a:stretch>
        </p:blipFill>
        <p:spPr>
          <a:xfrm>
            <a:off x="3273399" y="1346149"/>
            <a:ext cx="4956725" cy="3178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ПО</a:t>
            </a:r>
            <a:endParaRPr sz="14500">
              <a:solidFill>
                <a:schemeClr val="dk1"/>
              </a:solidFill>
            </a:endParaRPr>
          </a:p>
        </p:txBody>
      </p:sp>
      <p:pic>
        <p:nvPicPr>
          <p:cNvPr id="282" name="Google Shape;282;p50"/>
          <p:cNvPicPr preferRelativeResize="0"/>
          <p:nvPr/>
        </p:nvPicPr>
        <p:blipFill>
          <a:blip r:embed="rId3">
            <a:alphaModFix/>
          </a:blip>
          <a:stretch>
            <a:fillRect/>
          </a:stretch>
        </p:blipFill>
        <p:spPr>
          <a:xfrm>
            <a:off x="4725175" y="939375"/>
            <a:ext cx="2399826" cy="30338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1"/>
          <p:cNvSpPr txBox="1"/>
          <p:nvPr>
            <p:ph idx="1" type="body"/>
          </p:nvPr>
        </p:nvSpPr>
        <p:spPr>
          <a:xfrm>
            <a:off x="818350" y="1152475"/>
            <a:ext cx="4209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Порічка - хоч люди давно «приручили» порічку і вирощують її у своїх садках, назва зберігає відомості про колишнє поширення дикої смородини по берегах річок.</a:t>
            </a:r>
            <a:endParaRPr>
              <a:solidFill>
                <a:schemeClr val="dk1"/>
              </a:solidFill>
            </a:endParaRPr>
          </a:p>
          <a:p>
            <a:pPr indent="0" lvl="0" marL="0" rtl="0" algn="l">
              <a:spcBef>
                <a:spcPts val="0"/>
              </a:spcBef>
              <a:spcAft>
                <a:spcPts val="1200"/>
              </a:spcAft>
              <a:buNone/>
            </a:pPr>
            <a:r>
              <a:t/>
            </a:r>
            <a:endParaRPr/>
          </a:p>
        </p:txBody>
      </p:sp>
      <p:pic>
        <p:nvPicPr>
          <p:cNvPr id="288" name="Google Shape;288;p51"/>
          <p:cNvPicPr preferRelativeResize="0"/>
          <p:nvPr/>
        </p:nvPicPr>
        <p:blipFill>
          <a:blip r:embed="rId3">
            <a:alphaModFix/>
          </a:blip>
          <a:stretch>
            <a:fillRect/>
          </a:stretch>
        </p:blipFill>
        <p:spPr>
          <a:xfrm>
            <a:off x="5590150" y="493488"/>
            <a:ext cx="2771025" cy="4156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idx="1" type="subTitle"/>
          </p:nvPr>
        </p:nvSpPr>
        <p:spPr>
          <a:xfrm>
            <a:off x="311700" y="827000"/>
            <a:ext cx="8520600" cy="4434600"/>
          </a:xfrm>
          <a:prstGeom prst="rect">
            <a:avLst/>
          </a:prstGeom>
        </p:spPr>
        <p:txBody>
          <a:bodyPr anchorCtr="0" anchor="t" bIns="91425" lIns="91425" spcFirstLastPara="1" rIns="91425" wrap="square" tIns="91425">
            <a:normAutofit fontScale="47500"/>
          </a:bodyPr>
          <a:lstStyle/>
          <a:p>
            <a:pPr indent="0" lvl="0" marL="0" rtl="0" algn="l">
              <a:lnSpc>
                <a:spcPct val="100000"/>
              </a:lnSpc>
              <a:spcBef>
                <a:spcPts val="1100"/>
              </a:spcBef>
              <a:spcAft>
                <a:spcPts val="0"/>
              </a:spcAft>
              <a:buNone/>
            </a:pPr>
            <a:r>
              <a:rPr b="1" lang="ru" sz="1800">
                <a:solidFill>
                  <a:schemeClr val="dk1"/>
                </a:solidFill>
              </a:rPr>
              <a:t>                 </a:t>
            </a:r>
            <a:r>
              <a:rPr lang="ru" sz="30558">
                <a:solidFill>
                  <a:schemeClr val="dk1"/>
                </a:solidFill>
              </a:rPr>
              <a:t>ВО      </a:t>
            </a:r>
            <a:r>
              <a:rPr lang="ru" sz="30769">
                <a:solidFill>
                  <a:schemeClr val="dk1"/>
                </a:solidFill>
              </a:rPr>
              <a:t>А</a:t>
            </a:r>
            <a:endParaRPr sz="30769">
              <a:solidFill>
                <a:schemeClr val="dk1"/>
              </a:solidFill>
            </a:endParaRPr>
          </a:p>
          <a:p>
            <a:pPr indent="0" lvl="0" marL="0" rtl="0" algn="l">
              <a:lnSpc>
                <a:spcPct val="100000"/>
              </a:lnSpc>
              <a:spcBef>
                <a:spcPts val="1100"/>
              </a:spcBef>
              <a:spcAft>
                <a:spcPts val="0"/>
              </a:spcAft>
              <a:buNone/>
            </a:pPr>
            <a:r>
              <a:t/>
            </a:r>
            <a:endParaRPr sz="1800">
              <a:solidFill>
                <a:schemeClr val="dk1"/>
              </a:solidFill>
            </a:endParaRPr>
          </a:p>
          <a:p>
            <a:pPr indent="0" lvl="0" marL="0" rtl="0" algn="l">
              <a:lnSpc>
                <a:spcPct val="100000"/>
              </a:lnSpc>
              <a:spcBef>
                <a:spcPts val="1100"/>
              </a:spcBef>
              <a:spcAft>
                <a:spcPts val="1100"/>
              </a:spcAft>
              <a:buNone/>
            </a:pPr>
            <a:r>
              <a:rPr lang="ru" sz="17450">
                <a:solidFill>
                  <a:schemeClr val="dk1"/>
                </a:solidFill>
              </a:rPr>
              <a:t>   =ВО</a:t>
            </a:r>
            <a:r>
              <a:rPr lang="ru" sz="17450">
                <a:solidFill>
                  <a:srgbClr val="FF0000"/>
                </a:solidFill>
              </a:rPr>
              <a:t>РОТ</a:t>
            </a:r>
            <a:r>
              <a:rPr lang="ru" sz="17450">
                <a:solidFill>
                  <a:schemeClr val="dk1"/>
                </a:solidFill>
              </a:rPr>
              <a:t>А</a:t>
            </a:r>
            <a:endParaRPr/>
          </a:p>
        </p:txBody>
      </p:sp>
      <p:pic>
        <p:nvPicPr>
          <p:cNvPr id="72" name="Google Shape;72;p16"/>
          <p:cNvPicPr preferRelativeResize="0"/>
          <p:nvPr/>
        </p:nvPicPr>
        <p:blipFill>
          <a:blip r:embed="rId3">
            <a:alphaModFix/>
          </a:blip>
          <a:stretch>
            <a:fillRect/>
          </a:stretch>
        </p:blipFill>
        <p:spPr>
          <a:xfrm>
            <a:off x="3489549" y="1223476"/>
            <a:ext cx="2984125" cy="1987650"/>
          </a:xfrm>
          <a:prstGeom prst="rect">
            <a:avLst/>
          </a:prstGeom>
          <a:noFill/>
          <a:ln>
            <a:noFill/>
          </a:ln>
        </p:spPr>
      </p:pic>
      <p:cxnSp>
        <p:nvCxnSpPr>
          <p:cNvPr id="73" name="Google Shape;73;p16"/>
          <p:cNvCxnSpPr/>
          <p:nvPr/>
        </p:nvCxnSpPr>
        <p:spPr>
          <a:xfrm flipH="1" rot="10800000">
            <a:off x="4129200" y="3014050"/>
            <a:ext cx="570600" cy="752100"/>
          </a:xfrm>
          <a:prstGeom prst="straightConnector1">
            <a:avLst/>
          </a:prstGeom>
          <a:noFill/>
          <a:ln cap="flat" cmpd="sng" w="76200">
            <a:solidFill>
              <a:srgbClr val="FF0000"/>
            </a:solidFill>
            <a:prstDash val="solid"/>
            <a:round/>
            <a:headEnd len="med" w="med" type="none"/>
            <a:tailEnd len="med" w="med" type="triangle"/>
          </a:ln>
        </p:spPr>
      </p:cxnSp>
      <p:sp>
        <p:nvSpPr>
          <p:cNvPr id="74" name="Google Shape;74;p16"/>
          <p:cNvSpPr txBox="1"/>
          <p:nvPr/>
        </p:nvSpPr>
        <p:spPr>
          <a:xfrm>
            <a:off x="593700" y="259350"/>
            <a:ext cx="8238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solidFill>
                  <a:schemeClr val="dk1"/>
                </a:solidFill>
              </a:rPr>
              <a:t>      Ре́бус</a:t>
            </a:r>
            <a:r>
              <a:rPr lang="ru">
                <a:solidFill>
                  <a:schemeClr val="dk1"/>
                </a:solidFill>
              </a:rPr>
              <a:t>  — </a:t>
            </a:r>
            <a:r>
              <a:rPr lang="ru">
                <a:solidFill>
                  <a:schemeClr val="dk1"/>
                </a:solidFill>
                <a:uFill>
                  <a:noFill/>
                </a:uFill>
                <a:hlinkClick r:id="rId4">
                  <a:extLst>
                    <a:ext uri="{A12FA001-AC4F-418D-AE19-62706E023703}">
                      <ahyp:hlinkClr val="tx"/>
                    </a:ext>
                  </a:extLst>
                </a:hlinkClick>
              </a:rPr>
              <a:t>загадка</a:t>
            </a:r>
            <a:r>
              <a:rPr lang="ru">
                <a:solidFill>
                  <a:schemeClr val="dk1"/>
                </a:solidFill>
              </a:rPr>
              <a:t>, в якій слова, що розгадуються, зображено у вигляді комбінації малюнків з літерами та іншими знаками. У ребусах зашифроване одне слово в називному відмінку. Слова зашифровані за допомогою малюнків і літер. Наприклад:</a:t>
            </a:r>
            <a:endParaRPr>
              <a:solidFill>
                <a:schemeClr val="dk1"/>
              </a:solidFill>
            </a:endParaRPr>
          </a:p>
        </p:txBody>
      </p:sp>
      <p:pic>
        <p:nvPicPr>
          <p:cNvPr id="75" name="Google Shape;75;p16"/>
          <p:cNvPicPr preferRelativeResize="0"/>
          <p:nvPr/>
        </p:nvPicPr>
        <p:blipFill rotWithShape="1">
          <a:blip r:embed="rId5">
            <a:alphaModFix/>
          </a:blip>
          <a:srcRect b="9636" l="0" r="0" t="16915"/>
          <a:stretch/>
        </p:blipFill>
        <p:spPr>
          <a:xfrm>
            <a:off x="6359475" y="3248875"/>
            <a:ext cx="2029075" cy="1490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solidFill>
                  <a:schemeClr val="dk1"/>
                </a:solidFill>
              </a:rPr>
              <a:t>          </a:t>
            </a:r>
            <a:r>
              <a:rPr lang="ru" sz="15000">
                <a:solidFill>
                  <a:schemeClr val="dk1"/>
                </a:solidFill>
              </a:rPr>
              <a:t>Р</a:t>
            </a:r>
            <a:endParaRPr sz="15000">
              <a:solidFill>
                <a:schemeClr val="dk1"/>
              </a:solidFill>
            </a:endParaRPr>
          </a:p>
        </p:txBody>
      </p:sp>
      <p:pic>
        <p:nvPicPr>
          <p:cNvPr id="294" name="Google Shape;294;p52"/>
          <p:cNvPicPr preferRelativeResize="0"/>
          <p:nvPr/>
        </p:nvPicPr>
        <p:blipFill>
          <a:blip r:embed="rId3">
            <a:alphaModFix/>
          </a:blip>
          <a:stretch>
            <a:fillRect/>
          </a:stretch>
        </p:blipFill>
        <p:spPr>
          <a:xfrm>
            <a:off x="2593900" y="1043125"/>
            <a:ext cx="2950625" cy="2950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3"/>
          <p:cNvSpPr txBox="1"/>
          <p:nvPr>
            <p:ph idx="1" type="body"/>
          </p:nvPr>
        </p:nvSpPr>
        <p:spPr>
          <a:xfrm>
            <a:off x="680025" y="368825"/>
            <a:ext cx="7883700" cy="4200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Шишкар - прикметною ознакою цього птаха є те, що він любить ласувати насінням із шишок. Тому так і названий.</a:t>
            </a:r>
            <a:endParaRPr>
              <a:solidFill>
                <a:schemeClr val="dk1"/>
              </a:solidFill>
            </a:endParaRPr>
          </a:p>
          <a:p>
            <a:pPr indent="0" lvl="0" marL="0" rtl="0" algn="l">
              <a:spcBef>
                <a:spcPts val="0"/>
              </a:spcBef>
              <a:spcAft>
                <a:spcPts val="1200"/>
              </a:spcAft>
              <a:buNone/>
            </a:pPr>
            <a:r>
              <a:t/>
            </a:r>
            <a:endParaRPr/>
          </a:p>
        </p:txBody>
      </p:sp>
      <p:pic>
        <p:nvPicPr>
          <p:cNvPr id="300" name="Google Shape;300;p53"/>
          <p:cNvPicPr preferRelativeResize="0"/>
          <p:nvPr/>
        </p:nvPicPr>
        <p:blipFill>
          <a:blip r:embed="rId3">
            <a:alphaModFix/>
          </a:blip>
          <a:stretch>
            <a:fillRect/>
          </a:stretch>
        </p:blipFill>
        <p:spPr>
          <a:xfrm>
            <a:off x="3368476" y="1303974"/>
            <a:ext cx="4999926" cy="3330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4"/>
          <p:cNvSpPr txBox="1"/>
          <p:nvPr/>
        </p:nvSpPr>
        <p:spPr>
          <a:xfrm>
            <a:off x="677700" y="1054625"/>
            <a:ext cx="7788600" cy="2821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3400">
                <a:solidFill>
                  <a:schemeClr val="dk1"/>
                </a:solidFill>
              </a:rPr>
              <a:t>Зичу миру та добра!</a:t>
            </a:r>
            <a:endParaRPr sz="3400">
              <a:solidFill>
                <a:schemeClr val="dk1"/>
              </a:solidFill>
            </a:endParaRPr>
          </a:p>
          <a:p>
            <a:pPr indent="0" lvl="0" marL="0" rtl="0" algn="ctr">
              <a:lnSpc>
                <a:spcPct val="115000"/>
              </a:lnSpc>
              <a:spcBef>
                <a:spcPts val="1200"/>
              </a:spcBef>
              <a:spcAft>
                <a:spcPts val="0"/>
              </a:spcAft>
              <a:buNone/>
            </a:pPr>
            <a:r>
              <a:t/>
            </a:r>
            <a:endParaRPr sz="3400">
              <a:solidFill>
                <a:schemeClr val="dk1"/>
              </a:solidFill>
            </a:endParaRPr>
          </a:p>
          <a:p>
            <a:pPr indent="0" lvl="0" marL="0" rtl="0" algn="ctr">
              <a:lnSpc>
                <a:spcPct val="115000"/>
              </a:lnSpc>
              <a:spcBef>
                <a:spcPts val="1200"/>
              </a:spcBef>
              <a:spcAft>
                <a:spcPts val="1200"/>
              </a:spcAft>
              <a:buNone/>
            </a:pPr>
            <a:r>
              <a:rPr lang="ru" sz="3400">
                <a:solidFill>
                  <a:schemeClr val="dk1"/>
                </a:solidFill>
              </a:rPr>
              <a:t>Ваш творчий дефектолог - пані Наталя!</a:t>
            </a:r>
            <a:endParaRPr sz="3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idx="1" type="body"/>
          </p:nvPr>
        </p:nvSpPr>
        <p:spPr>
          <a:xfrm>
            <a:off x="311700" y="386125"/>
            <a:ext cx="8520600" cy="4512600"/>
          </a:xfrm>
          <a:prstGeom prst="rect">
            <a:avLst/>
          </a:prstGeom>
        </p:spPr>
        <p:txBody>
          <a:bodyPr anchorCtr="0" anchor="t" bIns="91425" lIns="91425" spcFirstLastPara="1" rIns="91425" wrap="square" tIns="91425">
            <a:normAutofit fontScale="47500" lnSpcReduction="20000"/>
          </a:bodyPr>
          <a:lstStyle/>
          <a:p>
            <a:pPr indent="0" lvl="0" marL="0" rtl="0" algn="l">
              <a:lnSpc>
                <a:spcPct val="100000"/>
              </a:lnSpc>
              <a:spcBef>
                <a:spcPts val="1100"/>
              </a:spcBef>
              <a:spcAft>
                <a:spcPts val="0"/>
              </a:spcAft>
              <a:buNone/>
            </a:pPr>
            <a:r>
              <a:rPr lang="ru" sz="30558">
                <a:solidFill>
                  <a:schemeClr val="dk1"/>
                </a:solidFill>
              </a:rPr>
              <a:t>         </a:t>
            </a:r>
            <a:r>
              <a:rPr lang="ru" sz="30769">
                <a:solidFill>
                  <a:schemeClr val="dk1"/>
                </a:solidFill>
              </a:rPr>
              <a:t>ЦІ</a:t>
            </a:r>
            <a:endParaRPr sz="30769">
              <a:solidFill>
                <a:schemeClr val="dk1"/>
              </a:solidFill>
            </a:endParaRPr>
          </a:p>
          <a:p>
            <a:pPr indent="0" lvl="0" marL="0" rtl="0" algn="l">
              <a:lnSpc>
                <a:spcPct val="100000"/>
              </a:lnSpc>
              <a:spcBef>
                <a:spcPts val="1100"/>
              </a:spcBef>
              <a:spcAft>
                <a:spcPts val="0"/>
              </a:spcAft>
              <a:buNone/>
            </a:pPr>
            <a:r>
              <a:t/>
            </a:r>
            <a:endParaRPr>
              <a:solidFill>
                <a:schemeClr val="dk1"/>
              </a:solidFill>
            </a:endParaRPr>
          </a:p>
          <a:p>
            <a:pPr indent="0" lvl="0" marL="0" rtl="0" algn="l">
              <a:lnSpc>
                <a:spcPct val="100000"/>
              </a:lnSpc>
              <a:spcBef>
                <a:spcPts val="1100"/>
              </a:spcBef>
              <a:spcAft>
                <a:spcPts val="0"/>
              </a:spcAft>
              <a:buNone/>
            </a:pPr>
            <a:r>
              <a:rPr lang="ru">
                <a:solidFill>
                  <a:schemeClr val="dk1"/>
                </a:solidFill>
              </a:rPr>
              <a:t> </a:t>
            </a:r>
            <a:endParaRPr>
              <a:solidFill>
                <a:schemeClr val="dk1"/>
              </a:solidFill>
            </a:endParaRPr>
          </a:p>
          <a:p>
            <a:pPr indent="0" lvl="0" marL="0" rtl="0" algn="l">
              <a:lnSpc>
                <a:spcPct val="100000"/>
              </a:lnSpc>
              <a:spcBef>
                <a:spcPts val="1100"/>
              </a:spcBef>
              <a:spcAft>
                <a:spcPts val="0"/>
              </a:spcAft>
              <a:buNone/>
            </a:pPr>
            <a:r>
              <a:t/>
            </a:r>
            <a:endParaRPr>
              <a:solidFill>
                <a:schemeClr val="dk1"/>
              </a:solidFill>
            </a:endParaRPr>
          </a:p>
          <a:p>
            <a:pPr indent="0" lvl="0" marL="0" rtl="0" algn="l">
              <a:lnSpc>
                <a:spcPct val="100000"/>
              </a:lnSpc>
              <a:spcBef>
                <a:spcPts val="1100"/>
              </a:spcBef>
              <a:spcAft>
                <a:spcPts val="0"/>
              </a:spcAft>
              <a:buNone/>
            </a:pPr>
            <a:r>
              <a:t/>
            </a:r>
            <a:endParaRPr>
              <a:solidFill>
                <a:schemeClr val="dk1"/>
              </a:solidFill>
            </a:endParaRPr>
          </a:p>
          <a:p>
            <a:pPr indent="0" lvl="0" marL="0" rtl="0" algn="l">
              <a:lnSpc>
                <a:spcPct val="100000"/>
              </a:lnSpc>
              <a:spcBef>
                <a:spcPts val="1100"/>
              </a:spcBef>
              <a:spcAft>
                <a:spcPts val="0"/>
              </a:spcAft>
              <a:buNone/>
            </a:pPr>
            <a:r>
              <a:rPr lang="ru" sz="17450">
                <a:solidFill>
                  <a:schemeClr val="dk1"/>
                </a:solidFill>
              </a:rPr>
              <a:t>  =</a:t>
            </a:r>
            <a:r>
              <a:rPr lang="ru" sz="17450">
                <a:solidFill>
                  <a:srgbClr val="FF0000"/>
                </a:solidFill>
              </a:rPr>
              <a:t>ГОЛУБ</a:t>
            </a:r>
            <a:r>
              <a:rPr lang="ru" sz="17450">
                <a:solidFill>
                  <a:schemeClr val="dk1"/>
                </a:solidFill>
              </a:rPr>
              <a:t>ЦІ</a:t>
            </a:r>
            <a:endParaRPr sz="2800"/>
          </a:p>
          <a:p>
            <a:pPr indent="0" lvl="0" marL="0" rtl="0" algn="l">
              <a:spcBef>
                <a:spcPts val="1100"/>
              </a:spcBef>
              <a:spcAft>
                <a:spcPts val="1200"/>
              </a:spcAft>
              <a:buNone/>
            </a:pPr>
            <a:r>
              <a:t/>
            </a:r>
            <a:endParaRPr/>
          </a:p>
        </p:txBody>
      </p:sp>
      <p:pic>
        <p:nvPicPr>
          <p:cNvPr id="81" name="Google Shape;81;p17"/>
          <p:cNvPicPr preferRelativeResize="0"/>
          <p:nvPr/>
        </p:nvPicPr>
        <p:blipFill>
          <a:blip r:embed="rId3">
            <a:alphaModFix/>
          </a:blip>
          <a:stretch>
            <a:fillRect/>
          </a:stretch>
        </p:blipFill>
        <p:spPr>
          <a:xfrm>
            <a:off x="2446900" y="525325"/>
            <a:ext cx="2400300" cy="2381250"/>
          </a:xfrm>
          <a:prstGeom prst="rect">
            <a:avLst/>
          </a:prstGeom>
          <a:noFill/>
          <a:ln>
            <a:noFill/>
          </a:ln>
        </p:spPr>
      </p:pic>
      <p:pic>
        <p:nvPicPr>
          <p:cNvPr id="82" name="Google Shape;82;p17"/>
          <p:cNvPicPr preferRelativeResize="0"/>
          <p:nvPr/>
        </p:nvPicPr>
        <p:blipFill>
          <a:blip r:embed="rId4">
            <a:alphaModFix/>
          </a:blip>
          <a:stretch>
            <a:fillRect/>
          </a:stretch>
        </p:blipFill>
        <p:spPr>
          <a:xfrm>
            <a:off x="6160675" y="2949800"/>
            <a:ext cx="1818774" cy="1631400"/>
          </a:xfrm>
          <a:prstGeom prst="rect">
            <a:avLst/>
          </a:prstGeom>
          <a:noFill/>
          <a:ln>
            <a:noFill/>
          </a:ln>
        </p:spPr>
      </p:pic>
      <p:cxnSp>
        <p:nvCxnSpPr>
          <p:cNvPr id="83" name="Google Shape;83;p17"/>
          <p:cNvCxnSpPr/>
          <p:nvPr/>
        </p:nvCxnSpPr>
        <p:spPr>
          <a:xfrm flipH="1" rot="10800000">
            <a:off x="2080450" y="2331250"/>
            <a:ext cx="674400" cy="7779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14500"/>
              <a:t>  </a:t>
            </a:r>
            <a:r>
              <a:rPr lang="ru" sz="14500">
                <a:solidFill>
                  <a:schemeClr val="dk1"/>
                </a:solidFill>
              </a:rPr>
              <a:t>БУ</a:t>
            </a:r>
            <a:endParaRPr sz="14500">
              <a:solidFill>
                <a:schemeClr val="dk1"/>
              </a:solidFill>
            </a:endParaRPr>
          </a:p>
        </p:txBody>
      </p:sp>
      <p:pic>
        <p:nvPicPr>
          <p:cNvPr id="89" name="Google Shape;89;p18"/>
          <p:cNvPicPr preferRelativeResize="0"/>
          <p:nvPr/>
        </p:nvPicPr>
        <p:blipFill>
          <a:blip r:embed="rId3">
            <a:alphaModFix/>
          </a:blip>
          <a:stretch>
            <a:fillRect/>
          </a:stretch>
        </p:blipFill>
        <p:spPr>
          <a:xfrm>
            <a:off x="3959788" y="666750"/>
            <a:ext cx="3800475" cy="381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idx="1" type="body"/>
          </p:nvPr>
        </p:nvSpPr>
        <p:spPr>
          <a:xfrm>
            <a:off x="619525" y="1152475"/>
            <a:ext cx="4140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Бурулька - корінь цього слова був узятий з турецької мови, де бору означає «труба». Отож для називання крижинок, що справді мають форму загострених трубочок, українці використали не своє, а запозичене слово.</a:t>
            </a:r>
            <a:endParaRPr>
              <a:solidFill>
                <a:schemeClr val="dk1"/>
              </a:solidFill>
            </a:endParaRPr>
          </a:p>
          <a:p>
            <a:pPr indent="0" lvl="0" marL="0" rtl="0" algn="l">
              <a:spcBef>
                <a:spcPts val="0"/>
              </a:spcBef>
              <a:spcAft>
                <a:spcPts val="1200"/>
              </a:spcAft>
              <a:buNone/>
            </a:pPr>
            <a:r>
              <a:t/>
            </a:r>
            <a:endParaRPr/>
          </a:p>
        </p:txBody>
      </p:sp>
      <p:pic>
        <p:nvPicPr>
          <p:cNvPr id="95" name="Google Shape;95;p19"/>
          <p:cNvPicPr preferRelativeResize="0"/>
          <p:nvPr/>
        </p:nvPicPr>
        <p:blipFill>
          <a:blip r:embed="rId3">
            <a:alphaModFix/>
          </a:blip>
          <a:stretch>
            <a:fillRect/>
          </a:stretch>
        </p:blipFill>
        <p:spPr>
          <a:xfrm>
            <a:off x="5043750" y="636800"/>
            <a:ext cx="3368675" cy="401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ru" sz="14000">
                <a:solidFill>
                  <a:schemeClr val="dk1"/>
                </a:solidFill>
              </a:rPr>
              <a:t>ВІЗЕ        К</a:t>
            </a:r>
            <a:endParaRPr sz="14000">
              <a:solidFill>
                <a:schemeClr val="dk1"/>
              </a:solidFill>
            </a:endParaRPr>
          </a:p>
        </p:txBody>
      </p:sp>
      <p:pic>
        <p:nvPicPr>
          <p:cNvPr id="101" name="Google Shape;101;p20"/>
          <p:cNvPicPr preferRelativeResize="0"/>
          <p:nvPr/>
        </p:nvPicPr>
        <p:blipFill>
          <a:blip r:embed="rId3">
            <a:alphaModFix/>
          </a:blip>
          <a:stretch>
            <a:fillRect/>
          </a:stretch>
        </p:blipFill>
        <p:spPr>
          <a:xfrm>
            <a:off x="4149400" y="1094975"/>
            <a:ext cx="3472575" cy="2395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idx="1" type="body"/>
          </p:nvPr>
        </p:nvSpPr>
        <p:spPr>
          <a:xfrm>
            <a:off x="619525" y="1152475"/>
            <a:ext cx="48150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ru">
                <a:solidFill>
                  <a:schemeClr val="dk1"/>
                </a:solidFill>
              </a:rPr>
              <a:t>Візерунок - запозичення з польської мови, де слово візерунек означає «прикраса, малюнок, оздоба, зображення».</a:t>
            </a:r>
            <a:endParaRPr>
              <a:solidFill>
                <a:schemeClr val="dk1"/>
              </a:solidFill>
            </a:endParaRPr>
          </a:p>
          <a:p>
            <a:pPr indent="0" lvl="0" marL="0" rtl="0" algn="l">
              <a:spcBef>
                <a:spcPts val="0"/>
              </a:spcBef>
              <a:spcAft>
                <a:spcPts val="1200"/>
              </a:spcAft>
              <a:buNone/>
            </a:pPr>
            <a:r>
              <a:t/>
            </a:r>
            <a:endParaRPr/>
          </a:p>
        </p:txBody>
      </p:sp>
      <p:pic>
        <p:nvPicPr>
          <p:cNvPr id="107" name="Google Shape;107;p21"/>
          <p:cNvPicPr preferRelativeResize="0"/>
          <p:nvPr/>
        </p:nvPicPr>
        <p:blipFill>
          <a:blip r:embed="rId3">
            <a:alphaModFix/>
          </a:blip>
          <a:stretch>
            <a:fillRect/>
          </a:stretch>
        </p:blipFill>
        <p:spPr>
          <a:xfrm>
            <a:off x="5545875" y="538862"/>
            <a:ext cx="2810975" cy="4065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