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0be4306ab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0be4306ab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be4306abc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0be4306abc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0be4306ab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0be4306ab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0be4306ab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0be4306ab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be4306ab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0be4306ab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be4306abc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be4306ab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0be4306ab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0be4306ab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be4306abc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be4306abc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0be4306abc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0be4306ab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0be4306ab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0be4306ab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0bc718899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0bc718899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0be4306abc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0be4306abc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0be4306abc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0be4306abc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0bcd25ffbe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0bcd25ffbe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0bc7188990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0bc7188990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0be4306ab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0be4306ab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be4306abc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0be4306abc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0be4306ab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0be4306ab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0be4306ab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0be4306ab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be4306ab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be4306ab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0be4306ab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0be4306ab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6494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Ребуси 1.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Підготовча частина.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Лексичне значення слів.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698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chemeClr val="dk1"/>
                </a:solidFill>
              </a:rPr>
              <a:t>КРЗ для розвитку мовлення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idx="1" type="body"/>
          </p:nvPr>
        </p:nvSpPr>
        <p:spPr>
          <a:xfrm>
            <a:off x="311700" y="1152475"/>
            <a:ext cx="3566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Лист - писаний текст, призначений для повідомлення про що-небудь, для спілкування з кимось на відстані, а також відповідна поштова кореспонденція.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8875" y="606400"/>
            <a:ext cx="4397974" cy="39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311700" y="593600"/>
            <a:ext cx="8520600" cy="397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Лис - хижий ссавець родини собачих з цінним рудим або сріблястим хутром і з довгим пухнастим хвостом.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7500" y="1972150"/>
            <a:ext cx="5372100" cy="26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/>
          <p:nvPr>
            <p:ph idx="1" type="body"/>
          </p:nvPr>
        </p:nvSpPr>
        <p:spPr>
          <a:xfrm>
            <a:off x="311700" y="1152475"/>
            <a:ext cx="420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Пух — це м'яке пташине пір'я, що знаходиться під жорсткішим зовнішнім пір'яним покривом.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5525" y="920788"/>
            <a:ext cx="3638550" cy="364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/>
          <p:nvPr>
            <p:ph idx="1" type="body"/>
          </p:nvPr>
        </p:nvSpPr>
        <p:spPr>
          <a:xfrm>
            <a:off x="311700" y="1152475"/>
            <a:ext cx="232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Люк — </a:t>
            </a:r>
            <a:r>
              <a:rPr lang="ru">
                <a:solidFill>
                  <a:srgbClr val="040C28"/>
                </a:solidFill>
              </a:rPr>
              <a:t>отвір, звичайно з заслонкою (лядою), для проникнення вниз, в середину чого-небудь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126" name="Google Shape;12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5224" y="683900"/>
            <a:ext cx="5878151" cy="38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idx="1" type="body"/>
          </p:nvPr>
        </p:nvSpPr>
        <p:spPr>
          <a:xfrm>
            <a:off x="311700" y="1152475"/>
            <a:ext cx="364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1F1F1F"/>
                </a:solidFill>
              </a:rPr>
              <a:t>Мед — </a:t>
            </a:r>
            <a:r>
              <a:rPr lang="ru">
                <a:solidFill>
                  <a:srgbClr val="040C28"/>
                </a:solidFill>
              </a:rPr>
              <a:t>густа солодка маса, яку бджоли виробляють із нектару квітів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775" y="310725"/>
            <a:ext cx="4668525" cy="46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1" type="body"/>
          </p:nvPr>
        </p:nvSpPr>
        <p:spPr>
          <a:xfrm>
            <a:off x="311700" y="1152475"/>
            <a:ext cx="391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Чай — </a:t>
            </a:r>
            <a:r>
              <a:rPr lang="ru">
                <a:solidFill>
                  <a:srgbClr val="040C28"/>
                </a:solidFill>
              </a:rPr>
              <a:t>будь-який листяний або трав'яний настій.</a:t>
            </a:r>
            <a:endParaRPr/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5625" y="194825"/>
            <a:ext cx="3368325" cy="475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idx="1" type="body"/>
          </p:nvPr>
        </p:nvSpPr>
        <p:spPr>
          <a:xfrm>
            <a:off x="311700" y="1152475"/>
            <a:ext cx="296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Небо — простір над землею або поверхнею будь-якого іншого астрономічного об'єкта.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4" name="Google Shape;1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6255" y="932699"/>
            <a:ext cx="5022019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idx="1" type="body"/>
          </p:nvPr>
        </p:nvSpPr>
        <p:spPr>
          <a:xfrm>
            <a:off x="311700" y="1152475"/>
            <a:ext cx="3886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Пень, пеньо́к — </a:t>
            </a:r>
            <a:r>
              <a:rPr lang="ru">
                <a:solidFill>
                  <a:srgbClr val="040C28"/>
                </a:solidFill>
              </a:rPr>
              <a:t>невелика нижня частина стовбура дерева разом з корінням, яка залишилася після його часткового знищення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150" name="Google Shape;1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875" y="547000"/>
            <a:ext cx="4146975" cy="41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idx="1" type="body"/>
          </p:nvPr>
        </p:nvSpPr>
        <p:spPr>
          <a:xfrm>
            <a:off x="311700" y="1152475"/>
            <a:ext cx="4716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Сік — </a:t>
            </a:r>
            <a:r>
              <a:rPr lang="ru">
                <a:solidFill>
                  <a:srgbClr val="040C28"/>
                </a:solidFill>
              </a:rPr>
              <a:t>напій, виготовлений при вичавленні рідини із свіжих ягід, фруктів, овочів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156" name="Google Shape;1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7575" y="301113"/>
            <a:ext cx="3027525" cy="45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>
            <p:ph idx="1" type="body"/>
          </p:nvPr>
        </p:nvSpPr>
        <p:spPr>
          <a:xfrm>
            <a:off x="311700" y="1152475"/>
            <a:ext cx="415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Ріг — </a:t>
            </a:r>
            <a:r>
              <a:rPr lang="ru">
                <a:solidFill>
                  <a:srgbClr val="040C28"/>
                </a:solidFill>
              </a:rPr>
              <a:t>тверді утвори на голові деяких тварин</a:t>
            </a:r>
            <a:r>
              <a:rPr lang="ru">
                <a:solidFill>
                  <a:srgbClr val="1F1F1F"/>
                </a:solidFill>
              </a:rPr>
              <a:t>. </a:t>
            </a:r>
            <a:endParaRPr/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524" y="488445"/>
            <a:ext cx="3654824" cy="4374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311700" y="852925"/>
            <a:ext cx="8520600" cy="32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Сьогодні на уроці ми: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дізнаємося, що означають деякі слова української мови;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ru" sz="1800">
                <a:solidFill>
                  <a:schemeClr val="dk1"/>
                </a:solidFill>
              </a:rPr>
              <a:t>поповнимо словниковий запас.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Для розшифрування ребусів, потрібно знати слова, що зображені на малюнках і світлинах. Під час цього заняття дізнаємося нові слова та запам’ятаємо їх. На наступному уроці навчимося розшифровувати ребуси (дивись другу частину).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idx="1" type="body"/>
          </p:nvPr>
        </p:nvSpPr>
        <p:spPr>
          <a:xfrm>
            <a:off x="311700" y="1152475"/>
            <a:ext cx="360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Рі́чка (рідше ріка́) — природний водний потік (водотік), який бере початок із джерела, озера, болота чи краю льодовика.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9200" y="533075"/>
            <a:ext cx="4290575" cy="42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/>
          <p:nvPr>
            <p:ph idx="1" type="body"/>
          </p:nvPr>
        </p:nvSpPr>
        <p:spPr>
          <a:xfrm>
            <a:off x="311700" y="256450"/>
            <a:ext cx="8520600" cy="43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Шишка - суцвіття хвойних та деяких інших рослин, перев. круглої чи овальної форми, вкрите лусочками.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4" name="Google Shape;1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1300" y="1268775"/>
            <a:ext cx="5372100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"/>
          <p:cNvSpPr txBox="1"/>
          <p:nvPr/>
        </p:nvSpPr>
        <p:spPr>
          <a:xfrm>
            <a:off x="677700" y="1054625"/>
            <a:ext cx="7788600" cy="28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solidFill>
                  <a:schemeClr val="dk1"/>
                </a:solidFill>
              </a:rPr>
              <a:t>Зичу миру та добра!</a:t>
            </a:r>
            <a:endParaRPr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3400">
                <a:solidFill>
                  <a:schemeClr val="dk1"/>
                </a:solidFill>
              </a:rPr>
              <a:t>Ваш творчий дефектолог - пані Наталя!</a:t>
            </a:r>
            <a:endParaRPr sz="3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311700" y="628175"/>
            <a:ext cx="4898100" cy="29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</a:rPr>
              <a:t>     Лексичне значення — те, що означає слово, його зміст. Кожне повнозначне слово має одне або кілька значень. Лексичне значення мають усі слова, крім службових. Значення всіх слів, що є в мові, пояснюють у тлумачних словниках.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2999" y="433338"/>
            <a:ext cx="3311950" cy="427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311700" y="1152475"/>
            <a:ext cx="2892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Рулька (свиняча гомілка) — </a:t>
            </a:r>
            <a:r>
              <a:rPr lang="ru">
                <a:solidFill>
                  <a:srgbClr val="040C28"/>
                </a:solidFill>
              </a:rPr>
              <a:t>частина свинячого стегна (сирого або копченого), що прилягає до колінного суглоба; передпліччя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713" y="883900"/>
            <a:ext cx="5362575" cy="348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1152475"/>
            <a:ext cx="278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Ру́но (також вру́но) —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1) густа довга вовна, що становить одне ціле;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2) бараняча шкура.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1324" y="903950"/>
            <a:ext cx="5487326" cy="333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311700" y="1152475"/>
            <a:ext cx="3238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1F1F"/>
                </a:solidFill>
              </a:rPr>
              <a:t>Хол - в</a:t>
            </a:r>
            <a:r>
              <a:rPr lang="ru">
                <a:solidFill>
                  <a:srgbClr val="040C28"/>
                </a:solidFill>
              </a:rPr>
              <a:t>елике приміщення, призначене для чого-небудь (зал для публічних зборів, кімната для чекання в готелі, театрі, кіно тощо)</a:t>
            </a:r>
            <a:r>
              <a:rPr lang="ru">
                <a:solidFill>
                  <a:srgbClr val="1F1F1F"/>
                </a:solidFill>
              </a:rPr>
              <a:t>.</a:t>
            </a:r>
            <a:endParaRPr/>
          </a:p>
        </p:txBody>
      </p:sp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825" y="870225"/>
            <a:ext cx="4928477" cy="348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1152475"/>
            <a:ext cx="244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Граб - листяне дерево або кущ родини березових з гладенькою сірою корою.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4250" y="658425"/>
            <a:ext cx="5312949" cy="40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idx="1" type="body"/>
          </p:nvPr>
        </p:nvSpPr>
        <p:spPr>
          <a:xfrm>
            <a:off x="311700" y="1152475"/>
            <a:ext cx="431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Коло - замкнена крива, всі точки якої однаково віддалені від центра.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786" y="717225"/>
            <a:ext cx="3709050" cy="37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11700" y="1152475"/>
            <a:ext cx="288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Шина — частина автомобільного колеса; гумовий суцільний обруч або оболонка з прогумованої тканини з гумовою камерою, наповненою стисненим повітрям; прикріплюють на обід колеса для збільшення амортизації і поліпшення рухомості, зчеплення з дорогою.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9713" y="571500"/>
            <a:ext cx="5362575" cy="40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