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11" Type="http://schemas.openxmlformats.org/officeDocument/2006/relationships/slide" Target="slides/slide6.xml"/><Relationship Id="rId22" Type="http://schemas.openxmlformats.org/officeDocument/2006/relationships/slide" Target="slides/slide17.xml"/><Relationship Id="rId10" Type="http://schemas.openxmlformats.org/officeDocument/2006/relationships/slide" Target="slides/slide5.xml"/><Relationship Id="rId21" Type="http://schemas.openxmlformats.org/officeDocument/2006/relationships/slide" Target="slides/slide16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23" Type="http://schemas.openxmlformats.org/officeDocument/2006/relationships/slide" Target="slides/slide18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schemas.openxmlformats.org/officeDocument/2006/relationships/slide" Target="slides/slide14.xml"/><Relationship Id="rId6" Type="http://schemas.openxmlformats.org/officeDocument/2006/relationships/slide" Target="slides/slide1.xml"/><Relationship Id="rId18" Type="http://schemas.openxmlformats.org/officeDocument/2006/relationships/slide" Target="slides/slide13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30f32935e62_0_4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" name="Google Shape;105;g30f32935e62_0_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30efa3e2d16_0_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" name="Google Shape;111;g30efa3e2d16_0_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30f1afabb25_0_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" name="Google Shape;117;g30f1afabb25_0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g30f32935e62_0_2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3" name="Google Shape;123;g30f32935e62_0_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0f32935e62_0_2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9" name="Google Shape;129;g30f32935e62_0_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g30f1afabb25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5" name="Google Shape;135;g30f1afabb25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g30f1afabb25_0_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Google Shape;141;g30f1afabb25_0_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30f1e55f381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" name="Google Shape;147;g30f1e55f381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g30f1e55f381_1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3" name="Google Shape;153;g30f1e55f381_1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30e6ddc7de6_0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30e6ddc7de6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30efa3e2d16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Google Shape;63;g30efa3e2d16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30efa3e2d16_0_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" name="Google Shape;69;g30efa3e2d16_0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30efa3e2d16_0_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Google Shape;75;g30efa3e2d16_0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g30efa3e2d16_0_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Google Shape;81;g30efa3e2d16_0_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30efa3e2d16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Google Shape;87;g30efa3e2d16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30f32935e62_0_3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" name="Google Shape;93;g30f32935e62_0_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30f32935e62_0_3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" name="Google Shape;99;g30f32935e62_0_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9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1.xml"/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9" Type="http://schemas.openxmlformats.org/officeDocument/2006/relationships/slideLayout" Target="../slideLayouts/slideLayout8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2"/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5.png"/><Relationship Id="rId4" Type="http://schemas.openxmlformats.org/officeDocument/2006/relationships/image" Target="../media/image13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5.png"/><Relationship Id="rId4" Type="http://schemas.openxmlformats.org/officeDocument/2006/relationships/image" Target="../media/image24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32.png"/><Relationship Id="rId4" Type="http://schemas.openxmlformats.org/officeDocument/2006/relationships/image" Target="../media/image16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1.png"/><Relationship Id="rId4" Type="http://schemas.openxmlformats.org/officeDocument/2006/relationships/image" Target="../media/image33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9.png"/><Relationship Id="rId4" Type="http://schemas.openxmlformats.org/officeDocument/2006/relationships/image" Target="../media/image27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31.png"/><Relationship Id="rId4" Type="http://schemas.openxmlformats.org/officeDocument/2006/relationships/image" Target="../media/image26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30.png"/><Relationship Id="rId4" Type="http://schemas.openxmlformats.org/officeDocument/2006/relationships/image" Target="../media/image28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3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8.png"/><Relationship Id="rId4" Type="http://schemas.openxmlformats.org/officeDocument/2006/relationships/image" Target="../media/image12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8.png"/><Relationship Id="rId4" Type="http://schemas.openxmlformats.org/officeDocument/2006/relationships/image" Target="../media/image14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5.png"/><Relationship Id="rId4" Type="http://schemas.openxmlformats.org/officeDocument/2006/relationships/image" Target="../media/image7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7.png"/><Relationship Id="rId4" Type="http://schemas.openxmlformats.org/officeDocument/2006/relationships/image" Target="../media/image9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9.png"/><Relationship Id="rId4" Type="http://schemas.openxmlformats.org/officeDocument/2006/relationships/image" Target="../media/image5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4.png"/><Relationship Id="rId4" Type="http://schemas.openxmlformats.org/officeDocument/2006/relationships/image" Target="../media/image10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1.pn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311700" y="744575"/>
            <a:ext cx="8520600" cy="1404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Назви відмінності</a:t>
            </a:r>
            <a:endParaRPr/>
          </a:p>
        </p:txBody>
      </p:sp>
      <p:sp>
        <p:nvSpPr>
          <p:cNvPr id="55" name="Google Shape;55;p13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2400">
                <a:solidFill>
                  <a:schemeClr val="dk1"/>
                </a:solidFill>
              </a:rPr>
              <a:t>КРЗ для формування ототожнення, порівняння, аналізу, синтезу, абстрагування, узагальнення, конкретизації, обмеження, класифікації, систематизації</a:t>
            </a:r>
            <a:endParaRPr sz="2400">
              <a:solidFill>
                <a:schemeClr val="dk1"/>
              </a:solidFill>
            </a:endParaRPr>
          </a:p>
          <a:p>
            <a:pPr indent="0" lvl="0" marL="0" rtl="0" algn="ctr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" name="Google Shape;107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73627" y="817250"/>
            <a:ext cx="3546973" cy="35514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" name="Google Shape;108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982900" y="817250"/>
            <a:ext cx="3636975" cy="36926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" name="Google Shape;113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34250" y="772188"/>
            <a:ext cx="4036899" cy="34780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4" name="Google Shape;114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122100" y="351550"/>
            <a:ext cx="3322699" cy="45185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" name="Google Shape;119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03400" y="843875"/>
            <a:ext cx="3951877" cy="3386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0" name="Google Shape;120;p24"/>
          <p:cNvPicPr preferRelativeResize="0"/>
          <p:nvPr/>
        </p:nvPicPr>
        <p:blipFill rotWithShape="1">
          <a:blip r:embed="rId4">
            <a:alphaModFix/>
          </a:blip>
          <a:srcRect b="0" l="0" r="13081" t="0"/>
          <a:stretch/>
        </p:blipFill>
        <p:spPr>
          <a:xfrm>
            <a:off x="4846725" y="438488"/>
            <a:ext cx="3708475" cy="4266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5" name="Google Shape;125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82075" y="826838"/>
            <a:ext cx="3338601" cy="3489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" name="Google Shape;126;p2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21000" y="1020062"/>
            <a:ext cx="4132300" cy="31033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1" name="Google Shape;131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6125" y="232312"/>
            <a:ext cx="3909250" cy="4678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2" name="Google Shape;132;p2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575103" y="109175"/>
            <a:ext cx="2504111" cy="48386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7" name="Google Shape;137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6525" y="600800"/>
            <a:ext cx="3941901" cy="39419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38" name="Google Shape;138;p2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991100" y="1293475"/>
            <a:ext cx="3848100" cy="2416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" name="Google Shape;143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86350" y="306600"/>
            <a:ext cx="3122999" cy="4684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" name="Google Shape;144;p2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399950" y="264650"/>
            <a:ext cx="3000926" cy="4726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9" name="Google Shape;149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3950" y="316975"/>
            <a:ext cx="2842874" cy="4587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0" name="Google Shape;150;p2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25675" y="1163000"/>
            <a:ext cx="4040426" cy="2817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30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3400">
                <a:solidFill>
                  <a:schemeClr val="dk1"/>
                </a:solidFill>
              </a:rPr>
              <a:t>Зичу миру та добра!</a:t>
            </a:r>
            <a:endParaRPr sz="3400">
              <a:solidFill>
                <a:schemeClr val="dk1"/>
              </a:solidFill>
            </a:endParaRPr>
          </a:p>
          <a:p>
            <a:pPr indent="0" lvl="0" marL="0" rtl="0" algn="ctr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3400">
              <a:solidFill>
                <a:schemeClr val="dk1"/>
              </a:solidFill>
            </a:endParaRPr>
          </a:p>
          <a:p>
            <a:pPr indent="0" lvl="0" marL="0" rtl="0" algn="ctr"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3400">
                <a:solidFill>
                  <a:schemeClr val="dk1"/>
                </a:solidFill>
              </a:rPr>
              <a:t>Ваш творчий дефектолог - пані Наталя!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/>
          <p:nvPr>
            <p:ph idx="1" type="body"/>
          </p:nvPr>
        </p:nvSpPr>
        <p:spPr>
          <a:xfrm>
            <a:off x="311700" y="299675"/>
            <a:ext cx="8520600" cy="4728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1900">
                <a:solidFill>
                  <a:schemeClr val="dk1"/>
                </a:solidFill>
              </a:rPr>
              <a:t>      </a:t>
            </a:r>
            <a:r>
              <a:rPr b="1" lang="ru" sz="1900">
                <a:solidFill>
                  <a:schemeClr val="dk1"/>
                </a:solidFill>
              </a:rPr>
              <a:t>П</a:t>
            </a:r>
            <a:r>
              <a:rPr b="1" lang="ru" sz="1900">
                <a:solidFill>
                  <a:schemeClr val="dk1"/>
                </a:solidFill>
              </a:rPr>
              <a:t>орівняй два предмети за зовнішніми, функціональними, структурними чи видо-родовими ознаками.</a:t>
            </a:r>
            <a:endParaRPr b="1" sz="1900">
              <a:solidFill>
                <a:schemeClr val="dk1"/>
              </a:solidFill>
            </a:endParaRPr>
          </a:p>
          <a:p>
            <a:pPr indent="0" lvl="0" marL="0" rtl="0" algn="ctr">
              <a:spcBef>
                <a:spcPts val="1200"/>
              </a:spcBef>
              <a:spcAft>
                <a:spcPts val="0"/>
              </a:spcAft>
              <a:buNone/>
            </a:pPr>
            <a:r>
              <a:rPr lang="ru" sz="1900">
                <a:solidFill>
                  <a:schemeClr val="dk1"/>
                </a:solidFill>
              </a:rPr>
              <a:t>Цілі:</a:t>
            </a:r>
            <a:endParaRPr sz="1900">
              <a:solidFill>
                <a:schemeClr val="dk1"/>
              </a:solidFill>
            </a:endParaRPr>
          </a:p>
          <a:p>
            <a:pPr indent="-349250" lvl="0" marL="45720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900"/>
              <a:buChar char="-"/>
            </a:pPr>
            <a:r>
              <a:rPr lang="ru" sz="1900">
                <a:solidFill>
                  <a:schemeClr val="dk1"/>
                </a:solidFill>
              </a:rPr>
              <a:t>збагачення словника прикметниковою лексикою; </a:t>
            </a:r>
            <a:endParaRPr sz="1900">
              <a:solidFill>
                <a:schemeClr val="dk1"/>
              </a:solidFill>
            </a:endParaRPr>
          </a:p>
          <a:p>
            <a:pPr indent="-3492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Char char="-"/>
            </a:pPr>
            <a:r>
              <a:rPr lang="ru" sz="1900">
                <a:solidFill>
                  <a:schemeClr val="dk1"/>
                </a:solidFill>
              </a:rPr>
              <a:t>формування вміння змістовно, граматично правильно, логічно висловлюватися та доцільно використовувати слова в конкретному значенні;</a:t>
            </a:r>
            <a:endParaRPr sz="1900">
              <a:solidFill>
                <a:schemeClr val="dk1"/>
              </a:solidFill>
            </a:endParaRPr>
          </a:p>
          <a:p>
            <a:pPr indent="-3492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Char char="-"/>
            </a:pPr>
            <a:r>
              <a:rPr lang="ru" sz="1900">
                <a:solidFill>
                  <a:schemeClr val="dk1"/>
                </a:solidFill>
              </a:rPr>
              <a:t>розвиток усного зв’язного мовлення;</a:t>
            </a:r>
            <a:endParaRPr sz="1900">
              <a:solidFill>
                <a:schemeClr val="dk1"/>
              </a:solidFill>
            </a:endParaRPr>
          </a:p>
          <a:p>
            <a:pPr indent="-3492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Char char="-"/>
            </a:pPr>
            <a:r>
              <a:rPr lang="ru" sz="1900">
                <a:solidFill>
                  <a:schemeClr val="dk1"/>
                </a:solidFill>
              </a:rPr>
              <a:t>розвиток мовленнєвої активності;</a:t>
            </a:r>
            <a:endParaRPr sz="1900">
              <a:solidFill>
                <a:schemeClr val="dk1"/>
              </a:solidFill>
            </a:endParaRPr>
          </a:p>
          <a:p>
            <a:pPr indent="-3492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Char char="-"/>
            </a:pPr>
            <a:r>
              <a:rPr lang="ru">
                <a:solidFill>
                  <a:schemeClr val="dk1"/>
                </a:solidFill>
              </a:rPr>
              <a:t>формування навичок самостійного висловлювання;</a:t>
            </a:r>
            <a:endParaRPr sz="1900">
              <a:solidFill>
                <a:schemeClr val="dk1"/>
              </a:solidFill>
            </a:endParaRPr>
          </a:p>
          <a:p>
            <a:pPr indent="-3492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Char char="-"/>
            </a:pPr>
            <a:r>
              <a:rPr lang="ru" sz="1900">
                <a:solidFill>
                  <a:schemeClr val="dk1"/>
                </a:solidFill>
              </a:rPr>
              <a:t>формування правильної граматичної будови мовлення;</a:t>
            </a:r>
            <a:endParaRPr sz="1900">
              <a:solidFill>
                <a:schemeClr val="dk1"/>
              </a:solidFill>
            </a:endParaRPr>
          </a:p>
          <a:p>
            <a:pPr indent="-3492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Char char="-"/>
            </a:pPr>
            <a:r>
              <a:rPr lang="ru" sz="1900">
                <a:solidFill>
                  <a:schemeClr val="dk1"/>
                </a:solidFill>
              </a:rPr>
              <a:t>розвиток логічного мислення;</a:t>
            </a:r>
            <a:endParaRPr sz="1900">
              <a:solidFill>
                <a:schemeClr val="dk1"/>
              </a:solidFill>
            </a:endParaRPr>
          </a:p>
          <a:p>
            <a:pPr indent="-3492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Char char="-"/>
            </a:pPr>
            <a:r>
              <a:rPr lang="ru" sz="1900">
                <a:solidFill>
                  <a:schemeClr val="dk1"/>
                </a:solidFill>
              </a:rPr>
              <a:t>розвиток довільної уваги;</a:t>
            </a:r>
            <a:endParaRPr sz="1900">
              <a:solidFill>
                <a:schemeClr val="dk1"/>
              </a:solidFill>
            </a:endParaRPr>
          </a:p>
          <a:p>
            <a:pPr indent="-3492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Char char="-"/>
            </a:pPr>
            <a:r>
              <a:rPr lang="ru" sz="1900">
                <a:solidFill>
                  <a:schemeClr val="dk1"/>
                </a:solidFill>
              </a:rPr>
              <a:t>формування мисленнєвих операцій аналізу, синтезу, порівняння;</a:t>
            </a:r>
            <a:endParaRPr sz="1900">
              <a:solidFill>
                <a:schemeClr val="dk1"/>
              </a:solidFill>
            </a:endParaRPr>
          </a:p>
          <a:p>
            <a:pPr indent="-3492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Char char="-"/>
            </a:pPr>
            <a:r>
              <a:rPr lang="ru" sz="1900">
                <a:solidFill>
                  <a:schemeClr val="dk1"/>
                </a:solidFill>
              </a:rPr>
              <a:t>розвиток цілеспрямованості та усвідомленості сприймання тощо.</a:t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" name="Google Shape;65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03403" y="848575"/>
            <a:ext cx="4247026" cy="3649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6" name="Google Shape;66;p15"/>
          <p:cNvPicPr preferRelativeResize="0"/>
          <p:nvPr/>
        </p:nvPicPr>
        <p:blipFill rotWithShape="1">
          <a:blip r:embed="rId4">
            <a:alphaModFix/>
          </a:blip>
          <a:srcRect b="0" l="9574" r="8666" t="0"/>
          <a:stretch/>
        </p:blipFill>
        <p:spPr>
          <a:xfrm>
            <a:off x="4650425" y="561138"/>
            <a:ext cx="4317600" cy="42246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" name="Google Shape;71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0025" y="152400"/>
            <a:ext cx="4838700" cy="4838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2" name="Google Shape;72;p16"/>
          <p:cNvPicPr preferRelativeResize="0"/>
          <p:nvPr/>
        </p:nvPicPr>
        <p:blipFill rotWithShape="1">
          <a:blip r:embed="rId4">
            <a:alphaModFix/>
          </a:blip>
          <a:srcRect b="7863" l="20028" r="17712" t="8299"/>
          <a:stretch/>
        </p:blipFill>
        <p:spPr>
          <a:xfrm>
            <a:off x="5164150" y="264800"/>
            <a:ext cx="3477500" cy="4683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" name="Google Shape;77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8050" y="387750"/>
            <a:ext cx="4483950" cy="4483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8" name="Google Shape;78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75875" y="1638825"/>
            <a:ext cx="4022374" cy="1865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" name="Google Shape;83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08325" y="1515375"/>
            <a:ext cx="4093276" cy="1898751"/>
          </a:xfrm>
          <a:prstGeom prst="rect">
            <a:avLst/>
          </a:prstGeom>
          <a:noFill/>
          <a:ln>
            <a:noFill/>
          </a:ln>
        </p:spPr>
      </p:pic>
      <p:pic>
        <p:nvPicPr>
          <p:cNvPr id="84" name="Google Shape;84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72000" y="492725"/>
            <a:ext cx="4287450" cy="4287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" name="Google Shape;89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4100" y="731875"/>
            <a:ext cx="4051725" cy="4051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0" name="Google Shape;90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26850" y="430950"/>
            <a:ext cx="4483950" cy="4483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" name="Google Shape;95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1525" y="538763"/>
            <a:ext cx="4065975" cy="4065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96" name="Google Shape;96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803350" y="732600"/>
            <a:ext cx="3959351" cy="39593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" name="Google Shape;101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34275" y="623700"/>
            <a:ext cx="3999850" cy="3999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" name="Google Shape;102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451825" y="1571225"/>
            <a:ext cx="2450575" cy="2450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