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086f65a62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086f65a62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86f65a62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086f65a62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86f65a62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086f65a62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086f65a62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086f65a62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86f65a62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086f65a62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086f65a62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086f65a62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86f65a62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086f65a62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86f65a62b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086f65a62b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086f65a62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086f65a62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86f65a62b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86f65a62b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086f65a62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086f65a62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86f65a62b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86f65a62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086f65a62b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086f65a62b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86f65a62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86f65a62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86f65a62b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86f65a62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86f65a6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086f65a6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86f65a62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086f65a62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Relationship Id="rId7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468825"/>
            <a:ext cx="4724700" cy="231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Мисленнєва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операція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обмеження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670100" y="4026250"/>
            <a:ext cx="5098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        КРЗ за програмою Ю.Рібцун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098350"/>
            <a:ext cx="8520600" cy="37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4200">
                <a:solidFill>
                  <a:schemeClr val="dk1"/>
                </a:solidFill>
              </a:rPr>
              <a:t>Лютий, середа, травень, грудень.</a:t>
            </a:r>
            <a:endParaRPr sz="4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177750" y="1178725"/>
            <a:ext cx="8520600" cy="36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5300">
                <a:solidFill>
                  <a:schemeClr val="dk1"/>
                </a:solidFill>
              </a:rPr>
              <a:t>Двері, вікно, паркан, дах.</a:t>
            </a:r>
            <a:endParaRPr sz="5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311700" y="1165325"/>
            <a:ext cx="8520600" cy="36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4300">
                <a:solidFill>
                  <a:schemeClr val="dk1"/>
                </a:solidFill>
              </a:rPr>
              <a:t>Хліб, кефір, йогурт, морозиво.</a:t>
            </a:r>
            <a:endParaRPr sz="4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311700" y="1366250"/>
            <a:ext cx="8520600" cy="34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4800">
                <a:solidFill>
                  <a:schemeClr val="dk1"/>
                </a:solidFill>
              </a:rPr>
              <a:t>Читати, мити, писати, лічити.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311700" y="1660925"/>
            <a:ext cx="8520600" cy="32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>
                <a:solidFill>
                  <a:schemeClr val="dk1"/>
                </a:solidFill>
              </a:rPr>
              <a:t>Плюс, мінус, дорівнює, буква.</a:t>
            </a:r>
            <a:endParaRPr sz="4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311700" y="1433225"/>
            <a:ext cx="85206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400">
                <a:solidFill>
                  <a:schemeClr val="dk1"/>
                </a:solidFill>
              </a:rPr>
              <a:t>Василько, Оксана, Кондратенко, Іванко.</a:t>
            </a:r>
            <a:endParaRPr sz="3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311700" y="1285875"/>
            <a:ext cx="8520600" cy="35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dk1"/>
                </a:solidFill>
              </a:rPr>
              <a:t>Веселий, короткий, високий, товстий.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1473400"/>
            <a:ext cx="8520600" cy="33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5200">
                <a:solidFill>
                  <a:schemeClr val="dk1"/>
                </a:solidFill>
              </a:rPr>
              <a:t>Собака, коза, баран, тигр.</a:t>
            </a:r>
            <a:endParaRPr sz="5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311700" y="468800"/>
            <a:ext cx="8520600" cy="45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solidFill>
                  <a:srgbClr val="000000"/>
                </a:solidFill>
              </a:rPr>
              <a:t>Зичу добра!</a:t>
            </a:r>
            <a:endParaRPr sz="3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400">
                <a:solidFill>
                  <a:srgbClr val="000000"/>
                </a:solidFill>
              </a:rPr>
              <a:t>Ваш творчий дефектолог - пані Наталя.</a:t>
            </a:r>
            <a:endParaRPr sz="3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241100" y="348250"/>
            <a:ext cx="4915800" cy="45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       </a:t>
            </a:r>
            <a:r>
              <a:rPr lang="ru" sz="1800">
                <a:solidFill>
                  <a:schemeClr val="dk1"/>
                </a:solidFill>
              </a:rPr>
              <a:t>Учень(ця) визначає зайвий предмет (слово) у групі, пояснює свій вибір, називає решту предметів (слів) узагальненням.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Цілі: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800">
                <a:solidFill>
                  <a:schemeClr val="dk1"/>
                </a:solidFill>
              </a:rPr>
              <a:t>виховання вміння відстоювати власну думку;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800">
                <a:solidFill>
                  <a:schemeClr val="dk1"/>
                </a:solidFill>
              </a:rPr>
              <a:t>удосконалення ототожнення, порівняння, абстрагування, узагальнення,конкретизації, обмеження, класифікації, систематизації;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800">
                <a:solidFill>
                  <a:schemeClr val="dk1"/>
                </a:solidFill>
              </a:rPr>
              <a:t>удосконалення вміння узагальнювати групи предметів за видородовими ознаками.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 b="6026" l="7241" r="13178" t="11424"/>
          <a:stretch/>
        </p:blipFill>
        <p:spPr>
          <a:xfrm>
            <a:off x="2437586" y="961400"/>
            <a:ext cx="1843574" cy="292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41213"/>
            <a:ext cx="2374425" cy="24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5">
            <a:alphaModFix/>
          </a:blip>
          <a:srcRect b="0" l="4498" r="6239" t="24953"/>
          <a:stretch/>
        </p:blipFill>
        <p:spPr>
          <a:xfrm>
            <a:off x="4344300" y="1663062"/>
            <a:ext cx="2504775" cy="21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6">
            <a:alphaModFix/>
          </a:blip>
          <a:srcRect b="5471" l="6329" r="6127" t="6847"/>
          <a:stretch/>
        </p:blipFill>
        <p:spPr>
          <a:xfrm>
            <a:off x="6849075" y="1454189"/>
            <a:ext cx="2231775" cy="223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106" y="1014175"/>
            <a:ext cx="2295095" cy="299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6198" y="1014175"/>
            <a:ext cx="2113700" cy="28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9911" y="1014163"/>
            <a:ext cx="2253364" cy="28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8388" y="1194200"/>
            <a:ext cx="2009637" cy="270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00" y="1110450"/>
            <a:ext cx="1906799" cy="311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1098" y="1308900"/>
            <a:ext cx="2143426" cy="29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 rotWithShape="1">
          <a:blip r:embed="rId5">
            <a:alphaModFix/>
          </a:blip>
          <a:srcRect b="0" l="0" r="0" t="8883"/>
          <a:stretch/>
        </p:blipFill>
        <p:spPr>
          <a:xfrm>
            <a:off x="4344300" y="1308900"/>
            <a:ext cx="2076672" cy="29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5250" y="1308900"/>
            <a:ext cx="2524800" cy="291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0" l="-5470" r="5470" t="0"/>
          <a:stretch/>
        </p:blipFill>
        <p:spPr>
          <a:xfrm>
            <a:off x="-4" y="1326975"/>
            <a:ext cx="2450374" cy="24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 rotWithShape="1">
          <a:blip r:embed="rId4">
            <a:alphaModFix/>
          </a:blip>
          <a:srcRect b="12678" l="7369" r="13132" t="4997"/>
          <a:stretch/>
        </p:blipFill>
        <p:spPr>
          <a:xfrm>
            <a:off x="2450375" y="1314981"/>
            <a:ext cx="2450376" cy="2513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0700" y="1602549"/>
            <a:ext cx="2280950" cy="22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 rotWithShape="1">
          <a:blip r:embed="rId6">
            <a:alphaModFix/>
          </a:blip>
          <a:srcRect b="6026" l="7241" r="13178" t="11424"/>
          <a:stretch/>
        </p:blipFill>
        <p:spPr>
          <a:xfrm>
            <a:off x="4755048" y="961400"/>
            <a:ext cx="1843574" cy="292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 rotWithShape="1">
          <a:blip r:embed="rId3">
            <a:alphaModFix/>
          </a:blip>
          <a:srcRect b="5470" l="5626" r="4485" t="28540"/>
          <a:stretch/>
        </p:blipFill>
        <p:spPr>
          <a:xfrm>
            <a:off x="5277425" y="3168250"/>
            <a:ext cx="3589725" cy="186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5162" y="1297387"/>
            <a:ext cx="3112575" cy="233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6900" y="152400"/>
            <a:ext cx="3314700" cy="186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 rotWithShape="1">
          <a:blip r:embed="rId6">
            <a:alphaModFix/>
          </a:blip>
          <a:srcRect b="16681" l="0" r="0" t="16164"/>
          <a:stretch/>
        </p:blipFill>
        <p:spPr>
          <a:xfrm>
            <a:off x="81313" y="152388"/>
            <a:ext cx="3510469" cy="176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 rotWithShape="1">
          <a:blip r:embed="rId7">
            <a:alphaModFix/>
          </a:blip>
          <a:srcRect b="10514" l="0" r="0" t="0"/>
          <a:stretch/>
        </p:blipFill>
        <p:spPr>
          <a:xfrm>
            <a:off x="179200" y="3364125"/>
            <a:ext cx="3314700" cy="16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741300"/>
            <a:ext cx="8520600" cy="31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800">
                <a:solidFill>
                  <a:schemeClr val="dk1"/>
                </a:solidFill>
              </a:rPr>
              <a:t>Осінь, зима, літо, березень.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375050"/>
            <a:ext cx="8520600" cy="448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4800">
                <a:solidFill>
                  <a:schemeClr val="dk1"/>
                </a:solidFill>
              </a:rPr>
              <a:t>Дівчинка, тато, син, сестра.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