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0aebec1aec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0aebec1aec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0aebec1aec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30aebec1aec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0aebec1aec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0aebec1aec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0aebec1aec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0aebec1aec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0aebec1aec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0aebec1aec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0aebec1aec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0aebec1aec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0aebec1aec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30aebec1aec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0aebec1aec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30aebec1aec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0aebec1aec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0aebec1aec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0aebec1aec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0aebec1aec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0aebec1aec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0aebec1aec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0aebec1aec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0aebec1aec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0aebec1aec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0aebec1aec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0aebec1aec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30aebec1aec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0aebec1aec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0aebec1aec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0aebec1aec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30aebec1aec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0aebec1aec_0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30aebec1aec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0aebec1aec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0aebec1aec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0aebec1aec_0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30aebec1aec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0aebec1aec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0aebec1aec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0aebec1ae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0aebec1ae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0aebec1aec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0aebec1aec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0aebec1aec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0aebec1aec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0aebec1aec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0aebec1aec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0aebec1aec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0aebec1aec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0aebec1aec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0aebec1aec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9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2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8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4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4.jpg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hyperlink" Target="https://uk.wikipedia.org/wiki/%D0%92%D1%96%D1%82%D0%B0%D0%BC%D1%96%D0%BD_C" TargetMode="External"/><Relationship Id="rId10" Type="http://schemas.openxmlformats.org/officeDocument/2006/relationships/hyperlink" Target="https://uk.wikipedia.org/wiki/%D0%94%D0%B5%D1%80%D0%B5%D0%B2%D0%BD%D0%B0_%D0%BC%D0%B0%D1%81%D0%B0" TargetMode="External"/><Relationship Id="rId13" Type="http://schemas.openxmlformats.org/officeDocument/2006/relationships/hyperlink" Target="https://uk.wikipedia.org/wiki/%D0%A6%D0%B8%D0%BD%D0%B3%D0%B0" TargetMode="External"/><Relationship Id="rId12" Type="http://schemas.openxmlformats.org/officeDocument/2006/relationships/hyperlink" Target="https://uk.wikipedia.org/wiki/%D0%94%D0%B6%D0%B5%D0%B9%D0%BC%D1%81_%D0%9A%D1%83%D0%BA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jpg"/><Relationship Id="rId4" Type="http://schemas.openxmlformats.org/officeDocument/2006/relationships/hyperlink" Target="https://uk.wikipedia.org/wiki/%D0%94%D0%B5%D1%80%D0%B5%D0%B2%D0%B8%D0%BD%D0%B0" TargetMode="External"/><Relationship Id="rId9" Type="http://schemas.openxmlformats.org/officeDocument/2006/relationships/hyperlink" Target="https://uk.wikipedia.org/wiki/%D0%9F%D0%B0%D0%BF%D1%96%D1%80" TargetMode="External"/><Relationship Id="rId15" Type="http://schemas.openxmlformats.org/officeDocument/2006/relationships/hyperlink" Target="https://uk.wikipedia.org/wiki/%D0%9D%D0%BE%D0%B2%D0%B8%D0%B9_%D1%80%D1%96%D0%BA" TargetMode="External"/><Relationship Id="rId14" Type="http://schemas.openxmlformats.org/officeDocument/2006/relationships/hyperlink" Target="https://uk.wikipedia.org/wiki/%D0%AF%D0%BB%D0%B8%D0%BD%D0%BA%D0%B0" TargetMode="External"/><Relationship Id="rId16" Type="http://schemas.openxmlformats.org/officeDocument/2006/relationships/hyperlink" Target="https://uk.wikipedia.org/wiki/%D0%A1%D0%B2%D1%96%D1%82%D0%BE%D0%B2%D0%B5_%D0%B4%D0%B5%D1%80%D0%B5%D0%B2%D0%BE" TargetMode="External"/><Relationship Id="rId5" Type="http://schemas.openxmlformats.org/officeDocument/2006/relationships/hyperlink" Target="https://uk.wikipedia.org/wiki/%D0%91%D1%83%D0%B4%D1%96%D0%B2%D0%BD%D0%B8%D1%86%D1%82%D0%B2%D0%BE" TargetMode="External"/><Relationship Id="rId6" Type="http://schemas.openxmlformats.org/officeDocument/2006/relationships/hyperlink" Target="https://uk.wikipedia.org/wiki/%D0%94%D0%B5%D1%80%D0%B5%D0%B2%D0%BE%D0%BE%D0%B1%D1%80%D0%BE%D0%B1%D0%BD%D0%B0_%D0%BF%D1%80%D0%BE%D0%BC%D0%B8%D1%81%D0%BB%D0%BE%D0%B2%D1%96%D1%81%D1%82%D1%8C" TargetMode="External"/><Relationship Id="rId7" Type="http://schemas.openxmlformats.org/officeDocument/2006/relationships/hyperlink" Target="https://uk.wikipedia.org/wiki/%D0%A6%D0%B5%D0%BB%D1%8E%D0%BB%D0%BE%D0%B7%D0%BD%D0%BE-%D0%BF%D0%B0%D0%BF%D0%B5%D1%80%D0%BE%D0%B2%D0%B0_%D0%BF%D1%80%D0%BE%D0%BC%D0%B8%D1%81%D0%BB%D0%BE%D0%B2%D1%96%D1%81%D1%82%D1%8C" TargetMode="External"/><Relationship Id="rId8" Type="http://schemas.openxmlformats.org/officeDocument/2006/relationships/hyperlink" Target="https://uk.wikipedia.org/wiki/%D0%9C%D1%83%D0%B7%D0%B8%D1%87%D0%BD%D0%B8%D0%B9_%D1%96%D0%BD%D1%81%D1%82%D1%80%D1%83%D0%BC%D0%B5%D0%BD%D1%82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png"/><Relationship Id="rId4" Type="http://schemas.openxmlformats.org/officeDocument/2006/relationships/image" Target="../media/image2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948025"/>
            <a:ext cx="8520600" cy="139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</a:rPr>
              <a:t>Малюємо ялину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33182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</a:rPr>
              <a:t>КРЗ з корекції розвитку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71700" y="152400"/>
            <a:ext cx="3314700" cy="458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22400" y="152400"/>
            <a:ext cx="3213273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32225" y="152400"/>
            <a:ext cx="3555152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18650" y="152400"/>
            <a:ext cx="3213273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11225" y="238875"/>
            <a:ext cx="3971925" cy="456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19338" y="152400"/>
            <a:ext cx="2705315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70325" y="221550"/>
            <a:ext cx="4762500" cy="459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0225" y="195625"/>
            <a:ext cx="4583552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30"/>
          <p:cNvPicPr preferRelativeResize="0"/>
          <p:nvPr/>
        </p:nvPicPr>
        <p:blipFill rotWithShape="1">
          <a:blip r:embed="rId3">
            <a:alphaModFix/>
          </a:blip>
          <a:srcRect b="0" l="0" r="0" t="1438"/>
          <a:stretch/>
        </p:blipFill>
        <p:spPr>
          <a:xfrm>
            <a:off x="2730925" y="221875"/>
            <a:ext cx="3682150" cy="4769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33375" y="152400"/>
            <a:ext cx="3786401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idx="1" type="subTitle"/>
          </p:nvPr>
        </p:nvSpPr>
        <p:spPr>
          <a:xfrm>
            <a:off x="311700" y="524425"/>
            <a:ext cx="8520600" cy="428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lt1"/>
                </a:solidFill>
              </a:rPr>
              <a:t>Цілі:</a:t>
            </a:r>
            <a:endParaRPr sz="1600">
              <a:solidFill>
                <a:schemeClr val="lt1"/>
              </a:solidFill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</a:pPr>
            <a:r>
              <a:rPr lang="ru" sz="1600">
                <a:solidFill>
                  <a:schemeClr val="lt1"/>
                </a:solidFill>
              </a:rPr>
              <a:t>удосконалення наочно-образної пам’яті;</a:t>
            </a:r>
            <a:endParaRPr sz="1600">
              <a:solidFill>
                <a:schemeClr val="lt1"/>
              </a:solidFill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</a:pPr>
            <a:r>
              <a:rPr lang="ru" sz="1600">
                <a:solidFill>
                  <a:schemeClr val="lt1"/>
                </a:solidFill>
              </a:rPr>
              <a:t>активізація спостережливості, елементів творчої уяви, асоціативно-творчого мислення;</a:t>
            </a:r>
            <a:endParaRPr sz="1600">
              <a:solidFill>
                <a:schemeClr val="lt1"/>
              </a:solidFill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</a:pPr>
            <a:r>
              <a:rPr lang="ru" sz="1600">
                <a:solidFill>
                  <a:schemeClr val="lt1"/>
                </a:solidFill>
              </a:rPr>
              <a:t>стимулювання цілісності, вибірковості, осмисленості та узагальненості сприймання;</a:t>
            </a:r>
            <a:endParaRPr sz="1600">
              <a:solidFill>
                <a:schemeClr val="lt1"/>
              </a:solidFill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</a:pPr>
            <a:r>
              <a:rPr lang="ru" sz="1600">
                <a:solidFill>
                  <a:schemeClr val="lt1"/>
                </a:solidFill>
              </a:rPr>
              <a:t>розвиток мислення на основі аналізу наочно сприйнятого матеріалу, порівняння об’єктів за подібністю й відмінністю, встановлення наочно видимих зв’язків і відношень;</a:t>
            </a:r>
            <a:endParaRPr sz="1600">
              <a:solidFill>
                <a:schemeClr val="lt1"/>
              </a:solidFill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</a:pPr>
            <a:r>
              <a:rPr lang="ru" sz="1600">
                <a:solidFill>
                  <a:schemeClr val="lt1"/>
                </a:solidFill>
              </a:rPr>
              <a:t>відпрацювання просторової уяви, фантазії;</a:t>
            </a:r>
            <a:endParaRPr sz="1600">
              <a:solidFill>
                <a:schemeClr val="lt1"/>
              </a:solidFill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</a:pPr>
            <a:r>
              <a:rPr lang="ru" sz="1600">
                <a:solidFill>
                  <a:schemeClr val="lt1"/>
                </a:solidFill>
              </a:rPr>
              <a:t>розвиток зорово-моторної координації;</a:t>
            </a:r>
            <a:endParaRPr sz="1600">
              <a:solidFill>
                <a:schemeClr val="lt1"/>
              </a:solidFill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</a:pPr>
            <a:r>
              <a:rPr lang="ru" sz="1600">
                <a:solidFill>
                  <a:schemeClr val="lt1"/>
                </a:solidFill>
              </a:rPr>
              <a:t>формування самостійності під час виконання практичних робіт;</a:t>
            </a:r>
            <a:endParaRPr sz="1600">
              <a:solidFill>
                <a:schemeClr val="lt1"/>
              </a:solidFill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</a:pPr>
            <a:r>
              <a:rPr lang="ru" sz="1600">
                <a:solidFill>
                  <a:schemeClr val="lt1"/>
                </a:solidFill>
              </a:rPr>
              <a:t>розвиток вміння планувати та контролювати власні дії;</a:t>
            </a:r>
            <a:endParaRPr sz="1600">
              <a:solidFill>
                <a:schemeClr val="lt1"/>
              </a:solidFill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</a:pPr>
            <a:r>
              <a:rPr lang="ru" sz="1600">
                <a:solidFill>
                  <a:schemeClr val="lt1"/>
                </a:solidFill>
              </a:rPr>
              <a:t>розвиток вміння працювати за зразком і вказівками вчителя тощо.</a:t>
            </a:r>
            <a:endParaRPr sz="16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48825" y="168600"/>
            <a:ext cx="2692875" cy="480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33"/>
          <p:cNvPicPr preferRelativeResize="0"/>
          <p:nvPr/>
        </p:nvPicPr>
        <p:blipFill rotWithShape="1">
          <a:blip r:embed="rId3">
            <a:alphaModFix/>
          </a:blip>
          <a:srcRect b="0" l="0" r="0" t="1438"/>
          <a:stretch/>
        </p:blipFill>
        <p:spPr>
          <a:xfrm>
            <a:off x="2028225" y="221875"/>
            <a:ext cx="5268425" cy="4769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34"/>
          <p:cNvPicPr preferRelativeResize="0"/>
          <p:nvPr/>
        </p:nvPicPr>
        <p:blipFill rotWithShape="1">
          <a:blip r:embed="rId3">
            <a:alphaModFix/>
          </a:blip>
          <a:srcRect b="0" l="0" r="0" t="1254"/>
          <a:stretch/>
        </p:blipFill>
        <p:spPr>
          <a:xfrm>
            <a:off x="2114700" y="213225"/>
            <a:ext cx="4631700" cy="4777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35"/>
          <p:cNvPicPr preferRelativeResize="0"/>
          <p:nvPr/>
        </p:nvPicPr>
        <p:blipFill rotWithShape="1">
          <a:blip r:embed="rId3">
            <a:alphaModFix/>
          </a:blip>
          <a:srcRect b="1380" l="0" r="0" t="0"/>
          <a:stretch/>
        </p:blipFill>
        <p:spPr>
          <a:xfrm>
            <a:off x="2261675" y="152400"/>
            <a:ext cx="4739950" cy="477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62662" y="212900"/>
            <a:ext cx="4142078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97525" y="152400"/>
            <a:ext cx="3376051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1500" y="172738"/>
            <a:ext cx="3842525" cy="479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9"/>
          <p:cNvSpPr txBox="1"/>
          <p:nvPr/>
        </p:nvSpPr>
        <p:spPr>
          <a:xfrm>
            <a:off x="351550" y="1112250"/>
            <a:ext cx="8584200" cy="221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3400">
                <a:solidFill>
                  <a:schemeClr val="lt1"/>
                </a:solidFill>
              </a:rPr>
              <a:t>Зичу миру та добра!</a:t>
            </a:r>
            <a:endParaRPr sz="3400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3400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3400">
                <a:solidFill>
                  <a:schemeClr val="lt1"/>
                </a:solidFill>
              </a:rPr>
              <a:t>Ваш творчий дефектолог - пані Наталя!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>
            <p:ph idx="1" type="body"/>
          </p:nvPr>
        </p:nvSpPr>
        <p:spPr>
          <a:xfrm>
            <a:off x="311700" y="671400"/>
            <a:ext cx="8520600" cy="390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</a:rPr>
              <a:t>      </a:t>
            </a:r>
            <a:r>
              <a:rPr lang="ru">
                <a:solidFill>
                  <a:schemeClr val="lt1"/>
                </a:solidFill>
              </a:rPr>
              <a:t>В Україні поширена ялина звичайна або європейська, 20–40(50) м заввишки, та до 1 м товщини. Ялина дає цінну </a:t>
            </a:r>
            <a:r>
              <a:rPr lang="ru">
                <a:solidFill>
                  <a:schemeClr val="lt1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деревину</a:t>
            </a:r>
            <a:r>
              <a:rPr lang="ru">
                <a:solidFill>
                  <a:schemeClr val="lt1"/>
                </a:solidFill>
              </a:rPr>
              <a:t> (вона біла, легка і м'яка), яку широко використовують у </a:t>
            </a:r>
            <a:r>
              <a:rPr lang="ru">
                <a:solidFill>
                  <a:schemeClr val="lt1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будівництві</a:t>
            </a:r>
            <a:r>
              <a:rPr lang="ru">
                <a:solidFill>
                  <a:schemeClr val="lt1"/>
                </a:solidFill>
              </a:rPr>
              <a:t>, </a:t>
            </a:r>
            <a:r>
              <a:rPr lang="ru">
                <a:solidFill>
                  <a:schemeClr val="lt1"/>
                </a:solidFill>
                <a:uFill>
                  <a:noFill/>
                </a:u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деревообробній</a:t>
            </a:r>
            <a:r>
              <a:rPr lang="ru">
                <a:solidFill>
                  <a:schemeClr val="lt1"/>
                </a:solidFill>
              </a:rPr>
              <a:t>, </a:t>
            </a:r>
            <a:r>
              <a:rPr lang="ru">
                <a:solidFill>
                  <a:schemeClr val="lt1"/>
                </a:solidFill>
                <a:uFill>
                  <a:noFill/>
                </a:u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целюлозно-паперовій промисловості</a:t>
            </a:r>
            <a:r>
              <a:rPr lang="ru">
                <a:solidFill>
                  <a:schemeClr val="lt1"/>
                </a:solidFill>
              </a:rPr>
              <a:t>, у виготовленні </a:t>
            </a:r>
            <a:r>
              <a:rPr lang="ru">
                <a:solidFill>
                  <a:schemeClr val="lt1"/>
                </a:solidFill>
                <a:uFill>
                  <a:noFill/>
                </a:uFill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музичних інструментів</a:t>
            </a:r>
            <a:r>
              <a:rPr lang="ru">
                <a:solidFill>
                  <a:schemeClr val="lt1"/>
                </a:solidFill>
              </a:rPr>
              <a:t> тощо.Деревина ялини має довгі деревні волокна, які необхідні для отримання міцного </a:t>
            </a:r>
            <a:r>
              <a:rPr lang="ru">
                <a:solidFill>
                  <a:schemeClr val="lt1"/>
                </a:solidFill>
                <a:uFill>
                  <a:noFill/>
                </a:uFill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паперу</a:t>
            </a:r>
            <a:r>
              <a:rPr lang="ru">
                <a:solidFill>
                  <a:schemeClr val="lt1"/>
                </a:solidFill>
              </a:rPr>
              <a:t>, тому її широко застосовують для виробництва </a:t>
            </a:r>
            <a:r>
              <a:rPr lang="ru">
                <a:solidFill>
                  <a:schemeClr val="lt1"/>
                </a:solidFill>
                <a:uFill>
                  <a:noFill/>
                </a:uFill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деревної маси</a:t>
            </a:r>
            <a:r>
              <a:rPr lang="ru">
                <a:solidFill>
                  <a:schemeClr val="lt1"/>
                </a:solidFill>
              </a:rPr>
              <a:t> та виготовлення найкращого паперу.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</a:rPr>
              <a:t>      Свіжі пагони багатьох ялин є природним джерелом </a:t>
            </a:r>
            <a:r>
              <a:rPr lang="ru">
                <a:solidFill>
                  <a:schemeClr val="lt1"/>
                </a:solidFill>
                <a:uFill>
                  <a:noFill/>
                </a:uFill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вітаміну С</a:t>
            </a:r>
            <a:r>
              <a:rPr lang="ru">
                <a:solidFill>
                  <a:schemeClr val="lt1"/>
                </a:solidFill>
              </a:rPr>
              <a:t>. Капітан </a:t>
            </a:r>
            <a:r>
              <a:rPr lang="ru">
                <a:solidFill>
                  <a:schemeClr val="lt1"/>
                </a:solidFill>
                <a:uFill>
                  <a:noFill/>
                </a:uFill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Джеймс Кук</a:t>
            </a:r>
            <a:r>
              <a:rPr lang="ru">
                <a:solidFill>
                  <a:schemeClr val="lt1"/>
                </a:solidFill>
              </a:rPr>
              <a:t> робив алкогольне ялинове пиво на основі цукру під час своїх морських подорожей, щоб запобігти захворюванню </a:t>
            </a:r>
            <a:r>
              <a:rPr lang="ru">
                <a:solidFill>
                  <a:schemeClr val="lt1"/>
                </a:solidFill>
                <a:uFill>
                  <a:noFill/>
                </a:uFill>
                <a:hlinkClick r:id="rId1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цингою</a:t>
            </a:r>
            <a:r>
              <a:rPr lang="ru">
                <a:solidFill>
                  <a:schemeClr val="lt1"/>
                </a:solidFill>
              </a:rPr>
              <a:t> серед членів екіпажу його корабля.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</a:rPr>
              <a:t>      </a:t>
            </a:r>
            <a:r>
              <a:rPr lang="ru">
                <a:solidFill>
                  <a:schemeClr val="lt1"/>
                </a:solidFill>
                <a:uFill>
                  <a:noFill/>
                </a:uFill>
                <a:hlinkClick r:id="rId1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Ялинка</a:t>
            </a:r>
            <a:r>
              <a:rPr lang="ru">
                <a:solidFill>
                  <a:schemeClr val="lt1"/>
                </a:solidFill>
              </a:rPr>
              <a:t> є атрибутом </a:t>
            </a:r>
            <a:r>
              <a:rPr lang="ru">
                <a:solidFill>
                  <a:schemeClr val="lt1"/>
                </a:solidFill>
                <a:uFill>
                  <a:noFill/>
                </a:uFill>
                <a:hlinkClick r:id="rId1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новорічних свят</a:t>
            </a:r>
            <a:r>
              <a:rPr lang="ru">
                <a:solidFill>
                  <a:schemeClr val="lt1"/>
                </a:solidFill>
              </a:rPr>
              <a:t>.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</a:rPr>
              <a:t>      У Карпатах деякі селяни над дверима, просто на даху прив'язують ялинку для означення того, що божественна енергія священного </a:t>
            </a:r>
            <a:r>
              <a:rPr lang="ru">
                <a:solidFill>
                  <a:schemeClr val="lt1"/>
                </a:solidFill>
                <a:uFill>
                  <a:noFill/>
                </a:uFill>
                <a:hlinkClick r:id="rId1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Дерева життя</a:t>
            </a:r>
            <a:r>
              <a:rPr lang="ru">
                <a:solidFill>
                  <a:schemeClr val="lt1"/>
                </a:solidFill>
              </a:rPr>
              <a:t> сходитиме на хату, на родину.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500"/>
              </a:spcBef>
              <a:spcAft>
                <a:spcPts val="1200"/>
              </a:spcAft>
              <a:buNone/>
            </a:pPr>
            <a:r>
              <a:t/>
            </a:r>
            <a:endParaRPr sz="1050">
              <a:solidFill>
                <a:srgbClr val="202122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5225" y="588450"/>
            <a:ext cx="4196775" cy="419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68900" y="588450"/>
            <a:ext cx="4196775" cy="419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4125" y="152400"/>
            <a:ext cx="3629024" cy="483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08099" y="152400"/>
            <a:ext cx="4102377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71700" y="152400"/>
            <a:ext cx="3808407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13750" y="152400"/>
            <a:ext cx="3213273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20"/>
          <p:cNvPicPr preferRelativeResize="0"/>
          <p:nvPr/>
        </p:nvPicPr>
        <p:blipFill rotWithShape="1">
          <a:blip r:embed="rId3">
            <a:alphaModFix/>
          </a:blip>
          <a:srcRect b="0" l="0" r="0" t="1438"/>
          <a:stretch/>
        </p:blipFill>
        <p:spPr>
          <a:xfrm>
            <a:off x="2927300" y="221875"/>
            <a:ext cx="3417075" cy="4769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65363" y="152400"/>
            <a:ext cx="3213273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